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63" r:id="rId3"/>
    <p:sldId id="271" r:id="rId4"/>
    <p:sldId id="309" r:id="rId5"/>
    <p:sldId id="275" r:id="rId6"/>
    <p:sldId id="272" r:id="rId7"/>
    <p:sldId id="274" r:id="rId8"/>
    <p:sldId id="291" r:id="rId9"/>
    <p:sldId id="273" r:id="rId10"/>
    <p:sldId id="278" r:id="rId11"/>
    <p:sldId id="277" r:id="rId12"/>
    <p:sldId id="280" r:id="rId13"/>
    <p:sldId id="279" r:id="rId14"/>
    <p:sldId id="283" r:id="rId15"/>
    <p:sldId id="287" r:id="rId16"/>
    <p:sldId id="286" r:id="rId17"/>
    <p:sldId id="290" r:id="rId18"/>
    <p:sldId id="289" r:id="rId19"/>
    <p:sldId id="301" r:id="rId20"/>
    <p:sldId id="288" r:id="rId21"/>
    <p:sldId id="285" r:id="rId22"/>
    <p:sldId id="284" r:id="rId23"/>
    <p:sldId id="282" r:id="rId24"/>
    <p:sldId id="294" r:id="rId25"/>
    <p:sldId id="295" r:id="rId26"/>
    <p:sldId id="293" r:id="rId27"/>
    <p:sldId id="303" r:id="rId28"/>
    <p:sldId id="302" r:id="rId29"/>
    <p:sldId id="300" r:id="rId30"/>
    <p:sldId id="281" r:id="rId31"/>
    <p:sldId id="306" r:id="rId32"/>
    <p:sldId id="307" r:id="rId33"/>
    <p:sldId id="304" r:id="rId34"/>
    <p:sldId id="296" r:id="rId35"/>
    <p:sldId id="305" r:id="rId36"/>
    <p:sldId id="298" r:id="rId37"/>
    <p:sldId id="297" r:id="rId38"/>
    <p:sldId id="308" r:id="rId39"/>
    <p:sldId id="276" r:id="rId40"/>
    <p:sldId id="292"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C5330E-389A-4F9A-BE2D-ADC8B0B742A0}" v="4" dt="2025-09-11T19:01:33.9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14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nie Austman" userId="26ef4ca7-b87f-4211-8450-4433b6806707" providerId="ADAL" clId="{03C5330E-389A-4F9A-BE2D-ADC8B0B742A0}"/>
    <pc:docChg chg="undo custSel addSld delSld modSld sldOrd modNotesMaster">
      <pc:chgData name="Bonnie Austman" userId="26ef4ca7-b87f-4211-8450-4433b6806707" providerId="ADAL" clId="{03C5330E-389A-4F9A-BE2D-ADC8B0B742A0}" dt="2025-09-12T16:56:29.028" v="1087" actId="20577"/>
      <pc:docMkLst>
        <pc:docMk/>
      </pc:docMkLst>
      <pc:sldChg chg="modSp mod">
        <pc:chgData name="Bonnie Austman" userId="26ef4ca7-b87f-4211-8450-4433b6806707" providerId="ADAL" clId="{03C5330E-389A-4F9A-BE2D-ADC8B0B742A0}" dt="2025-09-11T19:01:34.021" v="1055" actId="27636"/>
        <pc:sldMkLst>
          <pc:docMk/>
          <pc:sldMk cId="2409893595" sldId="272"/>
        </pc:sldMkLst>
        <pc:spChg chg="mod">
          <ac:chgData name="Bonnie Austman" userId="26ef4ca7-b87f-4211-8450-4433b6806707" providerId="ADAL" clId="{03C5330E-389A-4F9A-BE2D-ADC8B0B742A0}" dt="2025-09-11T19:01:34.021" v="1055" actId="27636"/>
          <ac:spMkLst>
            <pc:docMk/>
            <pc:sldMk cId="2409893595" sldId="272"/>
            <ac:spMk id="3" creationId="{8175D42F-AE61-3C43-DC4E-F232CD9B4A4F}"/>
          </ac:spMkLst>
        </pc:spChg>
      </pc:sldChg>
      <pc:sldChg chg="modSp mod">
        <pc:chgData name="Bonnie Austman" userId="26ef4ca7-b87f-4211-8450-4433b6806707" providerId="ADAL" clId="{03C5330E-389A-4F9A-BE2D-ADC8B0B742A0}" dt="2025-09-11T17:14:06.466" v="1031" actId="20577"/>
        <pc:sldMkLst>
          <pc:docMk/>
          <pc:sldMk cId="1734317083" sldId="274"/>
        </pc:sldMkLst>
        <pc:spChg chg="mod">
          <ac:chgData name="Bonnie Austman" userId="26ef4ca7-b87f-4211-8450-4433b6806707" providerId="ADAL" clId="{03C5330E-389A-4F9A-BE2D-ADC8B0B742A0}" dt="2025-09-11T17:14:06.466" v="1031" actId="20577"/>
          <ac:spMkLst>
            <pc:docMk/>
            <pc:sldMk cId="1734317083" sldId="274"/>
            <ac:spMk id="3" creationId="{A38A7966-ABB2-D678-B506-CBA8F7F8F3C3}"/>
          </ac:spMkLst>
        </pc:spChg>
      </pc:sldChg>
      <pc:sldChg chg="modSp mod">
        <pc:chgData name="Bonnie Austman" userId="26ef4ca7-b87f-4211-8450-4433b6806707" providerId="ADAL" clId="{03C5330E-389A-4F9A-BE2D-ADC8B0B742A0}" dt="2025-09-08T16:52:44.616" v="117" actId="20577"/>
        <pc:sldMkLst>
          <pc:docMk/>
          <pc:sldMk cId="1329942284" sldId="275"/>
        </pc:sldMkLst>
        <pc:spChg chg="mod">
          <ac:chgData name="Bonnie Austman" userId="26ef4ca7-b87f-4211-8450-4433b6806707" providerId="ADAL" clId="{03C5330E-389A-4F9A-BE2D-ADC8B0B742A0}" dt="2025-09-08T16:52:44.616" v="117" actId="20577"/>
          <ac:spMkLst>
            <pc:docMk/>
            <pc:sldMk cId="1329942284" sldId="275"/>
            <ac:spMk id="3" creationId="{8A1C32F3-3E55-21AF-2D16-67E5F4DEDF8A}"/>
          </ac:spMkLst>
        </pc:spChg>
      </pc:sldChg>
      <pc:sldChg chg="delSp modSp mod ord">
        <pc:chgData name="Bonnie Austman" userId="26ef4ca7-b87f-4211-8450-4433b6806707" providerId="ADAL" clId="{03C5330E-389A-4F9A-BE2D-ADC8B0B742A0}" dt="2025-09-10T20:07:21.760" v="991"/>
        <pc:sldMkLst>
          <pc:docMk/>
          <pc:sldMk cId="4024425963" sldId="276"/>
        </pc:sldMkLst>
        <pc:spChg chg="mod">
          <ac:chgData name="Bonnie Austman" userId="26ef4ca7-b87f-4211-8450-4433b6806707" providerId="ADAL" clId="{03C5330E-389A-4F9A-BE2D-ADC8B0B742A0}" dt="2025-09-09T15:39:30.711" v="731" actId="20577"/>
          <ac:spMkLst>
            <pc:docMk/>
            <pc:sldMk cId="4024425963" sldId="276"/>
            <ac:spMk id="3" creationId="{50B383A7-3E1E-79FD-2205-B29A2BBD91E7}"/>
          </ac:spMkLst>
        </pc:spChg>
      </pc:sldChg>
      <pc:sldChg chg="modSp mod">
        <pc:chgData name="Bonnie Austman" userId="26ef4ca7-b87f-4211-8450-4433b6806707" providerId="ADAL" clId="{03C5330E-389A-4F9A-BE2D-ADC8B0B742A0}" dt="2025-09-09T21:43:17.007" v="916" actId="20577"/>
        <pc:sldMkLst>
          <pc:docMk/>
          <pc:sldMk cId="1781684694" sldId="277"/>
        </pc:sldMkLst>
        <pc:spChg chg="mod">
          <ac:chgData name="Bonnie Austman" userId="26ef4ca7-b87f-4211-8450-4433b6806707" providerId="ADAL" clId="{03C5330E-389A-4F9A-BE2D-ADC8B0B742A0}" dt="2025-09-09T21:43:17.007" v="916" actId="20577"/>
          <ac:spMkLst>
            <pc:docMk/>
            <pc:sldMk cId="1781684694" sldId="277"/>
            <ac:spMk id="3" creationId="{B3A5D313-C851-8589-A0BC-A88E9A32BEDB}"/>
          </ac:spMkLst>
        </pc:spChg>
      </pc:sldChg>
      <pc:sldChg chg="modSp mod">
        <pc:chgData name="Bonnie Austman" userId="26ef4ca7-b87f-4211-8450-4433b6806707" providerId="ADAL" clId="{03C5330E-389A-4F9A-BE2D-ADC8B0B742A0}" dt="2025-09-09T21:43:26.327" v="928" actId="20577"/>
        <pc:sldMkLst>
          <pc:docMk/>
          <pc:sldMk cId="797861402" sldId="280"/>
        </pc:sldMkLst>
        <pc:spChg chg="mod">
          <ac:chgData name="Bonnie Austman" userId="26ef4ca7-b87f-4211-8450-4433b6806707" providerId="ADAL" clId="{03C5330E-389A-4F9A-BE2D-ADC8B0B742A0}" dt="2025-09-09T21:43:26.327" v="928" actId="20577"/>
          <ac:spMkLst>
            <pc:docMk/>
            <pc:sldMk cId="797861402" sldId="280"/>
            <ac:spMk id="3" creationId="{E50BACFE-80A1-DC09-CBF5-4DE8B507EE8E}"/>
          </ac:spMkLst>
        </pc:spChg>
      </pc:sldChg>
      <pc:sldChg chg="modSp mod">
        <pc:chgData name="Bonnie Austman" userId="26ef4ca7-b87f-4211-8450-4433b6806707" providerId="ADAL" clId="{03C5330E-389A-4F9A-BE2D-ADC8B0B742A0}" dt="2025-09-11T17:39:01.398" v="1050" actId="33524"/>
        <pc:sldMkLst>
          <pc:docMk/>
          <pc:sldMk cId="2275480717" sldId="281"/>
        </pc:sldMkLst>
        <pc:spChg chg="mod">
          <ac:chgData name="Bonnie Austman" userId="26ef4ca7-b87f-4211-8450-4433b6806707" providerId="ADAL" clId="{03C5330E-389A-4F9A-BE2D-ADC8B0B742A0}" dt="2025-09-11T17:39:01.398" v="1050" actId="33524"/>
          <ac:spMkLst>
            <pc:docMk/>
            <pc:sldMk cId="2275480717" sldId="281"/>
            <ac:spMk id="3" creationId="{E14D2086-CC01-C2C7-69E9-588867B481E1}"/>
          </ac:spMkLst>
        </pc:spChg>
      </pc:sldChg>
      <pc:sldChg chg="modSp mod">
        <pc:chgData name="Bonnie Austman" userId="26ef4ca7-b87f-4211-8450-4433b6806707" providerId="ADAL" clId="{03C5330E-389A-4F9A-BE2D-ADC8B0B742A0}" dt="2025-09-11T17:38:35.084" v="1049" actId="27636"/>
        <pc:sldMkLst>
          <pc:docMk/>
          <pc:sldMk cId="939630605" sldId="282"/>
        </pc:sldMkLst>
        <pc:spChg chg="mod">
          <ac:chgData name="Bonnie Austman" userId="26ef4ca7-b87f-4211-8450-4433b6806707" providerId="ADAL" clId="{03C5330E-389A-4F9A-BE2D-ADC8B0B742A0}" dt="2025-09-11T17:38:35.084" v="1049" actId="27636"/>
          <ac:spMkLst>
            <pc:docMk/>
            <pc:sldMk cId="939630605" sldId="282"/>
            <ac:spMk id="3" creationId="{8C0CBA24-76F1-3AF7-C68C-5AA3BCA2AD46}"/>
          </ac:spMkLst>
        </pc:spChg>
      </pc:sldChg>
      <pc:sldChg chg="modSp mod">
        <pc:chgData name="Bonnie Austman" userId="26ef4ca7-b87f-4211-8450-4433b6806707" providerId="ADAL" clId="{03C5330E-389A-4F9A-BE2D-ADC8B0B742A0}" dt="2025-09-09T21:43:35.239" v="940" actId="20577"/>
        <pc:sldMkLst>
          <pc:docMk/>
          <pc:sldMk cId="2572445004" sldId="283"/>
        </pc:sldMkLst>
        <pc:spChg chg="mod">
          <ac:chgData name="Bonnie Austman" userId="26ef4ca7-b87f-4211-8450-4433b6806707" providerId="ADAL" clId="{03C5330E-389A-4F9A-BE2D-ADC8B0B742A0}" dt="2025-09-09T21:43:35.239" v="940" actId="20577"/>
          <ac:spMkLst>
            <pc:docMk/>
            <pc:sldMk cId="2572445004" sldId="283"/>
            <ac:spMk id="3" creationId="{7AECDA09-28AD-51DF-70BD-65B383834ED5}"/>
          </ac:spMkLst>
        </pc:spChg>
      </pc:sldChg>
      <pc:sldChg chg="modSp mod">
        <pc:chgData name="Bonnie Austman" userId="26ef4ca7-b87f-4211-8450-4433b6806707" providerId="ADAL" clId="{03C5330E-389A-4F9A-BE2D-ADC8B0B742A0}" dt="2025-09-11T17:26:52.484" v="1041" actId="20577"/>
        <pc:sldMkLst>
          <pc:docMk/>
          <pc:sldMk cId="1191880144" sldId="285"/>
        </pc:sldMkLst>
        <pc:spChg chg="mod">
          <ac:chgData name="Bonnie Austman" userId="26ef4ca7-b87f-4211-8450-4433b6806707" providerId="ADAL" clId="{03C5330E-389A-4F9A-BE2D-ADC8B0B742A0}" dt="2025-09-11T17:26:52.484" v="1041" actId="20577"/>
          <ac:spMkLst>
            <pc:docMk/>
            <pc:sldMk cId="1191880144" sldId="285"/>
            <ac:spMk id="3" creationId="{613AE2A8-18DC-3B79-24C1-473DE3DF41FE}"/>
          </ac:spMkLst>
        </pc:spChg>
      </pc:sldChg>
      <pc:sldChg chg="modSp mod">
        <pc:chgData name="Bonnie Austman" userId="26ef4ca7-b87f-4211-8450-4433b6806707" providerId="ADAL" clId="{03C5330E-389A-4F9A-BE2D-ADC8B0B742A0}" dt="2025-09-09T21:43:47.254" v="962" actId="20577"/>
        <pc:sldMkLst>
          <pc:docMk/>
          <pc:sldMk cId="1868294243" sldId="289"/>
        </pc:sldMkLst>
        <pc:spChg chg="mod">
          <ac:chgData name="Bonnie Austman" userId="26ef4ca7-b87f-4211-8450-4433b6806707" providerId="ADAL" clId="{03C5330E-389A-4F9A-BE2D-ADC8B0B742A0}" dt="2025-09-09T21:43:47.254" v="962" actId="20577"/>
          <ac:spMkLst>
            <pc:docMk/>
            <pc:sldMk cId="1868294243" sldId="289"/>
            <ac:spMk id="3" creationId="{2D41E685-5E9B-EA86-2951-6DAD4C0D479E}"/>
          </ac:spMkLst>
        </pc:spChg>
      </pc:sldChg>
      <pc:sldChg chg="modSp mod ord">
        <pc:chgData name="Bonnie Austman" userId="26ef4ca7-b87f-4211-8450-4433b6806707" providerId="ADAL" clId="{03C5330E-389A-4F9A-BE2D-ADC8B0B742A0}" dt="2025-09-11T17:14:16.457" v="1032" actId="20577"/>
        <pc:sldMkLst>
          <pc:docMk/>
          <pc:sldMk cId="393868838" sldId="291"/>
        </pc:sldMkLst>
        <pc:spChg chg="mod">
          <ac:chgData name="Bonnie Austman" userId="26ef4ca7-b87f-4211-8450-4433b6806707" providerId="ADAL" clId="{03C5330E-389A-4F9A-BE2D-ADC8B0B742A0}" dt="2025-09-11T17:14:16.457" v="1032" actId="20577"/>
          <ac:spMkLst>
            <pc:docMk/>
            <pc:sldMk cId="393868838" sldId="291"/>
            <ac:spMk id="3" creationId="{547DAC56-1538-B044-B874-F5FCB23597C2}"/>
          </ac:spMkLst>
        </pc:spChg>
      </pc:sldChg>
      <pc:sldChg chg="addSp delSp modSp mod ord addAnim">
        <pc:chgData name="Bonnie Austman" userId="26ef4ca7-b87f-4211-8450-4433b6806707" providerId="ADAL" clId="{03C5330E-389A-4F9A-BE2D-ADC8B0B742A0}" dt="2025-09-08T21:33:53.184" v="722"/>
        <pc:sldMkLst>
          <pc:docMk/>
          <pc:sldMk cId="1917048214" sldId="292"/>
        </pc:sldMkLst>
        <pc:spChg chg="mod">
          <ac:chgData name="Bonnie Austman" userId="26ef4ca7-b87f-4211-8450-4433b6806707" providerId="ADAL" clId="{03C5330E-389A-4F9A-BE2D-ADC8B0B742A0}" dt="2025-09-08T21:31:25.727" v="718" actId="26606"/>
          <ac:spMkLst>
            <pc:docMk/>
            <pc:sldMk cId="1917048214" sldId="292"/>
            <ac:spMk id="2" creationId="{2AF240CB-86F2-BCAD-F9B2-256C9FA08A80}"/>
          </ac:spMkLst>
        </pc:spChg>
        <pc:spChg chg="mod">
          <ac:chgData name="Bonnie Austman" userId="26ef4ca7-b87f-4211-8450-4433b6806707" providerId="ADAL" clId="{03C5330E-389A-4F9A-BE2D-ADC8B0B742A0}" dt="2025-09-08T21:31:25.727" v="718" actId="26606"/>
          <ac:spMkLst>
            <pc:docMk/>
            <pc:sldMk cId="1917048214" sldId="292"/>
            <ac:spMk id="3" creationId="{8E991D3E-4F59-3A3B-3826-E63D16228096}"/>
          </ac:spMkLst>
        </pc:spChg>
        <pc:spChg chg="add mod">
          <ac:chgData name="Bonnie Austman" userId="26ef4ca7-b87f-4211-8450-4433b6806707" providerId="ADAL" clId="{03C5330E-389A-4F9A-BE2D-ADC8B0B742A0}" dt="2025-09-08T21:31:25.727" v="718" actId="26606"/>
          <ac:spMkLst>
            <pc:docMk/>
            <pc:sldMk cId="1917048214" sldId="292"/>
            <ac:spMk id="7" creationId="{E8240A7E-AB85-0086-BBF2-5832D812BDCD}"/>
          </ac:spMkLst>
        </pc:spChg>
        <pc:spChg chg="add">
          <ac:chgData name="Bonnie Austman" userId="26ef4ca7-b87f-4211-8450-4433b6806707" providerId="ADAL" clId="{03C5330E-389A-4F9A-BE2D-ADC8B0B742A0}" dt="2025-09-08T21:31:25.727" v="718" actId="26606"/>
          <ac:spMkLst>
            <pc:docMk/>
            <pc:sldMk cId="1917048214" sldId="292"/>
            <ac:spMk id="19" creationId="{FA69AAE0-49D5-4C8B-8BA2-55898C00E05E}"/>
          </ac:spMkLst>
        </pc:spChg>
        <pc:picChg chg="mod ord">
          <ac:chgData name="Bonnie Austman" userId="26ef4ca7-b87f-4211-8450-4433b6806707" providerId="ADAL" clId="{03C5330E-389A-4F9A-BE2D-ADC8B0B742A0}" dt="2025-09-08T21:31:25.727" v="718" actId="26606"/>
          <ac:picMkLst>
            <pc:docMk/>
            <pc:sldMk cId="1917048214" sldId="292"/>
            <ac:picMk id="5" creationId="{D33D2FEB-CC77-51E6-B341-0E3C8D246833}"/>
          </ac:picMkLst>
        </pc:picChg>
        <pc:picChg chg="add mod ord">
          <ac:chgData name="Bonnie Austman" userId="26ef4ca7-b87f-4211-8450-4433b6806707" providerId="ADAL" clId="{03C5330E-389A-4F9A-BE2D-ADC8B0B742A0}" dt="2025-09-08T21:31:25.727" v="718" actId="26606"/>
          <ac:picMkLst>
            <pc:docMk/>
            <pc:sldMk cId="1917048214" sldId="292"/>
            <ac:picMk id="6" creationId="{20438B5E-7784-B8F9-A0AA-41F3951CF60D}"/>
          </ac:picMkLst>
        </pc:picChg>
      </pc:sldChg>
      <pc:sldChg chg="modSp mod ord">
        <pc:chgData name="Bonnie Austman" userId="26ef4ca7-b87f-4211-8450-4433b6806707" providerId="ADAL" clId="{03C5330E-389A-4F9A-BE2D-ADC8B0B742A0}" dt="2025-09-12T16:56:29.028" v="1087" actId="20577"/>
        <pc:sldMkLst>
          <pc:docMk/>
          <pc:sldMk cId="94778132" sldId="296"/>
        </pc:sldMkLst>
        <pc:spChg chg="mod">
          <ac:chgData name="Bonnie Austman" userId="26ef4ca7-b87f-4211-8450-4433b6806707" providerId="ADAL" clId="{03C5330E-389A-4F9A-BE2D-ADC8B0B742A0}" dt="2025-09-12T16:56:29.028" v="1087" actId="20577"/>
          <ac:spMkLst>
            <pc:docMk/>
            <pc:sldMk cId="94778132" sldId="296"/>
            <ac:spMk id="3" creationId="{5AB00E33-9BC3-4914-F866-33A7391DA65D}"/>
          </ac:spMkLst>
        </pc:spChg>
      </pc:sldChg>
      <pc:sldChg chg="modSp mod">
        <pc:chgData name="Bonnie Austman" userId="26ef4ca7-b87f-4211-8450-4433b6806707" providerId="ADAL" clId="{03C5330E-389A-4F9A-BE2D-ADC8B0B742A0}" dt="2025-09-09T21:45:47.130" v="987" actId="20577"/>
        <pc:sldMkLst>
          <pc:docMk/>
          <pc:sldMk cId="1914047820" sldId="297"/>
        </pc:sldMkLst>
        <pc:spChg chg="mod">
          <ac:chgData name="Bonnie Austman" userId="26ef4ca7-b87f-4211-8450-4433b6806707" providerId="ADAL" clId="{03C5330E-389A-4F9A-BE2D-ADC8B0B742A0}" dt="2025-09-09T21:45:47.130" v="987" actId="20577"/>
          <ac:spMkLst>
            <pc:docMk/>
            <pc:sldMk cId="1914047820" sldId="297"/>
            <ac:spMk id="3" creationId="{BBF93D11-433C-0844-F8AE-68DD6E927DCE}"/>
          </ac:spMkLst>
        </pc:spChg>
      </pc:sldChg>
      <pc:sldChg chg="del ord">
        <pc:chgData name="Bonnie Austman" userId="26ef4ca7-b87f-4211-8450-4433b6806707" providerId="ADAL" clId="{03C5330E-389A-4F9A-BE2D-ADC8B0B742A0}" dt="2025-09-09T21:44:52.379" v="965" actId="2696"/>
        <pc:sldMkLst>
          <pc:docMk/>
          <pc:sldMk cId="3794083988" sldId="299"/>
        </pc:sldMkLst>
      </pc:sldChg>
      <pc:sldChg chg="modSp mod ord">
        <pc:chgData name="Bonnie Austman" userId="26ef4ca7-b87f-4211-8450-4433b6806707" providerId="ADAL" clId="{03C5330E-389A-4F9A-BE2D-ADC8B0B742A0}" dt="2025-09-11T17:23:17.023" v="1038" actId="20577"/>
        <pc:sldMkLst>
          <pc:docMk/>
          <pc:sldMk cId="2890906087" sldId="301"/>
        </pc:sldMkLst>
        <pc:spChg chg="mod">
          <ac:chgData name="Bonnie Austman" userId="26ef4ca7-b87f-4211-8450-4433b6806707" providerId="ADAL" clId="{03C5330E-389A-4F9A-BE2D-ADC8B0B742A0}" dt="2025-09-11T17:23:17.023" v="1038" actId="20577"/>
          <ac:spMkLst>
            <pc:docMk/>
            <pc:sldMk cId="2890906087" sldId="301"/>
            <ac:spMk id="3" creationId="{E16BED18-2CE7-7828-B4DF-C710F38FFBC8}"/>
          </ac:spMkLst>
        </pc:spChg>
      </pc:sldChg>
      <pc:sldChg chg="modSp mod">
        <pc:chgData name="Bonnie Austman" userId="26ef4ca7-b87f-4211-8450-4433b6806707" providerId="ADAL" clId="{03C5330E-389A-4F9A-BE2D-ADC8B0B742A0}" dt="2025-09-08T17:38:39.751" v="378" actId="20577"/>
        <pc:sldMkLst>
          <pc:docMk/>
          <pc:sldMk cId="1112187279" sldId="304"/>
        </pc:sldMkLst>
        <pc:spChg chg="mod">
          <ac:chgData name="Bonnie Austman" userId="26ef4ca7-b87f-4211-8450-4433b6806707" providerId="ADAL" clId="{03C5330E-389A-4F9A-BE2D-ADC8B0B742A0}" dt="2025-09-08T17:38:39.751" v="378" actId="20577"/>
          <ac:spMkLst>
            <pc:docMk/>
            <pc:sldMk cId="1112187279" sldId="304"/>
            <ac:spMk id="3" creationId="{DDAC2D37-EDB2-A940-AC59-DA8F94EBA69E}"/>
          </ac:spMkLst>
        </pc:spChg>
      </pc:sldChg>
      <pc:sldChg chg="modSp mod">
        <pc:chgData name="Bonnie Austman" userId="26ef4ca7-b87f-4211-8450-4433b6806707" providerId="ADAL" clId="{03C5330E-389A-4F9A-BE2D-ADC8B0B742A0}" dt="2025-09-08T16:55:40.973" v="168" actId="20577"/>
        <pc:sldMkLst>
          <pc:docMk/>
          <pc:sldMk cId="1529303315" sldId="306"/>
        </pc:sldMkLst>
        <pc:spChg chg="mod">
          <ac:chgData name="Bonnie Austman" userId="26ef4ca7-b87f-4211-8450-4433b6806707" providerId="ADAL" clId="{03C5330E-389A-4F9A-BE2D-ADC8B0B742A0}" dt="2025-09-08T16:55:40.973" v="168" actId="20577"/>
          <ac:spMkLst>
            <pc:docMk/>
            <pc:sldMk cId="1529303315" sldId="306"/>
            <ac:spMk id="3" creationId="{DA7CD4D2-646F-6A47-0F65-AA1D3201D7FD}"/>
          </ac:spMkLst>
        </pc:spChg>
      </pc:sldChg>
      <pc:sldChg chg="modSp mod">
        <pc:chgData name="Bonnie Austman" userId="26ef4ca7-b87f-4211-8450-4433b6806707" providerId="ADAL" clId="{03C5330E-389A-4F9A-BE2D-ADC8B0B742A0}" dt="2025-09-09T21:45:20.112" v="985" actId="20577"/>
        <pc:sldMkLst>
          <pc:docMk/>
          <pc:sldMk cId="2531761862" sldId="307"/>
        </pc:sldMkLst>
        <pc:spChg chg="mod">
          <ac:chgData name="Bonnie Austman" userId="26ef4ca7-b87f-4211-8450-4433b6806707" providerId="ADAL" clId="{03C5330E-389A-4F9A-BE2D-ADC8B0B742A0}" dt="2025-09-09T21:45:20.112" v="985" actId="20577"/>
          <ac:spMkLst>
            <pc:docMk/>
            <pc:sldMk cId="2531761862" sldId="307"/>
            <ac:spMk id="3" creationId="{CB02FAD8-1CE1-995E-0E5A-256A0D6FE419}"/>
          </ac:spMkLst>
        </pc:spChg>
      </pc:sldChg>
      <pc:sldChg chg="modSp add mod">
        <pc:chgData name="Bonnie Austman" userId="26ef4ca7-b87f-4211-8450-4433b6806707" providerId="ADAL" clId="{03C5330E-389A-4F9A-BE2D-ADC8B0B742A0}" dt="2025-09-09T21:20:05.046" v="902" actId="20577"/>
        <pc:sldMkLst>
          <pc:docMk/>
          <pc:sldMk cId="1300357411" sldId="308"/>
        </pc:sldMkLst>
        <pc:spChg chg="mod">
          <ac:chgData name="Bonnie Austman" userId="26ef4ca7-b87f-4211-8450-4433b6806707" providerId="ADAL" clId="{03C5330E-389A-4F9A-BE2D-ADC8B0B742A0}" dt="2025-09-09T21:20:05.046" v="902" actId="20577"/>
          <ac:spMkLst>
            <pc:docMk/>
            <pc:sldMk cId="1300357411" sldId="308"/>
            <ac:spMk id="3" creationId="{2956CBDD-7E06-F766-6558-7C3436622234}"/>
          </ac:spMkLst>
        </pc:spChg>
      </pc:sldChg>
      <pc:sldChg chg="modSp add del mod">
        <pc:chgData name="Bonnie Austman" userId="26ef4ca7-b87f-4211-8450-4433b6806707" providerId="ADAL" clId="{03C5330E-389A-4F9A-BE2D-ADC8B0B742A0}" dt="2025-09-09T15:42:01.800" v="736" actId="2890"/>
        <pc:sldMkLst>
          <pc:docMk/>
          <pc:sldMk cId="3144812672" sldId="30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F250A31-70CF-4912-B88D-82067C97712F}" type="datetimeFigureOut">
              <a:rPr lang="en-US" smtClean="0"/>
              <a:t>10/27/2025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1F5BED2-D3C8-460A-BD66-92122D276C98}" type="slidenum">
              <a:rPr lang="en-US" smtClean="0"/>
              <a:t>‹#›</a:t>
            </a:fld>
            <a:endParaRPr lang="en-US"/>
          </a:p>
        </p:txBody>
      </p:sp>
    </p:spTree>
    <p:extLst>
      <p:ext uri="{BB962C8B-B14F-4D97-AF65-F5344CB8AC3E}">
        <p14:creationId xmlns:p14="http://schemas.microsoft.com/office/powerpoint/2010/main" val="2376956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This slide as per </a:t>
            </a:r>
            <a:r>
              <a:rPr lang="en-CA" dirty="0" err="1"/>
              <a:t>Sask</a:t>
            </a:r>
            <a:r>
              <a:rPr lang="en-CA" dirty="0"/>
              <a:t> Emergency Planning Act.</a:t>
            </a:r>
          </a:p>
        </p:txBody>
      </p:sp>
      <p:sp>
        <p:nvSpPr>
          <p:cNvPr id="4" name="Slide Number Placeholder 3"/>
          <p:cNvSpPr>
            <a:spLocks noGrp="1"/>
          </p:cNvSpPr>
          <p:nvPr>
            <p:ph type="sldNum" sz="quarter" idx="5"/>
          </p:nvPr>
        </p:nvSpPr>
        <p:spPr/>
        <p:txBody>
          <a:bodyPr/>
          <a:lstStyle/>
          <a:p>
            <a:fld id="{A1F5BED2-D3C8-460A-BD66-92122D276C98}" type="slidenum">
              <a:rPr lang="en-US" smtClean="0"/>
              <a:t>5</a:t>
            </a:fld>
            <a:endParaRPr lang="en-US"/>
          </a:p>
        </p:txBody>
      </p:sp>
    </p:spTree>
    <p:extLst>
      <p:ext uri="{BB962C8B-B14F-4D97-AF65-F5344CB8AC3E}">
        <p14:creationId xmlns:p14="http://schemas.microsoft.com/office/powerpoint/2010/main" val="4040348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Be aware that Radio/TV and newspaper may cause a media </a:t>
            </a:r>
            <a:r>
              <a:rPr lang="en-CA" dirty="0" err="1"/>
              <a:t>frenzie</a:t>
            </a:r>
            <a:r>
              <a:rPr lang="en-CA" dirty="0"/>
              <a:t>. Social media and other apps are controlled by the user.</a:t>
            </a:r>
          </a:p>
        </p:txBody>
      </p:sp>
      <p:sp>
        <p:nvSpPr>
          <p:cNvPr id="4" name="Slide Number Placeholder 3"/>
          <p:cNvSpPr>
            <a:spLocks noGrp="1"/>
          </p:cNvSpPr>
          <p:nvPr>
            <p:ph type="sldNum" sz="quarter" idx="5"/>
          </p:nvPr>
        </p:nvSpPr>
        <p:spPr/>
        <p:txBody>
          <a:bodyPr/>
          <a:lstStyle/>
          <a:p>
            <a:fld id="{A1F5BED2-D3C8-460A-BD66-92122D276C98}" type="slidenum">
              <a:rPr lang="en-US" smtClean="0"/>
              <a:t>24</a:t>
            </a:fld>
            <a:endParaRPr lang="en-US"/>
          </a:p>
        </p:txBody>
      </p:sp>
    </p:spTree>
    <p:extLst>
      <p:ext uri="{BB962C8B-B14F-4D97-AF65-F5344CB8AC3E}">
        <p14:creationId xmlns:p14="http://schemas.microsoft.com/office/powerpoint/2010/main" val="1429071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Responsible agency – Health takes lead for pandemics, Fire Dept takes lead for fire emergencies, Public works – water treatment .</a:t>
            </a:r>
          </a:p>
          <a:p>
            <a:r>
              <a:rPr lang="en-CA" dirty="0"/>
              <a:t>Evacuations – how can community members preplan for a community evacuation. Medications and supplies, personal hygiene, children comforts. (Red Cross Pillow Project)</a:t>
            </a:r>
          </a:p>
          <a:p>
            <a:r>
              <a:rPr lang="en-CA" dirty="0"/>
              <a:t>Search and Rescue – RCMP lead, contacts SARSAV or Nation to Nation (PAGC or SSFNSAR)</a:t>
            </a:r>
          </a:p>
          <a:p>
            <a:r>
              <a:rPr lang="en-CA" dirty="0"/>
              <a:t>Declaration – Example in training package</a:t>
            </a:r>
          </a:p>
        </p:txBody>
      </p:sp>
      <p:sp>
        <p:nvSpPr>
          <p:cNvPr id="4" name="Slide Number Placeholder 3"/>
          <p:cNvSpPr>
            <a:spLocks noGrp="1"/>
          </p:cNvSpPr>
          <p:nvPr>
            <p:ph type="sldNum" sz="quarter" idx="5"/>
          </p:nvPr>
        </p:nvSpPr>
        <p:spPr/>
        <p:txBody>
          <a:bodyPr/>
          <a:lstStyle/>
          <a:p>
            <a:fld id="{A1F5BED2-D3C8-460A-BD66-92122D276C98}" type="slidenum">
              <a:rPr lang="en-US" smtClean="0"/>
              <a:t>25</a:t>
            </a:fld>
            <a:endParaRPr lang="en-US"/>
          </a:p>
        </p:txBody>
      </p:sp>
    </p:spTree>
    <p:extLst>
      <p:ext uri="{BB962C8B-B14F-4D97-AF65-F5344CB8AC3E}">
        <p14:creationId xmlns:p14="http://schemas.microsoft.com/office/powerpoint/2010/main" val="3045872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Community – Emergency may take a lot of community members to mitigate</a:t>
            </a:r>
          </a:p>
          <a:p>
            <a:r>
              <a:rPr lang="en-CA" dirty="0"/>
              <a:t>Utilities – Fire may burn utility poles resulting in power or telephone/internet outage</a:t>
            </a:r>
          </a:p>
          <a:p>
            <a:r>
              <a:rPr lang="en-CA" dirty="0"/>
              <a:t>Traffic flow may be reduced due to evacuation, increased emergency traffic or compromised due to wildfire  </a:t>
            </a:r>
          </a:p>
        </p:txBody>
      </p:sp>
      <p:sp>
        <p:nvSpPr>
          <p:cNvPr id="4" name="Slide Number Placeholder 3"/>
          <p:cNvSpPr>
            <a:spLocks noGrp="1"/>
          </p:cNvSpPr>
          <p:nvPr>
            <p:ph type="sldNum" sz="quarter" idx="5"/>
          </p:nvPr>
        </p:nvSpPr>
        <p:spPr/>
        <p:txBody>
          <a:bodyPr/>
          <a:lstStyle/>
          <a:p>
            <a:fld id="{A1F5BED2-D3C8-460A-BD66-92122D276C98}" type="slidenum">
              <a:rPr lang="en-US" smtClean="0"/>
              <a:t>26</a:t>
            </a:fld>
            <a:endParaRPr lang="en-US"/>
          </a:p>
        </p:txBody>
      </p:sp>
    </p:spTree>
    <p:extLst>
      <p:ext uri="{BB962C8B-B14F-4D97-AF65-F5344CB8AC3E}">
        <p14:creationId xmlns:p14="http://schemas.microsoft.com/office/powerpoint/2010/main" val="39033085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Communication – informing the community (at start of event and updates), </a:t>
            </a:r>
            <a:r>
              <a:rPr lang="en-CA" dirty="0" err="1"/>
              <a:t>starlink</a:t>
            </a:r>
            <a:r>
              <a:rPr lang="en-CA" dirty="0"/>
              <a:t> internet, radio communication, cellular/sat phones</a:t>
            </a:r>
          </a:p>
          <a:p>
            <a:r>
              <a:rPr lang="en-CA" dirty="0"/>
              <a:t>Fire/Rescue – have mutual aid agreements to fill gaps in community fire dept services. </a:t>
            </a:r>
          </a:p>
        </p:txBody>
      </p:sp>
      <p:sp>
        <p:nvSpPr>
          <p:cNvPr id="4" name="Slide Number Placeholder 3"/>
          <p:cNvSpPr>
            <a:spLocks noGrp="1"/>
          </p:cNvSpPr>
          <p:nvPr>
            <p:ph type="sldNum" sz="quarter" idx="5"/>
          </p:nvPr>
        </p:nvSpPr>
        <p:spPr/>
        <p:txBody>
          <a:bodyPr/>
          <a:lstStyle/>
          <a:p>
            <a:fld id="{A1F5BED2-D3C8-460A-BD66-92122D276C98}" type="slidenum">
              <a:rPr lang="en-US" smtClean="0"/>
              <a:t>27</a:t>
            </a:fld>
            <a:endParaRPr lang="en-US"/>
          </a:p>
        </p:txBody>
      </p:sp>
    </p:spTree>
    <p:extLst>
      <p:ext uri="{BB962C8B-B14F-4D97-AF65-F5344CB8AC3E}">
        <p14:creationId xmlns:p14="http://schemas.microsoft.com/office/powerpoint/2010/main" val="1501989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F5BED2-D3C8-460A-BD66-92122D276C98}" type="slidenum">
              <a:rPr lang="en-US" smtClean="0"/>
              <a:t>37</a:t>
            </a:fld>
            <a:endParaRPr lang="en-US"/>
          </a:p>
        </p:txBody>
      </p:sp>
    </p:spTree>
    <p:extLst>
      <p:ext uri="{BB962C8B-B14F-4D97-AF65-F5344CB8AC3E}">
        <p14:creationId xmlns:p14="http://schemas.microsoft.com/office/powerpoint/2010/main" val="3189972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Band Hall – Business Continuity</a:t>
            </a:r>
          </a:p>
        </p:txBody>
      </p:sp>
      <p:sp>
        <p:nvSpPr>
          <p:cNvPr id="4" name="Slide Number Placeholder 3"/>
          <p:cNvSpPr>
            <a:spLocks noGrp="1"/>
          </p:cNvSpPr>
          <p:nvPr>
            <p:ph type="sldNum" sz="quarter" idx="5"/>
          </p:nvPr>
        </p:nvSpPr>
        <p:spPr/>
        <p:txBody>
          <a:bodyPr/>
          <a:lstStyle/>
          <a:p>
            <a:fld id="{A1F5BED2-D3C8-460A-BD66-92122D276C98}" type="slidenum">
              <a:rPr lang="en-US" smtClean="0"/>
              <a:t>38</a:t>
            </a:fld>
            <a:endParaRPr lang="en-US"/>
          </a:p>
        </p:txBody>
      </p:sp>
    </p:spTree>
    <p:extLst>
      <p:ext uri="{BB962C8B-B14F-4D97-AF65-F5344CB8AC3E}">
        <p14:creationId xmlns:p14="http://schemas.microsoft.com/office/powerpoint/2010/main" val="21371972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F5BED2-D3C8-460A-BD66-92122D276C98}" type="slidenum">
              <a:rPr lang="en-US" smtClean="0"/>
              <a:t>39</a:t>
            </a:fld>
            <a:endParaRPr lang="en-US"/>
          </a:p>
        </p:txBody>
      </p:sp>
    </p:spTree>
    <p:extLst>
      <p:ext uri="{BB962C8B-B14F-4D97-AF65-F5344CB8AC3E}">
        <p14:creationId xmlns:p14="http://schemas.microsoft.com/office/powerpoint/2010/main" val="3910932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plan defines the roles and responsibilities for each position. As per the roles and responsibility handout.</a:t>
            </a:r>
          </a:p>
        </p:txBody>
      </p:sp>
      <p:sp>
        <p:nvSpPr>
          <p:cNvPr id="4" name="Slide Number Placeholder 3"/>
          <p:cNvSpPr>
            <a:spLocks noGrp="1"/>
          </p:cNvSpPr>
          <p:nvPr>
            <p:ph type="sldNum" sz="quarter" idx="5"/>
          </p:nvPr>
        </p:nvSpPr>
        <p:spPr/>
        <p:txBody>
          <a:bodyPr/>
          <a:lstStyle/>
          <a:p>
            <a:fld id="{A1F5BED2-D3C8-460A-BD66-92122D276C98}" type="slidenum">
              <a:rPr lang="en-US" smtClean="0"/>
              <a:t>8</a:t>
            </a:fld>
            <a:endParaRPr lang="en-US"/>
          </a:p>
        </p:txBody>
      </p:sp>
    </p:spTree>
    <p:extLst>
      <p:ext uri="{BB962C8B-B14F-4D97-AF65-F5344CB8AC3E}">
        <p14:creationId xmlns:p14="http://schemas.microsoft.com/office/powerpoint/2010/main" val="1044102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After Band resolution to establish an Emergency Management Committee and Coordinator, next step is to do risk assessment, identify how these risks might be delt with and identify the resources within the community to help mitigate these risks. The resource list should also include outside resources and partners. Some of the outside resources may require prior agreements or MOU’s.</a:t>
            </a:r>
          </a:p>
        </p:txBody>
      </p:sp>
      <p:sp>
        <p:nvSpPr>
          <p:cNvPr id="4" name="Slide Number Placeholder 3"/>
          <p:cNvSpPr>
            <a:spLocks noGrp="1"/>
          </p:cNvSpPr>
          <p:nvPr>
            <p:ph type="sldNum" sz="quarter" idx="5"/>
          </p:nvPr>
        </p:nvSpPr>
        <p:spPr/>
        <p:txBody>
          <a:bodyPr/>
          <a:lstStyle/>
          <a:p>
            <a:fld id="{A1F5BED2-D3C8-460A-BD66-92122D276C98}" type="slidenum">
              <a:rPr lang="en-US" smtClean="0"/>
              <a:t>9</a:t>
            </a:fld>
            <a:endParaRPr lang="en-US"/>
          </a:p>
        </p:txBody>
      </p:sp>
    </p:spTree>
    <p:extLst>
      <p:ext uri="{BB962C8B-B14F-4D97-AF65-F5344CB8AC3E}">
        <p14:creationId xmlns:p14="http://schemas.microsoft.com/office/powerpoint/2010/main" val="1518381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F5BED2-D3C8-460A-BD66-92122D276C98}" type="slidenum">
              <a:rPr lang="en-US" smtClean="0"/>
              <a:t>12</a:t>
            </a:fld>
            <a:endParaRPr lang="en-US"/>
          </a:p>
        </p:txBody>
      </p:sp>
    </p:spTree>
    <p:extLst>
      <p:ext uri="{BB962C8B-B14F-4D97-AF65-F5344CB8AC3E}">
        <p14:creationId xmlns:p14="http://schemas.microsoft.com/office/powerpoint/2010/main" val="2505580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Operations Center and Evacuation Center should be 2 different locations if possible</a:t>
            </a:r>
          </a:p>
        </p:txBody>
      </p:sp>
      <p:sp>
        <p:nvSpPr>
          <p:cNvPr id="4" name="Slide Number Placeholder 3"/>
          <p:cNvSpPr>
            <a:spLocks noGrp="1"/>
          </p:cNvSpPr>
          <p:nvPr>
            <p:ph type="sldNum" sz="quarter" idx="5"/>
          </p:nvPr>
        </p:nvSpPr>
        <p:spPr/>
        <p:txBody>
          <a:bodyPr/>
          <a:lstStyle/>
          <a:p>
            <a:fld id="{A1F5BED2-D3C8-460A-BD66-92122D276C98}" type="slidenum">
              <a:rPr lang="en-US" smtClean="0"/>
              <a:t>13</a:t>
            </a:fld>
            <a:endParaRPr lang="en-US"/>
          </a:p>
        </p:txBody>
      </p:sp>
    </p:spTree>
    <p:extLst>
      <p:ext uri="{BB962C8B-B14F-4D97-AF65-F5344CB8AC3E}">
        <p14:creationId xmlns:p14="http://schemas.microsoft.com/office/powerpoint/2010/main" val="276668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After this presentation, I will go through an Emergency Management Plan Template that is provided in your training package.</a:t>
            </a:r>
          </a:p>
        </p:txBody>
      </p:sp>
      <p:sp>
        <p:nvSpPr>
          <p:cNvPr id="4" name="Slide Number Placeholder 3"/>
          <p:cNvSpPr>
            <a:spLocks noGrp="1"/>
          </p:cNvSpPr>
          <p:nvPr>
            <p:ph type="sldNum" sz="quarter" idx="5"/>
          </p:nvPr>
        </p:nvSpPr>
        <p:spPr/>
        <p:txBody>
          <a:bodyPr/>
          <a:lstStyle/>
          <a:p>
            <a:fld id="{A1F5BED2-D3C8-460A-BD66-92122D276C98}" type="slidenum">
              <a:rPr lang="en-US" smtClean="0"/>
              <a:t>14</a:t>
            </a:fld>
            <a:endParaRPr lang="en-US"/>
          </a:p>
        </p:txBody>
      </p:sp>
    </p:spTree>
    <p:extLst>
      <p:ext uri="{BB962C8B-B14F-4D97-AF65-F5344CB8AC3E}">
        <p14:creationId xmlns:p14="http://schemas.microsoft.com/office/powerpoint/2010/main" val="1535995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Written into plan.</a:t>
            </a:r>
            <a:endParaRPr lang="en-CA" dirty="0"/>
          </a:p>
        </p:txBody>
      </p:sp>
      <p:sp>
        <p:nvSpPr>
          <p:cNvPr id="4" name="Slide Number Placeholder 3"/>
          <p:cNvSpPr>
            <a:spLocks noGrp="1"/>
          </p:cNvSpPr>
          <p:nvPr>
            <p:ph type="sldNum" sz="quarter" idx="5"/>
          </p:nvPr>
        </p:nvSpPr>
        <p:spPr/>
        <p:txBody>
          <a:bodyPr/>
          <a:lstStyle/>
          <a:p>
            <a:fld id="{A1F5BED2-D3C8-460A-BD66-92122D276C98}" type="slidenum">
              <a:rPr lang="en-US" smtClean="0"/>
              <a:t>15</a:t>
            </a:fld>
            <a:endParaRPr lang="en-US"/>
          </a:p>
        </p:txBody>
      </p:sp>
    </p:spTree>
    <p:extLst>
      <p:ext uri="{BB962C8B-B14F-4D97-AF65-F5344CB8AC3E}">
        <p14:creationId xmlns:p14="http://schemas.microsoft.com/office/powerpoint/2010/main" val="3168584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per State of Local </a:t>
            </a:r>
            <a:r>
              <a:rPr lang="en-US"/>
              <a:t>Emergency handout.</a:t>
            </a:r>
            <a:endParaRPr lang="en-CA"/>
          </a:p>
        </p:txBody>
      </p:sp>
      <p:sp>
        <p:nvSpPr>
          <p:cNvPr id="4" name="Slide Number Placeholder 3"/>
          <p:cNvSpPr>
            <a:spLocks noGrp="1"/>
          </p:cNvSpPr>
          <p:nvPr>
            <p:ph type="sldNum" sz="quarter" idx="5"/>
          </p:nvPr>
        </p:nvSpPr>
        <p:spPr/>
        <p:txBody>
          <a:bodyPr/>
          <a:lstStyle/>
          <a:p>
            <a:fld id="{A1F5BED2-D3C8-460A-BD66-92122D276C98}" type="slidenum">
              <a:rPr lang="en-US" smtClean="0"/>
              <a:t>17</a:t>
            </a:fld>
            <a:endParaRPr lang="en-US"/>
          </a:p>
        </p:txBody>
      </p:sp>
    </p:spTree>
    <p:extLst>
      <p:ext uri="{BB962C8B-B14F-4D97-AF65-F5344CB8AC3E}">
        <p14:creationId xmlns:p14="http://schemas.microsoft.com/office/powerpoint/2010/main" val="3027934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Other can include Band Fire Dept and contact info for neighboring Fire Dept’s</a:t>
            </a:r>
          </a:p>
        </p:txBody>
      </p:sp>
      <p:sp>
        <p:nvSpPr>
          <p:cNvPr id="4" name="Slide Number Placeholder 3"/>
          <p:cNvSpPr>
            <a:spLocks noGrp="1"/>
          </p:cNvSpPr>
          <p:nvPr>
            <p:ph type="sldNum" sz="quarter" idx="5"/>
          </p:nvPr>
        </p:nvSpPr>
        <p:spPr/>
        <p:txBody>
          <a:bodyPr/>
          <a:lstStyle/>
          <a:p>
            <a:fld id="{A1F5BED2-D3C8-460A-BD66-92122D276C98}" type="slidenum">
              <a:rPr lang="en-US" smtClean="0"/>
              <a:t>22</a:t>
            </a:fld>
            <a:endParaRPr lang="en-US"/>
          </a:p>
        </p:txBody>
      </p:sp>
    </p:spTree>
    <p:extLst>
      <p:ext uri="{BB962C8B-B14F-4D97-AF65-F5344CB8AC3E}">
        <p14:creationId xmlns:p14="http://schemas.microsoft.com/office/powerpoint/2010/main" val="3083662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B98E-212A-3A43-E117-2E446EDD52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A86930-D3E4-3036-1AF3-2F93B78FAB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138B46-0C3D-55DD-D4A9-98BEB878F000}"/>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57777C30-47AD-441A-A23D-86ABE7AF3A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8DA48C-95FD-0A7F-DBF1-A658A07AD523}"/>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882016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BCCED-07D9-C852-3870-6DDF259CC0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5B346D-6133-1C8B-06B0-C4A2E604BF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748C2F-86CD-10E0-DD74-BE96CD2D0435}"/>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4F98EAED-CE7C-AEE1-1EFA-1C5B313AF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D3525C-629F-7642-F74D-E5B84D08D7A6}"/>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145111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EDB544-8DA8-469D-AC78-43699C929A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8EFD2C-68AA-1CBA-2E5A-1E5E238D87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FB599D-9F08-2F9B-419F-117329821F7F}"/>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FE6EE59E-F7CC-9390-991B-F686ACFFA2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3C2960-A4FD-9058-5E91-551E54AE0C6C}"/>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244380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93953-7EB3-A60B-6763-3FDC344BAD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ED9824-053F-CCBB-1FC8-D633FDA677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8B624-689A-BF54-B363-F1FC7D925683}"/>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E6580FE4-0943-7F7E-1EB0-0DAD46D9FA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EFB25A-BEC1-CED5-A1BB-D42AD6814FFF}"/>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482652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E76C1-D8A4-429A-B7FC-4CDA0C3177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173446-5877-ED88-9A94-916FC5B6DB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CE5C05-D583-D482-039D-4C5BBC4354FA}"/>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853F7112-CD98-D849-3295-5B38680335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E3F7F5-E950-FFF9-677A-A11FDDD496C5}"/>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1393213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06798-E106-E9A2-B88D-7B8C02208F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85D957-6202-8F8B-5FF9-552A6D285C6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2805E0-94F9-A8B5-C86F-EC3C1ED592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1AD43B-458C-F60B-A6DF-55B5377360D2}"/>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6" name="Footer Placeholder 5">
            <a:extLst>
              <a:ext uri="{FF2B5EF4-FFF2-40B4-BE49-F238E27FC236}">
                <a16:creationId xmlns:a16="http://schemas.microsoft.com/office/drawing/2014/main" id="{F50A8987-8130-A065-AF34-1FA2856E93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E58D86-3ED2-5680-287A-43C6757F356F}"/>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211752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FBCD-F64D-8CAE-D01B-C91E71AC7C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ED0146-FF14-C34D-2559-2ADBF714E7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91C443-0848-C8A2-4D1F-6454CECB59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447036-439D-3088-2B52-F2D2BB7D1A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71FE07-22A7-7BA2-3434-156A090BDB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EE26D1-9C6C-45D3-EA88-02868C4D4B17}"/>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8" name="Footer Placeholder 7">
            <a:extLst>
              <a:ext uri="{FF2B5EF4-FFF2-40B4-BE49-F238E27FC236}">
                <a16:creationId xmlns:a16="http://schemas.microsoft.com/office/drawing/2014/main" id="{DC12B197-B35C-54C9-1CAD-A987BED52D4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BEBE10-7772-F6D5-AE3A-092EB3EFD5CC}"/>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4104095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2A1B3-6908-60AF-AC41-BBEA95F351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34801D-65D8-0EEB-9E0E-DEEC9A09A512}"/>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4" name="Footer Placeholder 3">
            <a:extLst>
              <a:ext uri="{FF2B5EF4-FFF2-40B4-BE49-F238E27FC236}">
                <a16:creationId xmlns:a16="http://schemas.microsoft.com/office/drawing/2014/main" id="{30718E90-B339-531D-34FF-3B56A44FB6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AF1EC7-1099-FFC7-75FB-8B64C537E69B}"/>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787461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88D5BE-A1F7-91C7-BDBB-8B69352E42A7}"/>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3" name="Footer Placeholder 2">
            <a:extLst>
              <a:ext uri="{FF2B5EF4-FFF2-40B4-BE49-F238E27FC236}">
                <a16:creationId xmlns:a16="http://schemas.microsoft.com/office/drawing/2014/main" id="{D5DF1836-0C95-F97B-E79F-A29D75BE6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4C6D21-326F-EF0A-7953-7111DC113AC6}"/>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155521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8761-F321-4C91-B26F-883FA67D8A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43ECC0-A8D9-B3E8-8F44-0EA52A7E0C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49BD7D-8C83-7C64-7C12-CBB87EA67F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D8D55F-A442-2EEE-849C-E15976232127}"/>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6" name="Footer Placeholder 5">
            <a:extLst>
              <a:ext uri="{FF2B5EF4-FFF2-40B4-BE49-F238E27FC236}">
                <a16:creationId xmlns:a16="http://schemas.microsoft.com/office/drawing/2014/main" id="{621559E1-9A0B-27AB-9F39-776DA7016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A46107-D844-B2D4-F6C1-8DC1A00E4678}"/>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852690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1ACD6-5B58-EA66-4231-2A024C48AD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A54604-BDAA-2DB9-AC8D-73CBCCE23E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24EC25-28D4-96CD-30AB-E619BC772A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15BD14-7C18-FB04-181F-A533025D0AEF}"/>
              </a:ext>
            </a:extLst>
          </p:cNvPr>
          <p:cNvSpPr>
            <a:spLocks noGrp="1"/>
          </p:cNvSpPr>
          <p:nvPr>
            <p:ph type="dt" sz="half" idx="10"/>
          </p:nvPr>
        </p:nvSpPr>
        <p:spPr/>
        <p:txBody>
          <a:bodyPr/>
          <a:lstStyle/>
          <a:p>
            <a:fld id="{DE463B43-9689-484B-9309-E68B7A9C248E}" type="datetimeFigureOut">
              <a:rPr lang="en-US" smtClean="0"/>
              <a:t>10/27/2025</a:t>
            </a:fld>
            <a:endParaRPr lang="en-US"/>
          </a:p>
        </p:txBody>
      </p:sp>
      <p:sp>
        <p:nvSpPr>
          <p:cNvPr id="6" name="Footer Placeholder 5">
            <a:extLst>
              <a:ext uri="{FF2B5EF4-FFF2-40B4-BE49-F238E27FC236}">
                <a16:creationId xmlns:a16="http://schemas.microsoft.com/office/drawing/2014/main" id="{EC964114-AE27-64C2-C0DA-E9F16F6ED4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970ACE-1DA9-98E4-1DF2-D1D60F501447}"/>
              </a:ext>
            </a:extLst>
          </p:cNvPr>
          <p:cNvSpPr>
            <a:spLocks noGrp="1"/>
          </p:cNvSpPr>
          <p:nvPr>
            <p:ph type="sldNum" sz="quarter" idx="12"/>
          </p:nvPr>
        </p:nvSpPr>
        <p:spPr/>
        <p:txBody>
          <a:bodyPr/>
          <a:lstStyle/>
          <a:p>
            <a:fld id="{6D91A1C3-F709-47C6-957A-19055F1530CD}" type="slidenum">
              <a:rPr lang="en-US" smtClean="0"/>
              <a:t>‹#›</a:t>
            </a:fld>
            <a:endParaRPr lang="en-US"/>
          </a:p>
        </p:txBody>
      </p:sp>
    </p:spTree>
    <p:extLst>
      <p:ext uri="{BB962C8B-B14F-4D97-AF65-F5344CB8AC3E}">
        <p14:creationId xmlns:p14="http://schemas.microsoft.com/office/powerpoint/2010/main" val="1657695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8663C8-E55C-DE54-8C47-4986F1C796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640567-E649-F070-1DD5-9B1F9A3825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2A0B05-5A7E-488E-2192-86971AA22D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463B43-9689-484B-9309-E68B7A9C248E}" type="datetimeFigureOut">
              <a:rPr lang="en-US" smtClean="0"/>
              <a:t>10/27/2025</a:t>
            </a:fld>
            <a:endParaRPr lang="en-US"/>
          </a:p>
        </p:txBody>
      </p:sp>
      <p:sp>
        <p:nvSpPr>
          <p:cNvPr id="5" name="Footer Placeholder 4">
            <a:extLst>
              <a:ext uri="{FF2B5EF4-FFF2-40B4-BE49-F238E27FC236}">
                <a16:creationId xmlns:a16="http://schemas.microsoft.com/office/drawing/2014/main" id="{50E976A5-2B6F-045E-A280-149875A0F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EF10A9F-5410-1AEC-8757-9001935C8C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D91A1C3-F709-47C6-957A-19055F1530CD}" type="slidenum">
              <a:rPr lang="en-US" smtClean="0"/>
              <a:t>‹#›</a:t>
            </a:fld>
            <a:endParaRPr lang="en-US"/>
          </a:p>
        </p:txBody>
      </p:sp>
    </p:spTree>
    <p:extLst>
      <p:ext uri="{BB962C8B-B14F-4D97-AF65-F5344CB8AC3E}">
        <p14:creationId xmlns:p14="http://schemas.microsoft.com/office/powerpoint/2010/main" val="455073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Bonnie.Austman@ytai.org"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3" Type="http://schemas.openxmlformats.org/officeDocument/2006/relationships/hyperlink" Target="https://taliawhyte.com/2016/11/23/whats-in-a-name-indigenous-people/" TargetMode="External"/><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s://pxhere.com/en/photo/1603823" TargetMode="Externa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pxhere.com/en/photo/1603823"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pxhere.com/en/photo/160382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2A397E7-BF60-45B2-84C7-B074B76C37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A4FE48BB-9C03-632D-8D4C-E1C36A4E7326}"/>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6382512" y="10"/>
            <a:ext cx="5809488" cy="6857992"/>
          </a:xfrm>
          <a:prstGeom prst="rect">
            <a:avLst/>
          </a:prstGeom>
        </p:spPr>
      </p:pic>
      <p:sp>
        <p:nvSpPr>
          <p:cNvPr id="12" name="Rectangle 11">
            <a:extLst>
              <a:ext uri="{FF2B5EF4-FFF2-40B4-BE49-F238E27FC236}">
                <a16:creationId xmlns:a16="http://schemas.microsoft.com/office/drawing/2014/main" id="{890DEF05-784E-4B61-89E4-04C4ECF4E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91274E-7625-D86C-0AFE-4F1A0829C0F2}"/>
              </a:ext>
            </a:extLst>
          </p:cNvPr>
          <p:cNvSpPr>
            <a:spLocks noGrp="1"/>
          </p:cNvSpPr>
          <p:nvPr>
            <p:ph type="ctrTitle"/>
          </p:nvPr>
        </p:nvSpPr>
        <p:spPr>
          <a:xfrm>
            <a:off x="728663" y="1115219"/>
            <a:ext cx="5505449" cy="2387600"/>
          </a:xfrm>
        </p:spPr>
        <p:txBody>
          <a:bodyPr>
            <a:normAutofit/>
          </a:bodyPr>
          <a:lstStyle/>
          <a:p>
            <a:r>
              <a:rPr lang="en-US" sz="5000" dirty="0">
                <a:solidFill>
                  <a:schemeClr val="bg1"/>
                </a:solidFill>
              </a:rPr>
              <a:t>EMERGENCY MANAGEMENT DEVELOPMENT</a:t>
            </a:r>
          </a:p>
        </p:txBody>
      </p:sp>
      <p:sp>
        <p:nvSpPr>
          <p:cNvPr id="3" name="Subtitle 2">
            <a:extLst>
              <a:ext uri="{FF2B5EF4-FFF2-40B4-BE49-F238E27FC236}">
                <a16:creationId xmlns:a16="http://schemas.microsoft.com/office/drawing/2014/main" id="{5490A7E1-F11E-0AED-4B7C-898C477C0492}"/>
              </a:ext>
            </a:extLst>
          </p:cNvPr>
          <p:cNvSpPr>
            <a:spLocks noGrp="1"/>
          </p:cNvSpPr>
          <p:nvPr>
            <p:ph type="subTitle" idx="1"/>
          </p:nvPr>
        </p:nvSpPr>
        <p:spPr>
          <a:xfrm>
            <a:off x="728663" y="3902075"/>
            <a:ext cx="5505449" cy="1655762"/>
          </a:xfrm>
        </p:spPr>
        <p:txBody>
          <a:bodyPr>
            <a:normAutofit lnSpcReduction="10000"/>
          </a:bodyPr>
          <a:lstStyle/>
          <a:p>
            <a:pPr algn="r"/>
            <a:r>
              <a:rPr lang="en-US" sz="1200" dirty="0">
                <a:solidFill>
                  <a:schemeClr val="bg1"/>
                </a:solidFill>
              </a:rPr>
              <a:t>Bonnie Austman</a:t>
            </a:r>
          </a:p>
          <a:p>
            <a:pPr algn="r"/>
            <a:r>
              <a:rPr lang="en-US" sz="1200" dirty="0">
                <a:solidFill>
                  <a:schemeClr val="bg1"/>
                </a:solidFill>
              </a:rPr>
              <a:t>Emergency Management Coordinator</a:t>
            </a:r>
          </a:p>
          <a:p>
            <a:pPr algn="r"/>
            <a:r>
              <a:rPr lang="en-US" sz="1200" dirty="0">
                <a:solidFill>
                  <a:schemeClr val="bg1"/>
                </a:solidFill>
              </a:rPr>
              <a:t>Yorkton Tribal Council</a:t>
            </a:r>
          </a:p>
          <a:p>
            <a:pPr algn="r"/>
            <a:endParaRPr lang="en-US" sz="1200" dirty="0">
              <a:solidFill>
                <a:schemeClr val="bg1"/>
              </a:solidFill>
            </a:endParaRPr>
          </a:p>
          <a:p>
            <a:pPr algn="r"/>
            <a:r>
              <a:rPr lang="en-US" sz="1200" dirty="0">
                <a:solidFill>
                  <a:schemeClr val="bg1"/>
                </a:solidFill>
                <a:hlinkClick r:id="rId4"/>
              </a:rPr>
              <a:t>Bonnie.Austman@ytai.org</a:t>
            </a:r>
            <a:endParaRPr lang="en-US" sz="1200" dirty="0">
              <a:solidFill>
                <a:schemeClr val="bg1"/>
              </a:solidFill>
            </a:endParaRPr>
          </a:p>
          <a:p>
            <a:pPr algn="r"/>
            <a:r>
              <a:rPr lang="en-US" sz="1200" dirty="0">
                <a:solidFill>
                  <a:schemeClr val="bg1"/>
                </a:solidFill>
              </a:rPr>
              <a:t>306-501-0235</a:t>
            </a:r>
          </a:p>
          <a:p>
            <a:pPr algn="l"/>
            <a:endParaRPr lang="en-US" sz="1200" dirty="0">
              <a:solidFill>
                <a:schemeClr val="bg1"/>
              </a:solidFill>
            </a:endParaRPr>
          </a:p>
        </p:txBody>
      </p:sp>
      <p:cxnSp>
        <p:nvCxnSpPr>
          <p:cNvPr id="14" name="Straight Connector 13">
            <a:extLst>
              <a:ext uri="{FF2B5EF4-FFF2-40B4-BE49-F238E27FC236}">
                <a16:creationId xmlns:a16="http://schemas.microsoft.com/office/drawing/2014/main" id="{C41BAEC7-F7B0-4224-8B18-8F74B7D87F0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1869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608638-291F-98CD-2767-C78A30B3E90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1AE834CE-BFC7-EC04-0A37-1D857102A7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56947312-8599-0E3A-2A52-AA071E36D4F7}"/>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697C5867-FFB6-FBEF-6C64-072889805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85B855-C498-6842-E78D-DFEA40A5A0C4}"/>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65CC2CE7-CBE8-0B15-FFC4-7D81B58AF1E9}"/>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IDENTIFY RISKS/HAZARDS AND ANALYZE</a:t>
            </a:r>
          </a:p>
          <a:p>
            <a:pPr marL="571500" indent="-571500" algn="l">
              <a:buFontTx/>
              <a:buChar char="-"/>
            </a:pPr>
            <a:r>
              <a:rPr lang="en-US" sz="4000" dirty="0">
                <a:solidFill>
                  <a:schemeClr val="bg1"/>
                </a:solidFill>
              </a:rPr>
              <a:t>A hazard has the potential or existing condition that may cause harm to people or damage to property and the environment</a:t>
            </a:r>
          </a:p>
          <a:p>
            <a:pPr marL="571500" indent="-571500" algn="l">
              <a:buFontTx/>
              <a:buChar char="-"/>
            </a:pPr>
            <a:r>
              <a:rPr lang="en-US" sz="4000" dirty="0">
                <a:solidFill>
                  <a:schemeClr val="bg1"/>
                </a:solidFill>
              </a:rPr>
              <a:t>Identify the impact it may have on your community</a:t>
            </a:r>
          </a:p>
        </p:txBody>
      </p:sp>
      <p:cxnSp>
        <p:nvCxnSpPr>
          <p:cNvPr id="14" name="Straight Connector 13">
            <a:extLst>
              <a:ext uri="{FF2B5EF4-FFF2-40B4-BE49-F238E27FC236}">
                <a16:creationId xmlns:a16="http://schemas.microsoft.com/office/drawing/2014/main" id="{79C321E7-280D-8FFB-56A9-6C5F90D17B6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4446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C7A101-8534-DF50-D9FB-E57C392C03D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D72F0322-9C3F-8B19-EDDA-EBA5FC98E5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C47C2E6E-613B-9177-C807-64FD04F0AE85}"/>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07BEE191-79DB-717F-51E9-044942A4B6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BB682D-BAFC-717A-F1C1-AEBDDABC5A60}"/>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B3A5D313-C851-8589-A0BC-A88E9A32BEDB}"/>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NATURAL</a:t>
            </a:r>
          </a:p>
          <a:p>
            <a:pPr algn="l"/>
            <a:r>
              <a:rPr lang="en-US" sz="4000" dirty="0">
                <a:solidFill>
                  <a:schemeClr val="bg1"/>
                </a:solidFill>
              </a:rPr>
              <a:t>•	Severe Weather (wind storms, tornadoes, 	hail, heavy rain, blizzards)</a:t>
            </a:r>
          </a:p>
          <a:p>
            <a:pPr algn="l"/>
            <a:r>
              <a:rPr lang="en-US" sz="4000" dirty="0">
                <a:solidFill>
                  <a:schemeClr val="bg1"/>
                </a:solidFill>
              </a:rPr>
              <a:t>•	Floods</a:t>
            </a:r>
          </a:p>
          <a:p>
            <a:pPr algn="l"/>
            <a:r>
              <a:rPr lang="en-US" sz="4000" dirty="0">
                <a:solidFill>
                  <a:schemeClr val="bg1"/>
                </a:solidFill>
              </a:rPr>
              <a:t>•	Wildfires (grass fires, wildland/urban 	interface and forest fires)</a:t>
            </a:r>
          </a:p>
          <a:p>
            <a:pPr algn="l"/>
            <a:endParaRPr lang="en-US" sz="4000" dirty="0">
              <a:solidFill>
                <a:schemeClr val="bg1"/>
              </a:solidFill>
            </a:endParaRP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56AC816F-FDAE-AF76-5815-184EE8E3F92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1684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DBB8E23-A03F-24EF-8523-4E48A5DB92B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A602761-BC20-11D5-D05C-F85DF128CF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C3288068-D5AF-D7FA-B05B-1F1CFCDF4D48}"/>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29137933-711F-BD47-7C78-F4EAF0655C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C75636-19A5-71A2-72AE-CBFBD15F22FC}"/>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E50BACFE-80A1-DC09-CBF5-4DE8B507EE8E}"/>
              </a:ext>
            </a:extLst>
          </p:cNvPr>
          <p:cNvSpPr>
            <a:spLocks noGrp="1"/>
          </p:cNvSpPr>
          <p:nvPr>
            <p:ph type="subTitle" idx="1"/>
          </p:nvPr>
        </p:nvSpPr>
        <p:spPr>
          <a:xfrm>
            <a:off x="728663" y="1664208"/>
            <a:ext cx="11030521" cy="3893629"/>
          </a:xfrm>
        </p:spPr>
        <p:txBody>
          <a:bodyPr>
            <a:normAutofit fontScale="925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HUMAN CAUSED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Infrastructure failure, (transportation corridors, bridges, municipal infrastructure, information technologies)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Power and energy failures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Transportation incidents (road, rail, water or air)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Wildland/Structural fires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Health pandemics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Chemical, biological, radiological and nuclear accidents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Acts of terrorism</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Civil unrest or insurrection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	Cyber attacks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white"/>
                </a:solidFill>
                <a:effectLst/>
                <a:uLnTx/>
                <a:uFillTx/>
                <a:latin typeface="Aptos" panose="02110004020202020204"/>
                <a:ea typeface="+mn-ea"/>
                <a:cs typeface="+mn-cs"/>
              </a:rPr>
              <a:t>*Mass casualty </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CD31890A-B137-FA3D-804F-A99FE54D5E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7861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01DABE-3B3F-0F97-0250-1177DB73959B}"/>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7A3F5EEF-EFE3-082B-A6E5-92E448853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44A368CF-C162-2786-8369-DDD18E99D47E}"/>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DA3B8DB9-D545-7BD5-BF8E-EF063E11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21F9F2-A53E-F57D-40D9-4C05AF75CE5A}"/>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ABFFD73C-E9CE-0C18-1169-772D7F806C5F}"/>
              </a:ext>
            </a:extLst>
          </p:cNvPr>
          <p:cNvSpPr>
            <a:spLocks noGrp="1"/>
          </p:cNvSpPr>
          <p:nvPr>
            <p:ph type="subTitle" idx="1"/>
          </p:nvPr>
        </p:nvSpPr>
        <p:spPr>
          <a:xfrm>
            <a:off x="728663" y="1664208"/>
            <a:ext cx="11030521" cy="3893629"/>
          </a:xfrm>
        </p:spPr>
        <p:txBody>
          <a:bodyPr>
            <a:normAutofit fontScale="92500" lnSpcReduction="20000"/>
          </a:bodyPr>
          <a:lstStyle/>
          <a:p>
            <a:pPr algn="l"/>
            <a:r>
              <a:rPr lang="en-US" sz="4000" dirty="0">
                <a:solidFill>
                  <a:schemeClr val="bg1"/>
                </a:solidFill>
              </a:rPr>
              <a:t>EMERGENCY PLAN DEVELOPMENT</a:t>
            </a:r>
          </a:p>
          <a:p>
            <a:pPr marL="571500" indent="-571500" algn="l">
              <a:buFontTx/>
              <a:buChar char="-"/>
            </a:pPr>
            <a:r>
              <a:rPr lang="en-US" sz="4000" dirty="0">
                <a:solidFill>
                  <a:schemeClr val="bg1"/>
                </a:solidFill>
              </a:rPr>
              <a:t>EM Committee to develop plans for each risks</a:t>
            </a:r>
          </a:p>
          <a:p>
            <a:pPr marL="571500" indent="-571500" algn="l">
              <a:buFontTx/>
              <a:buChar char="-"/>
            </a:pPr>
            <a:r>
              <a:rPr lang="en-US" sz="4000" dirty="0">
                <a:solidFill>
                  <a:schemeClr val="bg1"/>
                </a:solidFill>
              </a:rPr>
              <a:t>Identify what resources in community</a:t>
            </a:r>
          </a:p>
          <a:p>
            <a:pPr marL="571500" indent="-571500" algn="l">
              <a:buFontTx/>
              <a:buChar char="-"/>
            </a:pPr>
            <a:r>
              <a:rPr lang="en-US" sz="4000" dirty="0">
                <a:solidFill>
                  <a:schemeClr val="bg1"/>
                </a:solidFill>
              </a:rPr>
              <a:t>Approach surrounding communities/RM’s in regard to Mutual Aid</a:t>
            </a:r>
          </a:p>
          <a:p>
            <a:pPr marL="571500" indent="-571500" algn="l">
              <a:buFontTx/>
              <a:buChar char="-"/>
            </a:pPr>
            <a:r>
              <a:rPr lang="en-US" sz="4000" dirty="0">
                <a:solidFill>
                  <a:schemeClr val="bg1"/>
                </a:solidFill>
              </a:rPr>
              <a:t>Identify a location for an Operations Center</a:t>
            </a:r>
          </a:p>
          <a:p>
            <a:pPr marL="571500" indent="-571500" algn="l">
              <a:buFontTx/>
              <a:buChar char="-"/>
            </a:pPr>
            <a:r>
              <a:rPr lang="en-US" sz="4000" dirty="0">
                <a:solidFill>
                  <a:schemeClr val="bg1"/>
                </a:solidFill>
              </a:rPr>
              <a:t>Identify a location for an Evacuation Center</a:t>
            </a:r>
          </a:p>
        </p:txBody>
      </p:sp>
      <p:cxnSp>
        <p:nvCxnSpPr>
          <p:cNvPr id="14" name="Straight Connector 13">
            <a:extLst>
              <a:ext uri="{FF2B5EF4-FFF2-40B4-BE49-F238E27FC236}">
                <a16:creationId xmlns:a16="http://schemas.microsoft.com/office/drawing/2014/main" id="{89915811-902B-DDAF-1806-8F50EA9EDBB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5563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376476-DD98-CAC6-B169-0674A39C7B3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98D8E911-A232-0EB3-076C-E0D32D338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6B1665AF-C977-F3EC-4E91-30B0C911ADFE}"/>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98BAD19D-BB55-22EA-37EA-D712291E8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D4E3B6-7110-242C-ABCB-FA5DDDD8FD1B}"/>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7AECDA09-28AD-51DF-70BD-65B383834ED5}"/>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COMPONENTS OF THE PLAN</a:t>
            </a:r>
          </a:p>
          <a:p>
            <a:pPr marL="571500" indent="-571500" algn="l">
              <a:buFontTx/>
              <a:buChar char="-"/>
            </a:pPr>
            <a:r>
              <a:rPr lang="en-US" sz="4000" dirty="0">
                <a:solidFill>
                  <a:schemeClr val="bg1"/>
                </a:solidFill>
              </a:rPr>
              <a:t>PURPOSE</a:t>
            </a:r>
          </a:p>
          <a:p>
            <a:pPr marL="1028700" lvl="1" indent="-571500" algn="l">
              <a:buFontTx/>
              <a:buChar char="-"/>
            </a:pPr>
            <a:r>
              <a:rPr lang="en-US" sz="3600" dirty="0">
                <a:solidFill>
                  <a:schemeClr val="bg1"/>
                </a:solidFill>
              </a:rPr>
              <a:t>Guide used for a prompt and coordinated response to emergencies or disasters to reduce human suffering and loss or damage to property and environment.  Does not apply to day to day situations</a:t>
            </a:r>
          </a:p>
        </p:txBody>
      </p:sp>
      <p:cxnSp>
        <p:nvCxnSpPr>
          <p:cNvPr id="14" name="Straight Connector 13">
            <a:extLst>
              <a:ext uri="{FF2B5EF4-FFF2-40B4-BE49-F238E27FC236}">
                <a16:creationId xmlns:a16="http://schemas.microsoft.com/office/drawing/2014/main" id="{4420F2F2-E928-ACF2-E901-790AC486617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445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B891E9-2C9A-196B-77DE-DE86B475EED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43EABA8F-67FC-43CD-9A4D-925447ECD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FE70279D-32B9-4112-2F40-4D7F7B0BD86B}"/>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9B903839-FCD7-553B-044B-11894D991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480C67-0559-2DD0-B584-9951A06B45A6}"/>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73CA992A-A8AD-2A4A-D6A6-31D8C2B4D21D}"/>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AUTHORITY</a:t>
            </a:r>
          </a:p>
          <a:p>
            <a:pPr marL="571500" indent="-571500" algn="l">
              <a:buFontTx/>
              <a:buChar char="-"/>
            </a:pPr>
            <a:r>
              <a:rPr lang="en-US" sz="4000" dirty="0">
                <a:solidFill>
                  <a:schemeClr val="bg1"/>
                </a:solidFill>
              </a:rPr>
              <a:t>By Band Council Resolution Number and 	Dated</a:t>
            </a:r>
          </a:p>
          <a:p>
            <a:pPr marL="571500" indent="-571500" algn="l">
              <a:buFontTx/>
              <a:buChar char="-"/>
            </a:pPr>
            <a:r>
              <a:rPr lang="en-US" sz="4000" dirty="0">
                <a:solidFill>
                  <a:schemeClr val="bg1"/>
                </a:solidFill>
              </a:rPr>
              <a:t>Attach copy of the Resolution as an Addendum</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5AF33280-638F-210C-E5C4-394E43997D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396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FE1A7F-C5A6-EFC4-68C2-0DC68B7746B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EB0CD54-4F34-6891-2DBD-A140105BFD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A42ECC64-D631-E1FF-6541-F3DC6D409EB6}"/>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7FDCB161-D1B3-16E1-23CA-D4B43752FD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F693BC-128D-4A8D-8B66-DBA905D86000}"/>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26637DFD-F12E-4967-BF1D-B95F9681FDC1}"/>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DEFINITIONS</a:t>
            </a:r>
          </a:p>
          <a:p>
            <a:pPr marL="571500" indent="-571500" algn="l">
              <a:buFontTx/>
              <a:buChar char="-"/>
            </a:pPr>
            <a:r>
              <a:rPr lang="en-US" sz="4000" dirty="0">
                <a:solidFill>
                  <a:schemeClr val="bg1"/>
                </a:solidFill>
              </a:rPr>
              <a:t>Disaster</a:t>
            </a:r>
          </a:p>
          <a:p>
            <a:pPr marL="571500" indent="-571500" algn="l">
              <a:buFontTx/>
              <a:buChar char="-"/>
            </a:pPr>
            <a:r>
              <a:rPr lang="en-US" sz="4000" dirty="0">
                <a:solidFill>
                  <a:schemeClr val="bg1"/>
                </a:solidFill>
              </a:rPr>
              <a:t>Emergency</a:t>
            </a:r>
          </a:p>
          <a:p>
            <a:pPr marL="571500" indent="-571500" algn="l">
              <a:buFontTx/>
              <a:buChar char="-"/>
            </a:pPr>
            <a:r>
              <a:rPr lang="en-US" sz="4000" dirty="0">
                <a:solidFill>
                  <a:schemeClr val="bg1"/>
                </a:solidFill>
              </a:rPr>
              <a:t>Declaration of a Local State of Emergency</a:t>
            </a:r>
          </a:p>
          <a:p>
            <a:pPr marL="571500" indent="-571500" algn="l">
              <a:buFontTx/>
              <a:buChar char="-"/>
            </a:pPr>
            <a:r>
              <a:rPr lang="en-US" sz="4000" dirty="0">
                <a:solidFill>
                  <a:schemeClr val="bg1"/>
                </a:solidFill>
              </a:rPr>
              <a:t>Emergency Operations Center</a:t>
            </a:r>
          </a:p>
          <a:p>
            <a:pPr marL="571500" indent="-571500" algn="l">
              <a:buFontTx/>
              <a:buChar char="-"/>
            </a:pPr>
            <a:r>
              <a:rPr lang="en-US" sz="4000" dirty="0">
                <a:solidFill>
                  <a:schemeClr val="bg1"/>
                </a:solidFill>
              </a:rPr>
              <a:t>Evacuation</a:t>
            </a:r>
          </a:p>
        </p:txBody>
      </p:sp>
      <p:cxnSp>
        <p:nvCxnSpPr>
          <p:cNvPr id="14" name="Straight Connector 13">
            <a:extLst>
              <a:ext uri="{FF2B5EF4-FFF2-40B4-BE49-F238E27FC236}">
                <a16:creationId xmlns:a16="http://schemas.microsoft.com/office/drawing/2014/main" id="{D176559E-5AF8-D359-94EC-8F2F59998A6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9878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8D7CA3-D236-1C1B-CE03-F90EA66FA28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4254787-0AF6-0002-41A3-B81B96B59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1BBB608B-B43F-E681-5DD0-3E82E4BC8AA0}"/>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39E2D1A3-E6A7-73D3-BAD5-A2000A2041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355CB9-53F4-8775-F8A1-0FAADA4EDB1E}"/>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9930F471-24DE-2326-B8CE-E099D08027DA}"/>
              </a:ext>
            </a:extLst>
          </p:cNvPr>
          <p:cNvSpPr>
            <a:spLocks noGrp="1"/>
          </p:cNvSpPr>
          <p:nvPr>
            <p:ph type="subTitle" idx="1"/>
          </p:nvPr>
        </p:nvSpPr>
        <p:spPr>
          <a:xfrm>
            <a:off x="728663" y="1664208"/>
            <a:ext cx="11030521" cy="3893629"/>
          </a:xfrm>
        </p:spPr>
        <p:txBody>
          <a:bodyPr>
            <a:normAutofit fontScale="92500" lnSpcReduction="20000"/>
          </a:bodyPr>
          <a:lstStyle/>
          <a:p>
            <a:pPr algn="l"/>
            <a:r>
              <a:rPr lang="en-US" sz="4000" dirty="0">
                <a:solidFill>
                  <a:schemeClr val="bg1"/>
                </a:solidFill>
              </a:rPr>
              <a:t>IMPLEMENTATION</a:t>
            </a:r>
          </a:p>
          <a:p>
            <a:pPr algn="l"/>
            <a:r>
              <a:rPr lang="en-US" sz="4000" dirty="0">
                <a:solidFill>
                  <a:schemeClr val="bg1"/>
                </a:solidFill>
              </a:rPr>
              <a:t>-	Authorized by </a:t>
            </a:r>
          </a:p>
          <a:p>
            <a:pPr algn="l"/>
            <a:r>
              <a:rPr lang="en-US" sz="4000" dirty="0">
                <a:solidFill>
                  <a:schemeClr val="bg1"/>
                </a:solidFill>
              </a:rPr>
              <a:t>	-	Chief</a:t>
            </a:r>
          </a:p>
          <a:p>
            <a:pPr algn="l"/>
            <a:r>
              <a:rPr lang="en-US" sz="4000" dirty="0">
                <a:solidFill>
                  <a:schemeClr val="bg1"/>
                </a:solidFill>
              </a:rPr>
              <a:t>	-	In absence of Chief, Council</a:t>
            </a:r>
          </a:p>
          <a:p>
            <a:pPr algn="l"/>
            <a:r>
              <a:rPr lang="en-US" sz="4000" dirty="0">
                <a:solidFill>
                  <a:schemeClr val="bg1"/>
                </a:solidFill>
              </a:rPr>
              <a:t>	-	In absence of Chief and Council, 				Emergency Coordinator</a:t>
            </a:r>
          </a:p>
          <a:p>
            <a:pPr algn="l"/>
            <a:r>
              <a:rPr lang="en-US" sz="4000" dirty="0">
                <a:solidFill>
                  <a:schemeClr val="bg1"/>
                </a:solidFill>
              </a:rPr>
              <a:t>	-	Other Emergency Personnel designated by 		Plan 	</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389E42F5-5C37-488A-F87F-6AD8F1E9CE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336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224073D-168D-8035-E16B-6548EB172B3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CD48300-ACDE-6BC7-3CD0-7FC484E97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D29348F3-931C-E116-EDE7-7C381691896C}"/>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23D09751-C8F0-D352-2990-B73C4A524D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FAB21E-A3B7-3946-E809-70462EB2E1E0}"/>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2D41E685-5E9B-EA86-2951-6DAD4C0D479E}"/>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COMMUNICATIONS</a:t>
            </a:r>
          </a:p>
          <a:p>
            <a:pPr algn="l"/>
            <a:r>
              <a:rPr lang="en-US" sz="4000" dirty="0">
                <a:solidFill>
                  <a:schemeClr val="bg1"/>
                </a:solidFill>
              </a:rPr>
              <a:t>	- 	Post names of Emergency 					Coordinator/Alternate if community  			members see something that poses a 		threat to their community</a:t>
            </a:r>
          </a:p>
          <a:p>
            <a:pPr algn="l"/>
            <a:r>
              <a:rPr lang="en-US" sz="4000" dirty="0">
                <a:solidFill>
                  <a:schemeClr val="bg1"/>
                </a:solidFill>
              </a:rPr>
              <a:t>	-	Public Notices posted throughout the 		community</a:t>
            </a:r>
          </a:p>
        </p:txBody>
      </p:sp>
      <p:cxnSp>
        <p:nvCxnSpPr>
          <p:cNvPr id="14" name="Straight Connector 13">
            <a:extLst>
              <a:ext uri="{FF2B5EF4-FFF2-40B4-BE49-F238E27FC236}">
                <a16:creationId xmlns:a16="http://schemas.microsoft.com/office/drawing/2014/main" id="{BDCAA133-95BB-98EB-FA60-A09BD087C0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8294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E7DE67-9C9B-97BB-35DF-987AED39191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305FBD8-5B27-DD49-F076-94265FFFB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1B7FE58F-E756-CC00-0838-3F1564B2918F}"/>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9954FC96-3767-25DD-0A46-92ED1D0C6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F4C343-23CE-0B22-47F6-39E4D492B02E}"/>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E16BED18-2CE7-7828-B4DF-C710F38FFBC8}"/>
              </a:ext>
            </a:extLst>
          </p:cNvPr>
          <p:cNvSpPr>
            <a:spLocks noGrp="1"/>
          </p:cNvSpPr>
          <p:nvPr>
            <p:ph type="subTitle" idx="1"/>
          </p:nvPr>
        </p:nvSpPr>
        <p:spPr>
          <a:xfrm>
            <a:off x="728663" y="1664208"/>
            <a:ext cx="11030521" cy="3893629"/>
          </a:xfrm>
        </p:spPr>
        <p:txBody>
          <a:bodyPr>
            <a:normAutofit fontScale="55000" lnSpcReduction="20000"/>
          </a:bodyPr>
          <a:lstStyle/>
          <a:p>
            <a:pPr algn="l"/>
            <a:r>
              <a:rPr lang="en-US" sz="4000" dirty="0">
                <a:solidFill>
                  <a:schemeClr val="bg1"/>
                </a:solidFill>
              </a:rPr>
              <a:t>IDENTIFY RISKS</a:t>
            </a:r>
          </a:p>
          <a:p>
            <a:pPr algn="l"/>
            <a:r>
              <a:rPr lang="en-US" sz="4000" dirty="0">
                <a:solidFill>
                  <a:schemeClr val="bg1"/>
                </a:solidFill>
              </a:rPr>
              <a:t>	-	Wildland/Interface fires</a:t>
            </a:r>
          </a:p>
          <a:p>
            <a:pPr algn="l"/>
            <a:r>
              <a:rPr lang="en-US" sz="4000" dirty="0">
                <a:solidFill>
                  <a:schemeClr val="bg1"/>
                </a:solidFill>
              </a:rPr>
              <a:t>	-	Structural Fires</a:t>
            </a:r>
          </a:p>
          <a:p>
            <a:pPr algn="l"/>
            <a:r>
              <a:rPr lang="en-US" sz="4000" dirty="0">
                <a:solidFill>
                  <a:schemeClr val="bg1"/>
                </a:solidFill>
              </a:rPr>
              <a:t>	-	Power Outage (winter/summer)</a:t>
            </a:r>
          </a:p>
          <a:p>
            <a:pPr algn="l"/>
            <a:r>
              <a:rPr lang="en-US" sz="4000" dirty="0">
                <a:solidFill>
                  <a:schemeClr val="bg1"/>
                </a:solidFill>
              </a:rPr>
              <a:t>	-	Winter Storms</a:t>
            </a:r>
          </a:p>
          <a:p>
            <a:pPr algn="l"/>
            <a:r>
              <a:rPr lang="en-US" sz="4000" dirty="0">
                <a:solidFill>
                  <a:schemeClr val="bg1"/>
                </a:solidFill>
              </a:rPr>
              <a:t>	-	Plow Winds/Tornadoes</a:t>
            </a:r>
          </a:p>
          <a:p>
            <a:pPr algn="l"/>
            <a:r>
              <a:rPr lang="en-US" sz="4000" dirty="0">
                <a:solidFill>
                  <a:schemeClr val="bg1"/>
                </a:solidFill>
              </a:rPr>
              <a:t>	-	Water/Sewage Treatment Plant failures</a:t>
            </a:r>
          </a:p>
          <a:p>
            <a:pPr algn="l"/>
            <a:r>
              <a:rPr lang="en-US" sz="4000" dirty="0">
                <a:solidFill>
                  <a:schemeClr val="bg1"/>
                </a:solidFill>
              </a:rPr>
              <a:t>	-	Epidemic</a:t>
            </a:r>
          </a:p>
          <a:p>
            <a:pPr algn="l"/>
            <a:r>
              <a:rPr lang="en-US" sz="4000" dirty="0">
                <a:solidFill>
                  <a:schemeClr val="bg1"/>
                </a:solidFill>
              </a:rPr>
              <a:t>	-	Damaged infrastructure</a:t>
            </a:r>
          </a:p>
          <a:p>
            <a:pPr algn="l"/>
            <a:r>
              <a:rPr lang="en-US" sz="4000" dirty="0">
                <a:solidFill>
                  <a:schemeClr val="bg1"/>
                </a:solidFill>
              </a:rPr>
              <a:t>	-	others as identified by the Committee</a:t>
            </a:r>
          </a:p>
        </p:txBody>
      </p:sp>
      <p:cxnSp>
        <p:nvCxnSpPr>
          <p:cNvPr id="14" name="Straight Connector 13">
            <a:extLst>
              <a:ext uri="{FF2B5EF4-FFF2-40B4-BE49-F238E27FC236}">
                <a16:creationId xmlns:a16="http://schemas.microsoft.com/office/drawing/2014/main" id="{F5DD3AFD-623D-13FB-D1C2-3F31161DEDE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0906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B443D9-5F20-3910-7FE6-2ECB748A1A0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751E74D6-F095-2EDD-D1ED-69FCEC8205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80DE0AC3-57C4-F6F4-6138-4FE0C1A11BBA}"/>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08F9F199-FC18-9C30-9C8C-5D92CD107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43F495-8BE2-FC5B-679E-CA7D3C83E1C1}"/>
              </a:ext>
            </a:extLst>
          </p:cNvPr>
          <p:cNvSpPr>
            <a:spLocks noGrp="1"/>
          </p:cNvSpPr>
          <p:nvPr>
            <p:ph type="ctrTitle"/>
          </p:nvPr>
        </p:nvSpPr>
        <p:spPr>
          <a:xfrm>
            <a:off x="728663" y="1115219"/>
            <a:ext cx="11334742"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01F9085F-6935-C168-FAE6-79AC4A9C8479}"/>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PURPOSE</a:t>
            </a:r>
          </a:p>
          <a:p>
            <a:pPr marL="342900" indent="-342900" algn="l">
              <a:buFontTx/>
              <a:buChar char="-"/>
            </a:pPr>
            <a:r>
              <a:rPr lang="en-US" sz="4000" dirty="0">
                <a:solidFill>
                  <a:schemeClr val="bg1"/>
                </a:solidFill>
              </a:rPr>
              <a:t>Used as a guide to provide prompt and coordinated response to emergencies or disaster</a:t>
            </a:r>
          </a:p>
          <a:p>
            <a:pPr marL="342900" indent="-342900" algn="l">
              <a:buFontTx/>
              <a:buChar char="-"/>
            </a:pPr>
            <a:r>
              <a:rPr lang="en-US" sz="4000" dirty="0">
                <a:solidFill>
                  <a:schemeClr val="bg1"/>
                </a:solidFill>
              </a:rPr>
              <a:t>Reduce human suffering and loss or damage to property and/or environment</a:t>
            </a:r>
          </a:p>
          <a:p>
            <a:pPr marL="342900" indent="-342900" algn="l">
              <a:buFontTx/>
              <a:buChar char="-"/>
            </a:pPr>
            <a:endParaRPr lang="en-US" dirty="0">
              <a:solidFill>
                <a:schemeClr val="bg1"/>
              </a:solidFill>
            </a:endParaRPr>
          </a:p>
        </p:txBody>
      </p:sp>
      <p:cxnSp>
        <p:nvCxnSpPr>
          <p:cNvPr id="14" name="Straight Connector 13">
            <a:extLst>
              <a:ext uri="{FF2B5EF4-FFF2-40B4-BE49-F238E27FC236}">
                <a16:creationId xmlns:a16="http://schemas.microsoft.com/office/drawing/2014/main" id="{EFF4C551-7BCE-44EB-3D25-9E6DB14313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2179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20F9DB-2423-0D5C-7636-BE3CA9C85ACB}"/>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1CE3DCBC-75ED-A6EE-DC22-22913C5204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BD327F29-DB8B-DD61-058C-B3785976ABE4}"/>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91C0DC64-ACBC-AE0D-98AC-5DFA1B432D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02EB78-BD29-DD51-F3CE-825E1547517F}"/>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00E10CE9-7E5A-549A-2BE1-39698F06A737}"/>
              </a:ext>
            </a:extLst>
          </p:cNvPr>
          <p:cNvSpPr>
            <a:spLocks noGrp="1"/>
          </p:cNvSpPr>
          <p:nvPr>
            <p:ph type="subTitle" idx="1"/>
          </p:nvPr>
        </p:nvSpPr>
        <p:spPr>
          <a:xfrm>
            <a:off x="728663" y="1664208"/>
            <a:ext cx="11030521" cy="3893629"/>
          </a:xfrm>
        </p:spPr>
        <p:txBody>
          <a:bodyPr>
            <a:normAutofit fontScale="55000" lnSpcReduction="20000"/>
          </a:bodyPr>
          <a:lstStyle/>
          <a:p>
            <a:pPr algn="l"/>
            <a:r>
              <a:rPr lang="en-US" sz="4000" dirty="0">
                <a:solidFill>
                  <a:schemeClr val="bg1"/>
                </a:solidFill>
              </a:rPr>
              <a:t>LIST OF CONTACTS</a:t>
            </a:r>
          </a:p>
          <a:p>
            <a:pPr algn="l"/>
            <a:r>
              <a:rPr lang="en-US" sz="4000" dirty="0">
                <a:solidFill>
                  <a:schemeClr val="bg1"/>
                </a:solidFill>
              </a:rPr>
              <a:t>	-	Emergency Committee members</a:t>
            </a:r>
          </a:p>
          <a:p>
            <a:pPr algn="l"/>
            <a:r>
              <a:rPr lang="en-US" sz="4000" dirty="0">
                <a:solidFill>
                  <a:schemeClr val="bg1"/>
                </a:solidFill>
              </a:rPr>
              <a:t>		-	Emergency Management Coordinator/Alternate</a:t>
            </a:r>
          </a:p>
          <a:p>
            <a:pPr algn="l"/>
            <a:r>
              <a:rPr lang="en-US" sz="4000" dirty="0">
                <a:solidFill>
                  <a:schemeClr val="bg1"/>
                </a:solidFill>
              </a:rPr>
              <a:t>		-	Public Works Manager/Alternate</a:t>
            </a:r>
          </a:p>
          <a:p>
            <a:pPr algn="l"/>
            <a:r>
              <a:rPr lang="en-US" sz="4000" dirty="0">
                <a:solidFill>
                  <a:schemeClr val="bg1"/>
                </a:solidFill>
              </a:rPr>
              <a:t>		-	Transportation Manager/Alternate</a:t>
            </a:r>
          </a:p>
          <a:p>
            <a:pPr algn="l"/>
            <a:r>
              <a:rPr lang="en-US" sz="4000" dirty="0">
                <a:solidFill>
                  <a:schemeClr val="bg1"/>
                </a:solidFill>
              </a:rPr>
              <a:t>		-	Human Resources/Volunteer Manager</a:t>
            </a:r>
          </a:p>
          <a:p>
            <a:pPr algn="l"/>
            <a:r>
              <a:rPr lang="en-US" sz="4000" dirty="0">
                <a:solidFill>
                  <a:schemeClr val="bg1"/>
                </a:solidFill>
              </a:rPr>
              <a:t>		-	Communications Manager/Alternate</a:t>
            </a:r>
          </a:p>
          <a:p>
            <a:pPr algn="l"/>
            <a:r>
              <a:rPr lang="en-US" sz="4000" dirty="0">
                <a:solidFill>
                  <a:schemeClr val="bg1"/>
                </a:solidFill>
              </a:rPr>
              <a:t>		-	Emergency Services Coordinator</a:t>
            </a:r>
          </a:p>
          <a:p>
            <a:pPr algn="l"/>
            <a:r>
              <a:rPr lang="en-US" sz="4000" dirty="0">
                <a:solidFill>
                  <a:schemeClr val="bg1"/>
                </a:solidFill>
              </a:rPr>
              <a:t>		-	Public Information Manager </a:t>
            </a:r>
          </a:p>
          <a:p>
            <a:pPr algn="l"/>
            <a:r>
              <a:rPr lang="en-US" sz="4000" dirty="0">
                <a:solidFill>
                  <a:schemeClr val="bg1"/>
                </a:solidFill>
              </a:rPr>
              <a:t>		-	Security</a:t>
            </a:r>
          </a:p>
        </p:txBody>
      </p:sp>
      <p:cxnSp>
        <p:nvCxnSpPr>
          <p:cNvPr id="14" name="Straight Connector 13">
            <a:extLst>
              <a:ext uri="{FF2B5EF4-FFF2-40B4-BE49-F238E27FC236}">
                <a16:creationId xmlns:a16="http://schemas.microsoft.com/office/drawing/2014/main" id="{17E9C165-D041-7BE3-95A2-50C659EDCA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183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67F35D-9C73-653A-88E8-EDFE2EF8B4C9}"/>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8C24741-0937-5C51-9DA2-C032A185B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ED0F486D-7661-F8D2-8E2D-25707741FF86}"/>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C59C616A-BBEC-2262-F729-3B31D05BA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E73D75-5933-EB67-3E51-A03756C0EF71}"/>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613AE2A8-18DC-3B79-24C1-473DE3DF41FE}"/>
              </a:ext>
            </a:extLst>
          </p:cNvPr>
          <p:cNvSpPr>
            <a:spLocks noGrp="1"/>
          </p:cNvSpPr>
          <p:nvPr>
            <p:ph type="subTitle" idx="1"/>
          </p:nvPr>
        </p:nvSpPr>
        <p:spPr>
          <a:xfrm>
            <a:off x="728663" y="1664208"/>
            <a:ext cx="11030521" cy="3893629"/>
          </a:xfrm>
        </p:spPr>
        <p:txBody>
          <a:bodyPr>
            <a:normAutofit fontScale="77500" lnSpcReduction="20000"/>
          </a:bodyPr>
          <a:lstStyle/>
          <a:p>
            <a:pPr algn="l"/>
            <a:endParaRPr lang="en-US" sz="4000" dirty="0">
              <a:solidFill>
                <a:schemeClr val="bg1"/>
              </a:solidFill>
            </a:endParaRPr>
          </a:p>
          <a:p>
            <a:pPr algn="l"/>
            <a:r>
              <a:rPr lang="en-US" sz="4000" dirty="0">
                <a:solidFill>
                  <a:schemeClr val="bg1"/>
                </a:solidFill>
              </a:rPr>
              <a:t>CONTACT LIST</a:t>
            </a:r>
          </a:p>
          <a:p>
            <a:pPr algn="l"/>
            <a:r>
              <a:rPr lang="en-US" sz="4000" dirty="0">
                <a:solidFill>
                  <a:schemeClr val="bg1"/>
                </a:solidFill>
              </a:rPr>
              <a:t>		-	Band Members List</a:t>
            </a:r>
          </a:p>
          <a:p>
            <a:pPr algn="l"/>
            <a:r>
              <a:rPr lang="en-US" sz="4000" dirty="0">
                <a:solidFill>
                  <a:schemeClr val="bg1"/>
                </a:solidFill>
              </a:rPr>
              <a:t>		-	Chief and Council</a:t>
            </a:r>
          </a:p>
          <a:p>
            <a:pPr algn="l"/>
            <a:r>
              <a:rPr lang="en-US" sz="4000" dirty="0">
                <a:solidFill>
                  <a:schemeClr val="bg1"/>
                </a:solidFill>
              </a:rPr>
              <a:t>		-	Director of Operations</a:t>
            </a:r>
          </a:p>
          <a:p>
            <a:pPr algn="l"/>
            <a:r>
              <a:rPr lang="en-US" sz="4000" dirty="0">
                <a:solidFill>
                  <a:schemeClr val="bg1"/>
                </a:solidFill>
              </a:rPr>
              <a:t>		-	Finance</a:t>
            </a:r>
          </a:p>
          <a:p>
            <a:pPr algn="l"/>
            <a:r>
              <a:rPr lang="en-US" sz="4000" dirty="0">
                <a:solidFill>
                  <a:schemeClr val="bg1"/>
                </a:solidFill>
              </a:rPr>
              <a:t>		-	Resources</a:t>
            </a:r>
          </a:p>
          <a:p>
            <a:pPr algn="l"/>
            <a:r>
              <a:rPr lang="en-US" sz="4000" dirty="0">
                <a:solidFill>
                  <a:schemeClr val="bg1"/>
                </a:solidFill>
              </a:rPr>
              <a:t>		</a:t>
            </a:r>
          </a:p>
        </p:txBody>
      </p:sp>
      <p:cxnSp>
        <p:nvCxnSpPr>
          <p:cNvPr id="14" name="Straight Connector 13">
            <a:extLst>
              <a:ext uri="{FF2B5EF4-FFF2-40B4-BE49-F238E27FC236}">
                <a16:creationId xmlns:a16="http://schemas.microsoft.com/office/drawing/2014/main" id="{A04EC4A2-6837-8D46-7CB5-0F2B4DF370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1880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E49AB0-B8B6-52C6-757F-6F436552D80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40671FB-2455-A631-7B35-D84862514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849CDB13-B4D0-B78B-5C82-5EE598815815}"/>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68A89C70-6C03-05D6-1B5A-9659998843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6D230F-09FB-6B8C-890C-46E8B34D3F99}"/>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21694C98-4883-6F1D-1F25-76A2D912EC37}"/>
              </a:ext>
            </a:extLst>
          </p:cNvPr>
          <p:cNvSpPr>
            <a:spLocks noGrp="1"/>
          </p:cNvSpPr>
          <p:nvPr>
            <p:ph type="subTitle" idx="1"/>
          </p:nvPr>
        </p:nvSpPr>
        <p:spPr>
          <a:xfrm>
            <a:off x="728663" y="1664208"/>
            <a:ext cx="11030521" cy="3893629"/>
          </a:xfrm>
        </p:spPr>
        <p:txBody>
          <a:bodyPr>
            <a:normAutofit fontScale="47500" lnSpcReduction="20000"/>
          </a:bodyPr>
          <a:lstStyle/>
          <a:p>
            <a:pPr algn="l"/>
            <a:r>
              <a:rPr lang="en-US" sz="5100" dirty="0">
                <a:solidFill>
                  <a:schemeClr val="bg1"/>
                </a:solidFill>
              </a:rPr>
              <a:t>AGENCY CONTACTS</a:t>
            </a:r>
          </a:p>
          <a:p>
            <a:pPr algn="l"/>
            <a:r>
              <a:rPr lang="en-US" sz="4000" dirty="0">
                <a:solidFill>
                  <a:schemeClr val="bg1"/>
                </a:solidFill>
              </a:rPr>
              <a:t>	-	RCMP</a:t>
            </a:r>
          </a:p>
          <a:p>
            <a:pPr algn="l"/>
            <a:r>
              <a:rPr lang="en-US" sz="4000" dirty="0">
                <a:solidFill>
                  <a:schemeClr val="bg1"/>
                </a:solidFill>
              </a:rPr>
              <a:t>	-	Ambulance</a:t>
            </a:r>
          </a:p>
          <a:p>
            <a:pPr algn="l"/>
            <a:r>
              <a:rPr lang="en-US" sz="4000" dirty="0">
                <a:solidFill>
                  <a:schemeClr val="bg1"/>
                </a:solidFill>
              </a:rPr>
              <a:t>	-	Search and Rescue</a:t>
            </a:r>
          </a:p>
          <a:p>
            <a:pPr algn="l"/>
            <a:r>
              <a:rPr lang="en-US" sz="4000" dirty="0">
                <a:solidFill>
                  <a:schemeClr val="bg1"/>
                </a:solidFill>
              </a:rPr>
              <a:t>	-	Local Hospitals</a:t>
            </a:r>
          </a:p>
          <a:p>
            <a:pPr algn="l"/>
            <a:r>
              <a:rPr lang="en-US" sz="4000" dirty="0">
                <a:solidFill>
                  <a:schemeClr val="bg1"/>
                </a:solidFill>
              </a:rPr>
              <a:t>	-	Environmental Health Officer</a:t>
            </a:r>
          </a:p>
          <a:p>
            <a:pPr algn="l"/>
            <a:r>
              <a:rPr lang="en-US" sz="4000" dirty="0">
                <a:solidFill>
                  <a:schemeClr val="bg1"/>
                </a:solidFill>
              </a:rPr>
              <a:t>	-	Red Cross</a:t>
            </a:r>
          </a:p>
          <a:p>
            <a:pPr algn="l"/>
            <a:r>
              <a:rPr lang="en-US" sz="4000" dirty="0">
                <a:solidFill>
                  <a:schemeClr val="bg1"/>
                </a:solidFill>
              </a:rPr>
              <a:t>	-	SaskPower</a:t>
            </a:r>
          </a:p>
          <a:p>
            <a:pPr algn="l"/>
            <a:r>
              <a:rPr lang="en-US" sz="4000" dirty="0">
                <a:solidFill>
                  <a:schemeClr val="bg1"/>
                </a:solidFill>
              </a:rPr>
              <a:t>	-	SaskTel</a:t>
            </a:r>
          </a:p>
          <a:p>
            <a:pPr algn="l"/>
            <a:r>
              <a:rPr lang="en-US" sz="4000" dirty="0">
                <a:solidFill>
                  <a:schemeClr val="bg1"/>
                </a:solidFill>
              </a:rPr>
              <a:t>	-	</a:t>
            </a:r>
            <a:r>
              <a:rPr lang="en-US" sz="4000" dirty="0" err="1">
                <a:solidFill>
                  <a:schemeClr val="bg1"/>
                </a:solidFill>
              </a:rPr>
              <a:t>SaskEnergy</a:t>
            </a:r>
            <a:endParaRPr lang="en-US" sz="4000" dirty="0">
              <a:solidFill>
                <a:schemeClr val="bg1"/>
              </a:solidFill>
            </a:endParaRPr>
          </a:p>
          <a:p>
            <a:pPr algn="l"/>
            <a:r>
              <a:rPr lang="en-US" sz="4000" dirty="0">
                <a:solidFill>
                  <a:schemeClr val="bg1"/>
                </a:solidFill>
              </a:rPr>
              <a:t>	-	Others identified</a:t>
            </a:r>
          </a:p>
        </p:txBody>
      </p:sp>
      <p:cxnSp>
        <p:nvCxnSpPr>
          <p:cNvPr id="14" name="Straight Connector 13">
            <a:extLst>
              <a:ext uri="{FF2B5EF4-FFF2-40B4-BE49-F238E27FC236}">
                <a16:creationId xmlns:a16="http://schemas.microsoft.com/office/drawing/2014/main" id="{86C53EF3-8F38-E6A0-2EC8-262E5EE7A2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1997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59611B-5AC0-2538-FE04-A38DF5C5C5F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575575C-893C-8535-82B9-0CABE2312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19A8C1AE-03BA-E6E5-6FFD-ECAFBE8B8EC7}"/>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0"/>
            <a:ext cx="7908098" cy="6857992"/>
          </a:xfrm>
          <a:prstGeom prst="rect">
            <a:avLst/>
          </a:prstGeom>
        </p:spPr>
      </p:pic>
      <p:sp>
        <p:nvSpPr>
          <p:cNvPr id="12" name="Rectangle 11">
            <a:extLst>
              <a:ext uri="{FF2B5EF4-FFF2-40B4-BE49-F238E27FC236}">
                <a16:creationId xmlns:a16="http://schemas.microsoft.com/office/drawing/2014/main" id="{4DED909D-E7DC-3328-2E4F-8EEE455DF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7C76F4-24C2-81F5-D2BD-209A0530ADE7}"/>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8C0CBA24-76F1-3AF7-C68C-5AA3BCA2AD46}"/>
              </a:ext>
            </a:extLst>
          </p:cNvPr>
          <p:cNvSpPr>
            <a:spLocks noGrp="1"/>
          </p:cNvSpPr>
          <p:nvPr>
            <p:ph type="subTitle" idx="1"/>
          </p:nvPr>
        </p:nvSpPr>
        <p:spPr>
          <a:xfrm>
            <a:off x="728663" y="1664208"/>
            <a:ext cx="11030521" cy="3893629"/>
          </a:xfrm>
        </p:spPr>
        <p:txBody>
          <a:bodyPr>
            <a:normAutofit fontScale="70000" lnSpcReduction="20000"/>
          </a:bodyPr>
          <a:lstStyle/>
          <a:p>
            <a:pPr algn="l"/>
            <a:endParaRPr lang="en-US" sz="4000" dirty="0">
              <a:solidFill>
                <a:schemeClr val="bg1"/>
              </a:solidFill>
            </a:endParaRPr>
          </a:p>
          <a:p>
            <a:pPr algn="l"/>
            <a:r>
              <a:rPr lang="en-US" sz="4000" dirty="0">
                <a:solidFill>
                  <a:schemeClr val="bg1"/>
                </a:solidFill>
              </a:rPr>
              <a:t>EMERGENCY EQUIPMENT CONTACTS</a:t>
            </a:r>
          </a:p>
          <a:p>
            <a:pPr algn="l"/>
            <a:r>
              <a:rPr lang="en-US" sz="4000" dirty="0">
                <a:solidFill>
                  <a:schemeClr val="bg1"/>
                </a:solidFill>
              </a:rPr>
              <a:t>	-	Jaws of Life</a:t>
            </a:r>
          </a:p>
          <a:p>
            <a:pPr algn="l"/>
            <a:r>
              <a:rPr lang="en-US" sz="4000" dirty="0">
                <a:solidFill>
                  <a:schemeClr val="bg1"/>
                </a:solidFill>
              </a:rPr>
              <a:t>	-	Tow Trucks</a:t>
            </a:r>
          </a:p>
          <a:p>
            <a:pPr algn="l"/>
            <a:r>
              <a:rPr lang="en-US" sz="4000" dirty="0">
                <a:solidFill>
                  <a:schemeClr val="bg1"/>
                </a:solidFill>
              </a:rPr>
              <a:t>	-	Heavy Equipment Operators</a:t>
            </a:r>
          </a:p>
          <a:p>
            <a:pPr algn="l"/>
            <a:r>
              <a:rPr lang="en-US" sz="4000" dirty="0">
                <a:solidFill>
                  <a:schemeClr val="bg1"/>
                </a:solidFill>
              </a:rPr>
              <a:t>	-	Generators</a:t>
            </a:r>
          </a:p>
          <a:p>
            <a:pPr algn="l"/>
            <a:r>
              <a:rPr lang="en-US" sz="4000" dirty="0">
                <a:solidFill>
                  <a:schemeClr val="bg1"/>
                </a:solidFill>
              </a:rPr>
              <a:t>	-	Snowmobiles/ATV/UTV</a:t>
            </a:r>
          </a:p>
          <a:p>
            <a:pPr algn="l"/>
            <a:r>
              <a:rPr lang="en-US" sz="4000" dirty="0">
                <a:solidFill>
                  <a:schemeClr val="bg1"/>
                </a:solidFill>
              </a:rPr>
              <a:t>	-	Boats</a:t>
            </a:r>
          </a:p>
          <a:p>
            <a:pPr algn="l"/>
            <a:r>
              <a:rPr lang="en-US" sz="4000" dirty="0">
                <a:solidFill>
                  <a:schemeClr val="bg1"/>
                </a:solidFill>
              </a:rPr>
              <a:t>	-	Four Wheel Drive Trucks</a:t>
            </a:r>
          </a:p>
        </p:txBody>
      </p:sp>
      <p:cxnSp>
        <p:nvCxnSpPr>
          <p:cNvPr id="14" name="Straight Connector 13">
            <a:extLst>
              <a:ext uri="{FF2B5EF4-FFF2-40B4-BE49-F238E27FC236}">
                <a16:creationId xmlns:a16="http://schemas.microsoft.com/office/drawing/2014/main" id="{84EB91B9-DD03-CD32-33B7-0CA7DA6D18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9630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BC6544-A830-1984-5979-2EDC68544958}"/>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041176B-D882-2D8C-053F-E1B2D9831A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3CDCD141-C69B-E9D7-F924-9BCC48728F02}"/>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58E50E38-A75B-5D08-EF7B-59F64DBC2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3B7464-E6E8-CA42-95EF-D861E4369874}"/>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8838245D-BAAB-1FB0-5312-35ED6FC8FB48}"/>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EMERGENCY COMMUNICATIONS CONTACT</a:t>
            </a:r>
          </a:p>
          <a:p>
            <a:pPr algn="l"/>
            <a:r>
              <a:rPr lang="en-US" sz="4000" dirty="0">
                <a:solidFill>
                  <a:schemeClr val="bg1"/>
                </a:solidFill>
              </a:rPr>
              <a:t>	-	Radio stations</a:t>
            </a:r>
          </a:p>
          <a:p>
            <a:pPr algn="l"/>
            <a:r>
              <a:rPr lang="en-US" sz="4000" dirty="0">
                <a:solidFill>
                  <a:schemeClr val="bg1"/>
                </a:solidFill>
              </a:rPr>
              <a:t>	-	TV Stations</a:t>
            </a:r>
          </a:p>
          <a:p>
            <a:pPr algn="l"/>
            <a:r>
              <a:rPr lang="en-US" sz="4000" dirty="0">
                <a:solidFill>
                  <a:schemeClr val="bg1"/>
                </a:solidFill>
              </a:rPr>
              <a:t>	-	 Social Media</a:t>
            </a:r>
          </a:p>
          <a:p>
            <a:pPr algn="l"/>
            <a:r>
              <a:rPr lang="en-US" sz="4000" dirty="0">
                <a:solidFill>
                  <a:schemeClr val="bg1"/>
                </a:solidFill>
              </a:rPr>
              <a:t>	-	Newspaper</a:t>
            </a:r>
          </a:p>
          <a:p>
            <a:pPr algn="l"/>
            <a:r>
              <a:rPr lang="en-US" sz="4000" dirty="0">
                <a:solidFill>
                  <a:schemeClr val="bg1"/>
                </a:solidFill>
              </a:rPr>
              <a:t>	-	Other (</a:t>
            </a:r>
            <a:r>
              <a:rPr lang="en-US" sz="4000" dirty="0" err="1">
                <a:solidFill>
                  <a:schemeClr val="bg1"/>
                </a:solidFill>
              </a:rPr>
              <a:t>Voyent</a:t>
            </a:r>
            <a:r>
              <a:rPr lang="en-US" sz="4000" dirty="0">
                <a:solidFill>
                  <a:schemeClr val="bg1"/>
                </a:solidFill>
              </a:rPr>
              <a:t> Alert, Talking Stick App)</a:t>
            </a:r>
          </a:p>
        </p:txBody>
      </p:sp>
      <p:cxnSp>
        <p:nvCxnSpPr>
          <p:cNvPr id="14" name="Straight Connector 13">
            <a:extLst>
              <a:ext uri="{FF2B5EF4-FFF2-40B4-BE49-F238E27FC236}">
                <a16:creationId xmlns:a16="http://schemas.microsoft.com/office/drawing/2014/main" id="{B4BD3F7D-3955-515C-5C75-DF2D96FEC5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799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AA4579-CFE0-F1AC-0E99-FAFF3741321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6DD8420-095D-B5BB-35C6-BC4D54DE35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D9F4B6D4-2619-488E-00CD-E73F9F9E3486}"/>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748B6A6E-3803-CFC8-CD8E-38659C3D0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A75041-DB79-EC29-088C-1AFFBB7A002E}"/>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D8C08488-CB1E-71E0-428C-B51FEBE04170}"/>
              </a:ext>
            </a:extLst>
          </p:cNvPr>
          <p:cNvSpPr>
            <a:spLocks noGrp="1"/>
          </p:cNvSpPr>
          <p:nvPr>
            <p:ph type="subTitle" idx="1"/>
          </p:nvPr>
        </p:nvSpPr>
        <p:spPr>
          <a:xfrm>
            <a:off x="728663" y="1664208"/>
            <a:ext cx="11030521" cy="3893629"/>
          </a:xfrm>
        </p:spPr>
        <p:txBody>
          <a:bodyPr>
            <a:normAutofit fontScale="70000" lnSpcReduction="20000"/>
          </a:bodyPr>
          <a:lstStyle/>
          <a:p>
            <a:pPr algn="l"/>
            <a:r>
              <a:rPr lang="en-US" sz="4000" dirty="0">
                <a:solidFill>
                  <a:schemeClr val="bg1"/>
                </a:solidFill>
              </a:rPr>
              <a:t>WORK PLANS FOR IDENTIFIED RISKS</a:t>
            </a:r>
          </a:p>
          <a:p>
            <a:pPr algn="l"/>
            <a:r>
              <a:rPr lang="en-US" sz="4000" dirty="0">
                <a:solidFill>
                  <a:schemeClr val="bg1"/>
                </a:solidFill>
              </a:rPr>
              <a:t>	-	Major Effects</a:t>
            </a:r>
          </a:p>
          <a:p>
            <a:pPr algn="l"/>
            <a:r>
              <a:rPr lang="en-US" sz="4000" dirty="0">
                <a:solidFill>
                  <a:schemeClr val="bg1"/>
                </a:solidFill>
              </a:rPr>
              <a:t>	-	Potential Actions</a:t>
            </a:r>
          </a:p>
          <a:p>
            <a:pPr algn="l"/>
            <a:r>
              <a:rPr lang="en-US" sz="4000" dirty="0">
                <a:solidFill>
                  <a:schemeClr val="bg1"/>
                </a:solidFill>
              </a:rPr>
              <a:t>	-	Responsible Agency</a:t>
            </a:r>
          </a:p>
          <a:p>
            <a:pPr algn="l"/>
            <a:r>
              <a:rPr lang="en-US" sz="4000" dirty="0">
                <a:solidFill>
                  <a:schemeClr val="bg1"/>
                </a:solidFill>
              </a:rPr>
              <a:t>	-	Required local resources/equipment required</a:t>
            </a:r>
          </a:p>
          <a:p>
            <a:pPr algn="l"/>
            <a:r>
              <a:rPr lang="en-US" sz="4000" dirty="0">
                <a:solidFill>
                  <a:schemeClr val="bg1"/>
                </a:solidFill>
              </a:rPr>
              <a:t>	-	Mutual Aid</a:t>
            </a:r>
          </a:p>
          <a:p>
            <a:pPr algn="l"/>
            <a:r>
              <a:rPr lang="en-US" sz="4000" dirty="0">
                <a:solidFill>
                  <a:schemeClr val="bg1"/>
                </a:solidFill>
              </a:rPr>
              <a:t>	-	Evacuations</a:t>
            </a:r>
          </a:p>
          <a:p>
            <a:pPr algn="l"/>
            <a:r>
              <a:rPr lang="en-US" sz="4000" dirty="0">
                <a:solidFill>
                  <a:schemeClr val="bg1"/>
                </a:solidFill>
              </a:rPr>
              <a:t>	-	Search and Rescue</a:t>
            </a:r>
          </a:p>
          <a:p>
            <a:pPr algn="l"/>
            <a:r>
              <a:rPr lang="en-US" sz="4000" dirty="0">
                <a:solidFill>
                  <a:schemeClr val="bg1"/>
                </a:solidFill>
              </a:rPr>
              <a:t>	-	Declaration of State of Local Emergency</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63208358-1405-A14E-4431-4592CFD7E7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947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FF12F9-11DB-85BE-ACF7-6DBC24525C28}"/>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E957877B-47C0-A3D4-FAFD-536074FFA9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134208BC-F925-ACEE-7BD2-92DDFFF24884}"/>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54432B69-FF23-07FE-AD3C-3F6B237DA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03086B-82D1-6A99-E1B4-326E1605B1E9}"/>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0746B8C7-266F-B426-7832-E7624321EAEC}"/>
              </a:ext>
            </a:extLst>
          </p:cNvPr>
          <p:cNvSpPr>
            <a:spLocks noGrp="1"/>
          </p:cNvSpPr>
          <p:nvPr>
            <p:ph type="subTitle" idx="1"/>
          </p:nvPr>
        </p:nvSpPr>
        <p:spPr>
          <a:xfrm>
            <a:off x="728663" y="1664208"/>
            <a:ext cx="11030521" cy="3893629"/>
          </a:xfrm>
        </p:spPr>
        <p:txBody>
          <a:bodyPr>
            <a:normAutofit fontScale="92500" lnSpcReduction="20000"/>
          </a:bodyPr>
          <a:lstStyle/>
          <a:p>
            <a:pPr algn="l"/>
            <a:r>
              <a:rPr lang="en-US" sz="4000" dirty="0">
                <a:solidFill>
                  <a:schemeClr val="bg1"/>
                </a:solidFill>
              </a:rPr>
              <a:t>MAJOR EFFECTS</a:t>
            </a:r>
          </a:p>
          <a:p>
            <a:pPr algn="l"/>
            <a:r>
              <a:rPr lang="en-US" sz="4000" dirty="0">
                <a:solidFill>
                  <a:schemeClr val="bg1"/>
                </a:solidFill>
              </a:rPr>
              <a:t>	-	Disruption to community</a:t>
            </a:r>
          </a:p>
          <a:p>
            <a:pPr algn="l"/>
            <a:r>
              <a:rPr lang="en-US" sz="4000" dirty="0">
                <a:solidFill>
                  <a:schemeClr val="bg1"/>
                </a:solidFill>
              </a:rPr>
              <a:t>	-	Danger to public safety</a:t>
            </a:r>
          </a:p>
          <a:p>
            <a:pPr algn="l"/>
            <a:r>
              <a:rPr lang="en-US" sz="4000" dirty="0">
                <a:solidFill>
                  <a:schemeClr val="bg1"/>
                </a:solidFill>
              </a:rPr>
              <a:t>	-	Disruption to utilities</a:t>
            </a:r>
          </a:p>
          <a:p>
            <a:pPr algn="l"/>
            <a:r>
              <a:rPr lang="en-US" sz="4000" dirty="0">
                <a:solidFill>
                  <a:schemeClr val="bg1"/>
                </a:solidFill>
              </a:rPr>
              <a:t>	-	Casualties/Trapped/Death</a:t>
            </a:r>
          </a:p>
          <a:p>
            <a:pPr algn="l"/>
            <a:r>
              <a:rPr lang="en-US" sz="4000" dirty="0">
                <a:solidFill>
                  <a:schemeClr val="bg1"/>
                </a:solidFill>
              </a:rPr>
              <a:t>	-	Danger to Property</a:t>
            </a:r>
          </a:p>
          <a:p>
            <a:pPr algn="l"/>
            <a:r>
              <a:rPr lang="en-US" sz="4000" dirty="0">
                <a:solidFill>
                  <a:schemeClr val="bg1"/>
                </a:solidFill>
              </a:rPr>
              <a:t>	-	Disruption to traffic</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48BFBE1B-CC52-BAC8-E9C5-906F5B25DCC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526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F4DDE49-7086-4FCE-FE73-C6BD751A63A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832AFEAE-2E92-87E6-421F-F8DB5C4199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8796B7F8-0C5D-E416-7F50-6E1C7BBA15A4}"/>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A38830F2-D339-CAC5-28BC-F76E2B227D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A60F65-23D0-E50E-1E69-91F6E8CF01E1}"/>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FBD0B9BB-9168-CE7C-1EE9-60A171FB6372}"/>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POTENTIAL ACTIONS </a:t>
            </a:r>
          </a:p>
          <a:p>
            <a:pPr algn="l"/>
            <a:r>
              <a:rPr lang="en-US" sz="4000" dirty="0">
                <a:solidFill>
                  <a:schemeClr val="bg1"/>
                </a:solidFill>
              </a:rPr>
              <a:t>	-	Communication</a:t>
            </a:r>
          </a:p>
          <a:p>
            <a:pPr algn="l"/>
            <a:r>
              <a:rPr lang="en-US" sz="4000" dirty="0">
                <a:solidFill>
                  <a:schemeClr val="bg1"/>
                </a:solidFill>
              </a:rPr>
              <a:t>	-	Rescue/Firefighting capabilities</a:t>
            </a:r>
          </a:p>
          <a:p>
            <a:pPr algn="l"/>
            <a:r>
              <a:rPr lang="en-US" sz="4000" dirty="0">
                <a:solidFill>
                  <a:schemeClr val="bg1"/>
                </a:solidFill>
              </a:rPr>
              <a:t>	-	Eliminate hazards</a:t>
            </a:r>
          </a:p>
          <a:p>
            <a:pPr algn="l"/>
            <a:r>
              <a:rPr lang="en-US" sz="4000" dirty="0">
                <a:solidFill>
                  <a:schemeClr val="bg1"/>
                </a:solidFill>
              </a:rPr>
              <a:t>	-	Mobile manpower and equipment</a:t>
            </a:r>
          </a:p>
          <a:p>
            <a:pPr algn="l"/>
            <a:r>
              <a:rPr lang="en-US" sz="4000" dirty="0">
                <a:solidFill>
                  <a:schemeClr val="bg1"/>
                </a:solidFill>
              </a:rPr>
              <a:t>	-	Fire breaks/traffic control/EOC</a:t>
            </a:r>
          </a:p>
        </p:txBody>
      </p:sp>
      <p:cxnSp>
        <p:nvCxnSpPr>
          <p:cNvPr id="14" name="Straight Connector 13">
            <a:extLst>
              <a:ext uri="{FF2B5EF4-FFF2-40B4-BE49-F238E27FC236}">
                <a16:creationId xmlns:a16="http://schemas.microsoft.com/office/drawing/2014/main" id="{404D796A-40CF-F8D6-8E21-AB2EFF26DE6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2371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96ABC0-7B59-557D-ED03-40589983FC8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61BFB4C-05A5-8EE9-74CC-77415E2EA0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8AF3342F-C1A5-03E0-B578-5F23A9E5D744}"/>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462AA5FA-706F-2CF5-6077-43DAB988CB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517D99-C31A-D11B-B8D9-F7F01DEABBE8}"/>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C48F03A5-02EA-051F-95CA-099E85CC87EB}"/>
              </a:ext>
            </a:extLst>
          </p:cNvPr>
          <p:cNvSpPr>
            <a:spLocks noGrp="1"/>
          </p:cNvSpPr>
          <p:nvPr>
            <p:ph type="subTitle" idx="1"/>
          </p:nvPr>
        </p:nvSpPr>
        <p:spPr>
          <a:xfrm>
            <a:off x="728663" y="1664208"/>
            <a:ext cx="11030521" cy="3893629"/>
          </a:xfrm>
        </p:spPr>
        <p:txBody>
          <a:bodyPr>
            <a:normAutofit fontScale="85000" lnSpcReduction="10000"/>
          </a:bodyPr>
          <a:lstStyle/>
          <a:p>
            <a:pPr algn="l"/>
            <a:r>
              <a:rPr lang="en-US" sz="4000" dirty="0">
                <a:solidFill>
                  <a:schemeClr val="bg1"/>
                </a:solidFill>
              </a:rPr>
              <a:t>RESPONSIBLE AGENCY</a:t>
            </a:r>
          </a:p>
          <a:p>
            <a:pPr algn="l"/>
            <a:r>
              <a:rPr lang="en-US" sz="4000" dirty="0">
                <a:solidFill>
                  <a:schemeClr val="bg1"/>
                </a:solidFill>
              </a:rPr>
              <a:t>	-	Community Fire Department</a:t>
            </a:r>
          </a:p>
          <a:p>
            <a:pPr algn="l"/>
            <a:r>
              <a:rPr lang="en-US" sz="4000" dirty="0">
                <a:solidFill>
                  <a:schemeClr val="bg1"/>
                </a:solidFill>
              </a:rPr>
              <a:t>	-	Mutual Aid</a:t>
            </a:r>
          </a:p>
          <a:p>
            <a:pPr algn="l"/>
            <a:r>
              <a:rPr lang="en-US" sz="4000" dirty="0">
                <a:solidFill>
                  <a:schemeClr val="bg1"/>
                </a:solidFill>
              </a:rPr>
              <a:t>	-	SaskPower/</a:t>
            </a:r>
            <a:r>
              <a:rPr lang="en-US" sz="4000" dirty="0" err="1">
                <a:solidFill>
                  <a:schemeClr val="bg1"/>
                </a:solidFill>
              </a:rPr>
              <a:t>Sasktel</a:t>
            </a:r>
            <a:r>
              <a:rPr lang="en-US" sz="4000" dirty="0">
                <a:solidFill>
                  <a:schemeClr val="bg1"/>
                </a:solidFill>
              </a:rPr>
              <a:t>/</a:t>
            </a:r>
            <a:r>
              <a:rPr lang="en-US" sz="4000" dirty="0" err="1">
                <a:solidFill>
                  <a:schemeClr val="bg1"/>
                </a:solidFill>
              </a:rPr>
              <a:t>SaskEnergy</a:t>
            </a:r>
            <a:r>
              <a:rPr lang="en-US" sz="4000" dirty="0">
                <a:solidFill>
                  <a:schemeClr val="bg1"/>
                </a:solidFill>
              </a:rPr>
              <a:t>/Water Security</a:t>
            </a:r>
          </a:p>
          <a:p>
            <a:pPr algn="l"/>
            <a:r>
              <a:rPr lang="en-US" sz="4000" dirty="0">
                <a:solidFill>
                  <a:schemeClr val="bg1"/>
                </a:solidFill>
              </a:rPr>
              <a:t>	-	Police/RCMP</a:t>
            </a:r>
          </a:p>
          <a:p>
            <a:pPr algn="l"/>
            <a:r>
              <a:rPr lang="en-US" sz="4000" dirty="0">
                <a:solidFill>
                  <a:schemeClr val="bg1"/>
                </a:solidFill>
              </a:rPr>
              <a:t>	-	Health/Environmental</a:t>
            </a:r>
          </a:p>
          <a:p>
            <a:pPr algn="l"/>
            <a:r>
              <a:rPr lang="en-US" sz="4000" dirty="0">
                <a:solidFill>
                  <a:schemeClr val="bg1"/>
                </a:solidFill>
              </a:rPr>
              <a:t>	-	Ambulance/Hospital/First Responders</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BDE47F8A-BF86-50FD-C5E9-4150A597FB3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4957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0AA84D-DC22-8795-5DB8-41232C876D7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034F7A1-81A5-80A4-1841-8B3E769F6F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CEA60F5F-F218-B271-2031-167C60550860}"/>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C5D47EDC-6184-7BB5-599E-26D7A21B95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3EBC01-D3E8-B76A-5BB8-5C5976509A3B}"/>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6730AF15-1AC8-FBB8-2C6C-B99B6A77C197}"/>
              </a:ext>
            </a:extLst>
          </p:cNvPr>
          <p:cNvSpPr>
            <a:spLocks noGrp="1"/>
          </p:cNvSpPr>
          <p:nvPr>
            <p:ph type="subTitle" idx="1"/>
          </p:nvPr>
        </p:nvSpPr>
        <p:spPr>
          <a:xfrm>
            <a:off x="728663" y="1664208"/>
            <a:ext cx="11030521" cy="3893629"/>
          </a:xfrm>
        </p:spPr>
        <p:txBody>
          <a:bodyPr>
            <a:normAutofit fontScale="92500" lnSpcReduction="20000"/>
          </a:bodyPr>
          <a:lstStyle/>
          <a:p>
            <a:pPr algn="l"/>
            <a:r>
              <a:rPr lang="en-US" sz="4000" dirty="0">
                <a:solidFill>
                  <a:schemeClr val="bg1"/>
                </a:solidFill>
              </a:rPr>
              <a:t>EQUIPMENT</a:t>
            </a:r>
          </a:p>
          <a:p>
            <a:pPr algn="l"/>
            <a:r>
              <a:rPr lang="en-US" sz="4000" dirty="0">
                <a:solidFill>
                  <a:schemeClr val="bg1"/>
                </a:solidFill>
              </a:rPr>
              <a:t>	-	Firefighting equipment</a:t>
            </a:r>
          </a:p>
          <a:p>
            <a:pPr algn="l"/>
            <a:r>
              <a:rPr lang="en-US" sz="4000" dirty="0">
                <a:solidFill>
                  <a:schemeClr val="bg1"/>
                </a:solidFill>
              </a:rPr>
              <a:t>	-	Ambulances</a:t>
            </a:r>
          </a:p>
          <a:p>
            <a:pPr algn="l"/>
            <a:r>
              <a:rPr lang="en-US" sz="4000" dirty="0">
                <a:solidFill>
                  <a:schemeClr val="bg1"/>
                </a:solidFill>
              </a:rPr>
              <a:t>	-	Heavy equipment</a:t>
            </a:r>
          </a:p>
          <a:p>
            <a:pPr algn="l"/>
            <a:r>
              <a:rPr lang="en-US" sz="4000" dirty="0">
                <a:solidFill>
                  <a:schemeClr val="bg1"/>
                </a:solidFill>
              </a:rPr>
              <a:t>	-	First Aid supplies</a:t>
            </a:r>
          </a:p>
          <a:p>
            <a:pPr algn="l"/>
            <a:r>
              <a:rPr lang="en-US" sz="4000" dirty="0">
                <a:solidFill>
                  <a:schemeClr val="bg1"/>
                </a:solidFill>
              </a:rPr>
              <a:t>	-	Security</a:t>
            </a:r>
          </a:p>
          <a:p>
            <a:pPr algn="l"/>
            <a:r>
              <a:rPr lang="en-US" sz="4000" dirty="0">
                <a:solidFill>
                  <a:schemeClr val="bg1"/>
                </a:solidFill>
              </a:rPr>
              <a:t>	-	Others defined</a:t>
            </a:r>
          </a:p>
          <a:p>
            <a:pPr algn="l"/>
            <a:endParaRPr lang="en-US" sz="4000" dirty="0">
              <a:solidFill>
                <a:schemeClr val="bg1"/>
              </a:solidFill>
            </a:endParaRP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02D001B3-A2EE-A6D4-DDDE-5D77594CAB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367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E22E8D3-915B-A11F-782D-BF646204180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464170D-7D3A-E459-4AD5-92ED66D1F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08AA2CDC-39B8-55B1-934E-BA127AC08A64}"/>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6F558184-0FBE-45BA-6FFC-0CC7EDCA60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251F3E-FEE7-D9DC-A8F2-A40504E6466A}"/>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D6296A1E-A8F4-5D85-8374-B0B396D52A6E}"/>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LEGISLATION</a:t>
            </a:r>
          </a:p>
          <a:p>
            <a:pPr marL="571500" indent="-571500" algn="l">
              <a:buFontTx/>
              <a:buChar char="-"/>
            </a:pPr>
            <a:r>
              <a:rPr lang="en-US" sz="4000" dirty="0">
                <a:solidFill>
                  <a:schemeClr val="bg1"/>
                </a:solidFill>
              </a:rPr>
              <a:t>Provincial Emergency Management Act</a:t>
            </a:r>
          </a:p>
          <a:p>
            <a:pPr marL="571500" indent="-571500" algn="l">
              <a:buFontTx/>
              <a:buChar char="-"/>
            </a:pPr>
            <a:endParaRPr lang="en-US" sz="4000" dirty="0">
              <a:solidFill>
                <a:schemeClr val="bg1"/>
              </a:solidFill>
            </a:endParaRPr>
          </a:p>
          <a:p>
            <a:pPr algn="l"/>
            <a:endParaRPr lang="en-US" sz="4000" dirty="0">
              <a:solidFill>
                <a:schemeClr val="bg1"/>
              </a:solidFill>
            </a:endParaRPr>
          </a:p>
          <a:p>
            <a:pPr marL="571500" indent="-571500" algn="l">
              <a:buFontTx/>
              <a:buChar char="-"/>
            </a:pPr>
            <a:r>
              <a:rPr lang="en-US" sz="4000" dirty="0">
                <a:solidFill>
                  <a:schemeClr val="bg1"/>
                </a:solidFill>
              </a:rPr>
              <a:t>Federal Emergency Management Act</a:t>
            </a:r>
          </a:p>
        </p:txBody>
      </p:sp>
      <p:cxnSp>
        <p:nvCxnSpPr>
          <p:cNvPr id="14" name="Straight Connector 13">
            <a:extLst>
              <a:ext uri="{FF2B5EF4-FFF2-40B4-BE49-F238E27FC236}">
                <a16:creationId xmlns:a16="http://schemas.microsoft.com/office/drawing/2014/main" id="{93EFD33B-373F-2737-8E86-5E38E5DA4C5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9914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E95C96-24E6-F274-122C-E8CCF8FEC6D8}"/>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D48A6AFD-F32C-6426-2C21-4D3D65E40D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5F18ACF2-03FA-CFE8-5304-3E2FA5025F30}"/>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67CE483C-BB15-1623-A6F7-B8ADEFF62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B59CB2-7DEC-841A-98DC-3B2A43C282C4}"/>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E14D2086-CC01-C2C7-69E9-588867B481E1}"/>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AUTHORIZATION AND PUBLISHING</a:t>
            </a:r>
          </a:p>
          <a:p>
            <a:pPr marL="571500" indent="-571500" algn="l">
              <a:buFontTx/>
              <a:buChar char="-"/>
            </a:pPr>
            <a:r>
              <a:rPr lang="en-US" sz="4000" dirty="0">
                <a:solidFill>
                  <a:schemeClr val="bg1"/>
                </a:solidFill>
              </a:rPr>
              <a:t>When the plan is completed, it must be approved by Chief and Council</a:t>
            </a:r>
          </a:p>
          <a:p>
            <a:pPr marL="571500" indent="-571500" algn="l">
              <a:buFontTx/>
              <a:buChar char="-"/>
            </a:pPr>
            <a:r>
              <a:rPr lang="en-US" sz="4000" dirty="0">
                <a:solidFill>
                  <a:schemeClr val="bg1"/>
                </a:solidFill>
              </a:rPr>
              <a:t>Publish the plan and share with community members</a:t>
            </a:r>
          </a:p>
          <a:p>
            <a:pPr marL="571500" indent="-571500" algn="l">
              <a:buFontTx/>
              <a:buChar char="-"/>
            </a:pPr>
            <a:r>
              <a:rPr lang="en-US" sz="4000" dirty="0">
                <a:solidFill>
                  <a:schemeClr val="bg1"/>
                </a:solidFill>
              </a:rPr>
              <a:t>Promote individual preparedness (72 hours)</a:t>
            </a:r>
          </a:p>
        </p:txBody>
      </p:sp>
      <p:cxnSp>
        <p:nvCxnSpPr>
          <p:cNvPr id="14" name="Straight Connector 13">
            <a:extLst>
              <a:ext uri="{FF2B5EF4-FFF2-40B4-BE49-F238E27FC236}">
                <a16:creationId xmlns:a16="http://schemas.microsoft.com/office/drawing/2014/main" id="{D09629E0-03C7-A948-7115-D87B4F4DF36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54807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17FB21-E875-F6FA-FAA9-003BA3A3B77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926BE23-1E80-E0A2-80DB-B0B1FFE246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77AB818D-9E6E-9146-330C-68656EA22248}"/>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A7A968F1-F829-E625-849A-31715D1FD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6334D7-7B2A-E86A-B7EF-13BA1F34D86C}"/>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DA7CD4D2-646F-6A47-0F65-AA1D3201D7FD}"/>
              </a:ext>
            </a:extLst>
          </p:cNvPr>
          <p:cNvSpPr>
            <a:spLocks noGrp="1"/>
          </p:cNvSpPr>
          <p:nvPr>
            <p:ph type="subTitle" idx="1"/>
          </p:nvPr>
        </p:nvSpPr>
        <p:spPr>
          <a:xfrm>
            <a:off x="728663" y="1664208"/>
            <a:ext cx="11030521" cy="3893629"/>
          </a:xfrm>
        </p:spPr>
        <p:txBody>
          <a:bodyPr>
            <a:normAutofit fontScale="62500" lnSpcReduction="20000"/>
          </a:bodyPr>
          <a:lstStyle/>
          <a:p>
            <a:pPr algn="l"/>
            <a:r>
              <a:rPr lang="en-US" sz="4000" dirty="0">
                <a:solidFill>
                  <a:schemeClr val="bg1"/>
                </a:solidFill>
              </a:rPr>
              <a:t>STATE OF LOCAL EMERGENCY (</a:t>
            </a:r>
            <a:r>
              <a:rPr lang="en-US" sz="4000" dirty="0" err="1">
                <a:solidFill>
                  <a:schemeClr val="bg1"/>
                </a:solidFill>
              </a:rPr>
              <a:t>SoLE</a:t>
            </a:r>
            <a:r>
              <a:rPr lang="en-US" sz="4000" dirty="0">
                <a:solidFill>
                  <a:schemeClr val="bg1"/>
                </a:solidFill>
              </a:rPr>
              <a:t>)</a:t>
            </a:r>
          </a:p>
          <a:p>
            <a:pPr algn="l"/>
            <a:r>
              <a:rPr lang="en-US" sz="4000" dirty="0">
                <a:solidFill>
                  <a:schemeClr val="bg1"/>
                </a:solidFill>
              </a:rPr>
              <a:t>-	A local state of emergency is declared for an abnormal event that is 	severe enough to: </a:t>
            </a:r>
          </a:p>
          <a:p>
            <a:pPr algn="l"/>
            <a:r>
              <a:rPr lang="en-US" sz="4000" dirty="0">
                <a:solidFill>
                  <a:schemeClr val="bg1"/>
                </a:solidFill>
              </a:rPr>
              <a:t>	-	Cause loss of life.</a:t>
            </a:r>
          </a:p>
          <a:p>
            <a:pPr algn="l"/>
            <a:r>
              <a:rPr lang="en-US" sz="4000" dirty="0">
                <a:solidFill>
                  <a:schemeClr val="bg1"/>
                </a:solidFill>
              </a:rPr>
              <a:t>	-	Result in serious harm or damage to the safety, 				health, or welfare of people.</a:t>
            </a:r>
          </a:p>
          <a:p>
            <a:pPr algn="l"/>
            <a:r>
              <a:rPr lang="en-US" sz="4000" dirty="0">
                <a:solidFill>
                  <a:schemeClr val="bg1"/>
                </a:solidFill>
              </a:rPr>
              <a:t>	-	Lead to widespread damage to property or the 					environment.</a:t>
            </a:r>
          </a:p>
          <a:p>
            <a:pPr algn="l"/>
            <a:r>
              <a:rPr lang="en-US" sz="4000" dirty="0">
                <a:solidFill>
                  <a:schemeClr val="bg1"/>
                </a:solidFill>
              </a:rPr>
              <a:t>	-	Potentially exceed the community's existing emergency 			response capabilities, requiring broader provincial support.</a:t>
            </a:r>
          </a:p>
          <a:p>
            <a:pPr algn="l"/>
            <a:r>
              <a:rPr lang="en-US" sz="4000" dirty="0">
                <a:solidFill>
                  <a:schemeClr val="bg1"/>
                </a:solidFill>
              </a:rPr>
              <a:t>	-	Done by resolution of Chief and Council</a:t>
            </a:r>
          </a:p>
        </p:txBody>
      </p:sp>
      <p:cxnSp>
        <p:nvCxnSpPr>
          <p:cNvPr id="14" name="Straight Connector 13">
            <a:extLst>
              <a:ext uri="{FF2B5EF4-FFF2-40B4-BE49-F238E27FC236}">
                <a16:creationId xmlns:a16="http://schemas.microsoft.com/office/drawing/2014/main" id="{9E572613-CC76-2A55-6132-F3613EA36B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93033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592463-F808-399F-81F0-9631509A82E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8472F54-5E68-3788-D92D-6A464C68A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682F56F2-92E6-01C6-D1F9-BAD88BC51C81}"/>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A92F6952-7098-0FF3-E5DC-F94FA0F01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7FD563-70FC-6DF3-7A06-955A34153A47}"/>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CB02FAD8-1CE1-995E-0E5A-256A0D6FE419}"/>
              </a:ext>
            </a:extLst>
          </p:cNvPr>
          <p:cNvSpPr>
            <a:spLocks noGrp="1"/>
          </p:cNvSpPr>
          <p:nvPr>
            <p:ph type="subTitle" idx="1"/>
          </p:nvPr>
        </p:nvSpPr>
        <p:spPr>
          <a:xfrm>
            <a:off x="728663" y="1664208"/>
            <a:ext cx="11030521" cy="3893629"/>
          </a:xfrm>
        </p:spPr>
        <p:txBody>
          <a:bodyPr>
            <a:normAutofit fontScale="62500" lnSpcReduction="20000"/>
          </a:bodyPr>
          <a:lstStyle/>
          <a:p>
            <a:pPr algn="l"/>
            <a:r>
              <a:rPr lang="en-US" sz="4000" dirty="0">
                <a:solidFill>
                  <a:schemeClr val="bg1"/>
                </a:solidFill>
              </a:rPr>
              <a:t>EVACUATIONS</a:t>
            </a:r>
          </a:p>
          <a:p>
            <a:pPr algn="l"/>
            <a:r>
              <a:rPr lang="en-US" sz="4000" dirty="0">
                <a:solidFill>
                  <a:schemeClr val="bg1"/>
                </a:solidFill>
              </a:rPr>
              <a:t>	-	On First Nations, the decision to evacuate ultimately rests with 		the Chief and Council.</a:t>
            </a:r>
          </a:p>
          <a:p>
            <a:pPr algn="l"/>
            <a:r>
              <a:rPr lang="en-US" sz="4000" dirty="0">
                <a:solidFill>
                  <a:schemeClr val="bg1"/>
                </a:solidFill>
              </a:rPr>
              <a:t>	- 	In Canada, evacuation orders made by external 				agencies and provincial emergency management laws 			governing evacuations do not apply to reserve land unless 			the Chief and Council sign a resolution.</a:t>
            </a:r>
          </a:p>
          <a:p>
            <a:pPr algn="l"/>
            <a:r>
              <a:rPr lang="en-US" sz="4000" dirty="0">
                <a:solidFill>
                  <a:schemeClr val="bg1"/>
                </a:solidFill>
              </a:rPr>
              <a:t>	-	Police or other agencies cannot legally remove 					residents who fail to comply.</a:t>
            </a:r>
          </a:p>
          <a:p>
            <a:pPr algn="l"/>
            <a:r>
              <a:rPr lang="en-US" sz="4000" dirty="0">
                <a:solidFill>
                  <a:schemeClr val="bg1"/>
                </a:solidFill>
              </a:rPr>
              <a:t>	-	Evacuations may be recommended by provincial emergency 		operations centers, however, it is up to the Chief to order the 		evacuation.</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7DB62789-4D6C-C1B9-5517-ACA3E0E4BC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7618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AD6059-A45E-E078-EA5E-0C1172C5C75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7BA5C1A-AB01-D149-19B2-746A0586A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C149760C-6849-D990-160F-6ADDEFC96868}"/>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A1F688A5-4A1D-1D74-9389-9CD12D05B3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89CE1B-ABE8-4A1E-8404-D8F613EF1446}"/>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DDAC2D37-EDB2-A940-AC59-DA8F94EBA69E}"/>
              </a:ext>
            </a:extLst>
          </p:cNvPr>
          <p:cNvSpPr>
            <a:spLocks noGrp="1"/>
          </p:cNvSpPr>
          <p:nvPr>
            <p:ph type="subTitle" idx="1"/>
          </p:nvPr>
        </p:nvSpPr>
        <p:spPr>
          <a:xfrm>
            <a:off x="728663" y="1664208"/>
            <a:ext cx="11030521" cy="3893629"/>
          </a:xfrm>
        </p:spPr>
        <p:txBody>
          <a:bodyPr>
            <a:normAutofit fontScale="77500" lnSpcReduction="20000"/>
          </a:bodyPr>
          <a:lstStyle/>
          <a:p>
            <a:pPr algn="l"/>
            <a:r>
              <a:rPr lang="en-US" sz="4000" dirty="0">
                <a:solidFill>
                  <a:schemeClr val="bg1"/>
                </a:solidFill>
              </a:rPr>
              <a:t>SEARCH AND RESCUE</a:t>
            </a:r>
          </a:p>
          <a:p>
            <a:pPr algn="l"/>
            <a:r>
              <a:rPr lang="en-US" sz="4000" dirty="0">
                <a:solidFill>
                  <a:schemeClr val="bg1"/>
                </a:solidFill>
              </a:rPr>
              <a:t>	-	RCMP have the jurisdiction and should be 		      		notified as soon as possible.</a:t>
            </a:r>
          </a:p>
          <a:p>
            <a:pPr algn="l"/>
            <a:r>
              <a:rPr lang="en-US" sz="4000" dirty="0">
                <a:solidFill>
                  <a:schemeClr val="bg1"/>
                </a:solidFill>
              </a:rPr>
              <a:t>	-	SARSAV is the provincial Search and 					Rescue organization which upon 					notification from the RCMP will mobilize the 			nearest search teams.</a:t>
            </a:r>
          </a:p>
          <a:p>
            <a:pPr algn="l"/>
            <a:r>
              <a:rPr lang="en-US" sz="4000" dirty="0">
                <a:solidFill>
                  <a:schemeClr val="bg1"/>
                </a:solidFill>
              </a:rPr>
              <a:t>	-	First Nations may also activate the local SAR group 		by having a First Nation contact a First Nation that 		have 	a SAR team.</a:t>
            </a:r>
          </a:p>
        </p:txBody>
      </p:sp>
      <p:cxnSp>
        <p:nvCxnSpPr>
          <p:cNvPr id="14" name="Straight Connector 13">
            <a:extLst>
              <a:ext uri="{FF2B5EF4-FFF2-40B4-BE49-F238E27FC236}">
                <a16:creationId xmlns:a16="http://schemas.microsoft.com/office/drawing/2014/main" id="{39D1E80F-130F-1BF3-08A1-A2EAD3BE95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1872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4C8939-ED03-EB97-B78F-3B8F20071676}"/>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7C4F0ECE-9B92-C64A-922F-B17BC6F94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E282E071-D9EE-E846-20CE-23B2585B1623}"/>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9BF96502-0CA4-A2C0-20C8-05B6C5D5AC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19BF55-557C-97BB-0D6D-C7C2DD46B1D4}"/>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5AB00E33-9BC3-4914-F866-33A7391DA65D}"/>
              </a:ext>
            </a:extLst>
          </p:cNvPr>
          <p:cNvSpPr>
            <a:spLocks noGrp="1"/>
          </p:cNvSpPr>
          <p:nvPr>
            <p:ph type="subTitle" idx="1"/>
          </p:nvPr>
        </p:nvSpPr>
        <p:spPr>
          <a:xfrm>
            <a:off x="728663" y="1664208"/>
            <a:ext cx="11030521" cy="3893629"/>
          </a:xfrm>
        </p:spPr>
        <p:txBody>
          <a:bodyPr>
            <a:normAutofit fontScale="92500" lnSpcReduction="20000"/>
          </a:bodyPr>
          <a:lstStyle/>
          <a:p>
            <a:pPr algn="l"/>
            <a:r>
              <a:rPr lang="en-US" sz="4000" dirty="0">
                <a:solidFill>
                  <a:schemeClr val="bg1"/>
                </a:solidFill>
              </a:rPr>
              <a:t>SEARCH AND RESCUE</a:t>
            </a:r>
          </a:p>
          <a:p>
            <a:pPr algn="l"/>
            <a:r>
              <a:rPr lang="en-US" sz="4000" dirty="0">
                <a:solidFill>
                  <a:schemeClr val="bg1"/>
                </a:solidFill>
              </a:rPr>
              <a:t>	First Nations SAR teams</a:t>
            </a:r>
          </a:p>
          <a:p>
            <a:pPr algn="l"/>
            <a:r>
              <a:rPr lang="en-US" sz="4000" dirty="0">
                <a:solidFill>
                  <a:schemeClr val="bg1"/>
                </a:solidFill>
              </a:rPr>
              <a:t>	-	PAGC Search Rescue Recovery – Prince 			Albert and area</a:t>
            </a:r>
          </a:p>
          <a:p>
            <a:pPr algn="l"/>
            <a:r>
              <a:rPr lang="en-US" sz="4000" dirty="0">
                <a:solidFill>
                  <a:schemeClr val="bg1"/>
                </a:solidFill>
              </a:rPr>
              <a:t>	-	Prince Albert North SAR</a:t>
            </a:r>
          </a:p>
          <a:p>
            <a:pPr algn="l"/>
            <a:r>
              <a:rPr lang="en-US" sz="4000" dirty="0">
                <a:solidFill>
                  <a:schemeClr val="bg1"/>
                </a:solidFill>
              </a:rPr>
              <a:t>	-	South Saskatchewan First Nations 				Search and Rescue – Based out of FHQTC 		and YTC</a:t>
            </a:r>
          </a:p>
        </p:txBody>
      </p:sp>
      <p:cxnSp>
        <p:nvCxnSpPr>
          <p:cNvPr id="14" name="Straight Connector 13">
            <a:extLst>
              <a:ext uri="{FF2B5EF4-FFF2-40B4-BE49-F238E27FC236}">
                <a16:creationId xmlns:a16="http://schemas.microsoft.com/office/drawing/2014/main" id="{F49FAAC9-BF0C-CC2D-40C3-EBD9A9CDD6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7781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8509F4-1A70-C337-4729-8E449C39452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E7C6DAA-F63D-0F15-B4B1-A10067FEC1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E624961F-5795-AF77-3481-8AE49069DA4B}"/>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1031597B-9D6D-0323-9EB4-0C340B97E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53341B-0C65-9358-2DE7-F7FEE136CBEB}"/>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34069DF1-BB33-3E40-F99F-5B77CA9406FF}"/>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SHELTER IN PLACE</a:t>
            </a:r>
          </a:p>
          <a:p>
            <a:pPr algn="l"/>
            <a:r>
              <a:rPr lang="en-US" sz="4000" dirty="0">
                <a:solidFill>
                  <a:schemeClr val="bg1"/>
                </a:solidFill>
              </a:rPr>
              <a:t>	-	Taking refuge in doors in the event of an 		outside threat</a:t>
            </a:r>
          </a:p>
          <a:p>
            <a:pPr algn="l"/>
            <a:r>
              <a:rPr lang="en-US" sz="4000" dirty="0">
                <a:solidFill>
                  <a:schemeClr val="bg1"/>
                </a:solidFill>
              </a:rPr>
              <a:t>	-	Tornadoes, plow winds, wildfire smoke, 		lock down are some examples</a:t>
            </a:r>
          </a:p>
        </p:txBody>
      </p:sp>
      <p:cxnSp>
        <p:nvCxnSpPr>
          <p:cNvPr id="14" name="Straight Connector 13">
            <a:extLst>
              <a:ext uri="{FF2B5EF4-FFF2-40B4-BE49-F238E27FC236}">
                <a16:creationId xmlns:a16="http://schemas.microsoft.com/office/drawing/2014/main" id="{D5E1A7BA-24B1-E490-E841-D9F8227C8D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7780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9CF5A80-BC26-89CC-A1C3-54E0BB24496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8EAF920B-BFED-C783-BF15-EA3F7DA3D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D268FFD0-63F8-12FA-AB91-B07B1B4D08A8}"/>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70E2E4C4-9D9A-91B9-E1EF-8017FD7C11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90462D-36E2-58D8-AD79-41FB148A14AD}"/>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438AC8A5-50E6-DFED-CF1B-3832D2AAC233}"/>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MUTUAL AID AGREEMENTS</a:t>
            </a:r>
          </a:p>
          <a:p>
            <a:pPr algn="l"/>
            <a:r>
              <a:rPr lang="en-US" sz="4000" dirty="0">
                <a:solidFill>
                  <a:schemeClr val="bg1"/>
                </a:solidFill>
              </a:rPr>
              <a:t>	-	Agreement to provide additional 				resources between First Nation to other 		First Nation</a:t>
            </a:r>
          </a:p>
          <a:p>
            <a:pPr algn="l"/>
            <a:r>
              <a:rPr lang="en-US" sz="4000" dirty="0">
                <a:solidFill>
                  <a:schemeClr val="bg1"/>
                </a:solidFill>
              </a:rPr>
              <a:t>	-	Agreement to provide additional 				resources with local municipalities/RM’s 		or other entity</a:t>
            </a:r>
          </a:p>
        </p:txBody>
      </p:sp>
      <p:cxnSp>
        <p:nvCxnSpPr>
          <p:cNvPr id="14" name="Straight Connector 13">
            <a:extLst>
              <a:ext uri="{FF2B5EF4-FFF2-40B4-BE49-F238E27FC236}">
                <a16:creationId xmlns:a16="http://schemas.microsoft.com/office/drawing/2014/main" id="{B24ADB63-F7AE-E1C1-D922-D8CC61E530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85239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685FC5-26E2-9C6B-88D9-C595EB7D9F6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A83659A-4985-4DF8-63E3-DBFE72628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1AF12E43-2E0B-476C-61B4-D9CED3C0601C}"/>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B90A4882-2381-486D-C017-D08CCF83B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36FD0F-5520-A6BE-6226-08A3B2F35253}"/>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BBF93D11-433C-0844-F8AE-68DD6E927DCE}"/>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EXERCISES	</a:t>
            </a:r>
          </a:p>
          <a:p>
            <a:pPr algn="l"/>
            <a:r>
              <a:rPr lang="en-US" sz="4000" dirty="0">
                <a:solidFill>
                  <a:schemeClr val="bg1"/>
                </a:solidFill>
              </a:rPr>
              <a:t>	-	Table top exercise</a:t>
            </a:r>
          </a:p>
          <a:p>
            <a:pPr algn="l"/>
            <a:r>
              <a:rPr lang="en-US" sz="4000" dirty="0">
                <a:solidFill>
                  <a:schemeClr val="bg1"/>
                </a:solidFill>
              </a:rPr>
              <a:t>	-	Specific (rail/water/</a:t>
            </a:r>
            <a:r>
              <a:rPr lang="en-US" sz="4000" dirty="0" err="1">
                <a:solidFill>
                  <a:schemeClr val="bg1"/>
                </a:solidFill>
              </a:rPr>
              <a:t>haz</a:t>
            </a:r>
            <a:r>
              <a:rPr lang="en-US" sz="4000" dirty="0">
                <a:solidFill>
                  <a:schemeClr val="bg1"/>
                </a:solidFill>
              </a:rPr>
              <a:t> mat/etc.)</a:t>
            </a:r>
          </a:p>
          <a:p>
            <a:pPr algn="l"/>
            <a:r>
              <a:rPr lang="en-US" sz="4000" dirty="0">
                <a:solidFill>
                  <a:schemeClr val="bg1"/>
                </a:solidFill>
              </a:rPr>
              <a:t>	-	Full mock deployment </a:t>
            </a:r>
          </a:p>
          <a:p>
            <a:pPr algn="l"/>
            <a:r>
              <a:rPr lang="en-US" sz="4000" dirty="0">
                <a:solidFill>
                  <a:schemeClr val="bg1"/>
                </a:solidFill>
              </a:rPr>
              <a:t>	-	Used to test the plan, review and renew </a:t>
            </a:r>
          </a:p>
        </p:txBody>
      </p:sp>
      <p:cxnSp>
        <p:nvCxnSpPr>
          <p:cNvPr id="14" name="Straight Connector 13">
            <a:extLst>
              <a:ext uri="{FF2B5EF4-FFF2-40B4-BE49-F238E27FC236}">
                <a16:creationId xmlns:a16="http://schemas.microsoft.com/office/drawing/2014/main" id="{4FFB5E4F-5217-1E50-A175-9CD2C50FBC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40478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98B702-2BE3-27AA-7130-3270828AC8C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59B5113-D019-00B2-21CA-9042642F87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6FD9C44C-542F-FE4C-2127-914459F58DDE}"/>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C9222B61-DA46-CD2C-1D67-AB1BC3BE6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879B6F-80D2-5547-6C84-B170080C8C50}"/>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2956CBDD-7E06-F766-6558-7C3436622234}"/>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 </a:t>
            </a:r>
          </a:p>
          <a:p>
            <a:pPr algn="l"/>
            <a:r>
              <a:rPr lang="en-US" sz="4000" dirty="0">
                <a:solidFill>
                  <a:schemeClr val="bg1"/>
                </a:solidFill>
              </a:rPr>
              <a:t>OTHER PLANS REQUIRED</a:t>
            </a:r>
          </a:p>
          <a:p>
            <a:pPr algn="l"/>
            <a:r>
              <a:rPr lang="en-US" sz="4000" dirty="0">
                <a:solidFill>
                  <a:schemeClr val="bg1"/>
                </a:solidFill>
              </a:rPr>
              <a:t>	-	Water Treatment Plant</a:t>
            </a:r>
          </a:p>
          <a:p>
            <a:pPr algn="l"/>
            <a:r>
              <a:rPr lang="en-US" sz="4000" dirty="0">
                <a:solidFill>
                  <a:schemeClr val="bg1"/>
                </a:solidFill>
              </a:rPr>
              <a:t>	-	Sewage Treatment Plant</a:t>
            </a:r>
          </a:p>
          <a:p>
            <a:pPr algn="l"/>
            <a:r>
              <a:rPr lang="en-US" sz="4000" dirty="0">
                <a:solidFill>
                  <a:schemeClr val="bg1"/>
                </a:solidFill>
              </a:rPr>
              <a:t>	-	Band Hall/Owned Buildings</a:t>
            </a:r>
          </a:p>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3668F901-C8D4-DADA-06A5-B3BFF37E37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0357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96E6CF-7A6F-5114-65C0-42C3BF3ABF6F}"/>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D24046B-A786-D222-49EB-16EDE173E3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7FCAA094-96C0-4A32-E534-03D6CDB8513A}"/>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6E48B7C0-0DCB-CBC5-133B-857D7EF55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148A1F-1C57-B01A-3091-AD5E8957B696}"/>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50B383A7-3E1E-79FD-2205-B29A2BBD91E7}"/>
              </a:ext>
            </a:extLst>
          </p:cNvPr>
          <p:cNvSpPr>
            <a:spLocks noGrp="1"/>
          </p:cNvSpPr>
          <p:nvPr>
            <p:ph type="subTitle" idx="1"/>
          </p:nvPr>
        </p:nvSpPr>
        <p:spPr>
          <a:xfrm>
            <a:off x="728663" y="1664208"/>
            <a:ext cx="11030521" cy="3893629"/>
          </a:xfrm>
        </p:spPr>
        <p:txBody>
          <a:bodyPr>
            <a:normAutofit/>
          </a:bodyPr>
          <a:lstStyle/>
          <a:p>
            <a:pPr algn="l"/>
            <a:r>
              <a:rPr lang="en-US" sz="4000" dirty="0">
                <a:solidFill>
                  <a:schemeClr val="bg1"/>
                </a:solidFill>
              </a:rPr>
              <a:t> </a:t>
            </a:r>
          </a:p>
        </p:txBody>
      </p:sp>
      <p:cxnSp>
        <p:nvCxnSpPr>
          <p:cNvPr id="14" name="Straight Connector 13">
            <a:extLst>
              <a:ext uri="{FF2B5EF4-FFF2-40B4-BE49-F238E27FC236}">
                <a16:creationId xmlns:a16="http://schemas.microsoft.com/office/drawing/2014/main" id="{F3C58B9E-DA83-96AC-ADF7-C6C14C1F42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4425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D70B5E-39E7-BE3D-20FC-2F70C2B3323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771130D-2128-DBEF-02BC-7FA2AAED3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0BED9290-1F71-FDDF-5D92-597598B82905}"/>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8C660142-6A86-4BF3-D85D-1CF1FB4F8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49452E-C240-4148-1FF2-0D78F41CA95F}"/>
              </a:ext>
            </a:extLst>
          </p:cNvPr>
          <p:cNvSpPr>
            <a:spLocks noGrp="1"/>
          </p:cNvSpPr>
          <p:nvPr>
            <p:ph type="ctrTitle"/>
          </p:nvPr>
        </p:nvSpPr>
        <p:spPr>
          <a:xfrm>
            <a:off x="728663" y="1115219"/>
            <a:ext cx="11030521" cy="466693"/>
          </a:xfrm>
        </p:spPr>
        <p:txBody>
          <a:bodyPr>
            <a:noAutofit/>
          </a:bodyPr>
          <a:lstStyle/>
          <a:p>
            <a:endParaRPr lang="en-US" sz="4000" dirty="0">
              <a:solidFill>
                <a:schemeClr val="bg1"/>
              </a:solidFill>
            </a:endParaRPr>
          </a:p>
        </p:txBody>
      </p:sp>
      <p:sp>
        <p:nvSpPr>
          <p:cNvPr id="3" name="Subtitle 2">
            <a:extLst>
              <a:ext uri="{FF2B5EF4-FFF2-40B4-BE49-F238E27FC236}">
                <a16:creationId xmlns:a16="http://schemas.microsoft.com/office/drawing/2014/main" id="{F5408D7D-91E7-B4A8-4232-F6AEB08FDBCA}"/>
              </a:ext>
            </a:extLst>
          </p:cNvPr>
          <p:cNvSpPr>
            <a:spLocks noGrp="1"/>
          </p:cNvSpPr>
          <p:nvPr>
            <p:ph type="subTitle" idx="1"/>
          </p:nvPr>
        </p:nvSpPr>
        <p:spPr>
          <a:xfrm>
            <a:off x="728663" y="1664208"/>
            <a:ext cx="11030521" cy="3893629"/>
          </a:xfrm>
        </p:spPr>
        <p:txBody>
          <a:bodyPr>
            <a:normAutofit/>
          </a:bodyPr>
          <a:lstStyle/>
          <a:p>
            <a:pPr algn="l"/>
            <a:endParaRPr lang="en-US" sz="4000" dirty="0">
              <a:solidFill>
                <a:schemeClr val="bg1"/>
              </a:solidFill>
            </a:endParaRPr>
          </a:p>
        </p:txBody>
      </p:sp>
      <p:cxnSp>
        <p:nvCxnSpPr>
          <p:cNvPr id="14" name="Straight Connector 13">
            <a:extLst>
              <a:ext uri="{FF2B5EF4-FFF2-40B4-BE49-F238E27FC236}">
                <a16:creationId xmlns:a16="http://schemas.microsoft.com/office/drawing/2014/main" id="{41C512D3-2EF7-4878-C2CA-E6B35FE77F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descr="A document with text on it">
            <a:extLst>
              <a:ext uri="{FF2B5EF4-FFF2-40B4-BE49-F238E27FC236}">
                <a16:creationId xmlns:a16="http://schemas.microsoft.com/office/drawing/2014/main" id="{1C3B1AA3-0C37-513C-55B7-EE8F100CAE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4792" y="1115219"/>
            <a:ext cx="3475633" cy="4476541"/>
          </a:xfrm>
          <a:prstGeom prst="rect">
            <a:avLst/>
          </a:prstGeom>
        </p:spPr>
      </p:pic>
      <p:pic>
        <p:nvPicPr>
          <p:cNvPr id="8" name="Picture 7" descr="A document with a seal on it&#10;&#10;AI-generated content may be incorrect.">
            <a:extLst>
              <a:ext uri="{FF2B5EF4-FFF2-40B4-BE49-F238E27FC236}">
                <a16:creationId xmlns:a16="http://schemas.microsoft.com/office/drawing/2014/main" id="{99F7E100-81D8-16FD-CD09-BFB6CFF4F8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16461" y="1115217"/>
            <a:ext cx="3442235" cy="4442620"/>
          </a:xfrm>
          <a:prstGeom prst="rect">
            <a:avLst/>
          </a:prstGeom>
        </p:spPr>
      </p:pic>
    </p:spTree>
    <p:extLst>
      <p:ext uri="{BB962C8B-B14F-4D97-AF65-F5344CB8AC3E}">
        <p14:creationId xmlns:p14="http://schemas.microsoft.com/office/powerpoint/2010/main" val="42551146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262A70-73BA-9B44-34E4-3DCF7DEC6666}"/>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FA69AAE0-49D5-4C8B-8BA2-55898C00E0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le of white paper with black text&#10;&#10;AI-generated content may be incorrect.">
            <a:extLst>
              <a:ext uri="{FF2B5EF4-FFF2-40B4-BE49-F238E27FC236}">
                <a16:creationId xmlns:a16="http://schemas.microsoft.com/office/drawing/2014/main" id="{20438B5E-7784-B8F9-A0AA-41F3951CF60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2045" r="14894"/>
          <a:stretch>
            <a:fillRect/>
          </a:stretch>
        </p:blipFill>
        <p:spPr>
          <a:xfrm>
            <a:off x="-4" y="-4"/>
            <a:ext cx="7534640" cy="6857984"/>
          </a:xfrm>
          <a:custGeom>
            <a:avLst/>
            <a:gdLst/>
            <a:ahLst/>
            <a:cxnLst/>
            <a:rect l="l" t="t" r="r" b="b"/>
            <a:pathLst>
              <a:path w="7534640" h="6857984">
                <a:moveTo>
                  <a:pt x="0" y="0"/>
                </a:moveTo>
                <a:lnTo>
                  <a:pt x="7534640" y="0"/>
                </a:lnTo>
                <a:lnTo>
                  <a:pt x="7534640" y="3832811"/>
                </a:lnTo>
                <a:lnTo>
                  <a:pt x="7344853" y="3826712"/>
                </a:lnTo>
                <a:cubicBezTo>
                  <a:pt x="7344853" y="3826712"/>
                  <a:pt x="7341511" y="3826712"/>
                  <a:pt x="7341511" y="3826712"/>
                </a:cubicBezTo>
                <a:cubicBezTo>
                  <a:pt x="7274667" y="3823370"/>
                  <a:pt x="7211169" y="3823370"/>
                  <a:pt x="7144324" y="3820027"/>
                </a:cubicBezTo>
                <a:cubicBezTo>
                  <a:pt x="6913719" y="3820027"/>
                  <a:pt x="6683113" y="3820027"/>
                  <a:pt x="6455848" y="3820027"/>
                </a:cubicBezTo>
                <a:cubicBezTo>
                  <a:pt x="6231926" y="3910265"/>
                  <a:pt x="5987951" y="3833396"/>
                  <a:pt x="5767372" y="3903581"/>
                </a:cubicBezTo>
                <a:cubicBezTo>
                  <a:pt x="5533423" y="3900239"/>
                  <a:pt x="5312845" y="3970423"/>
                  <a:pt x="5082238" y="4000503"/>
                </a:cubicBezTo>
                <a:cubicBezTo>
                  <a:pt x="4908446" y="4013871"/>
                  <a:pt x="4731314" y="3997160"/>
                  <a:pt x="4570892" y="4067345"/>
                </a:cubicBezTo>
                <a:cubicBezTo>
                  <a:pt x="4447233" y="4124161"/>
                  <a:pt x="4350312" y="4197688"/>
                  <a:pt x="4483996" y="4348083"/>
                </a:cubicBezTo>
                <a:cubicBezTo>
                  <a:pt x="4644419" y="4344742"/>
                  <a:pt x="4627708" y="4598742"/>
                  <a:pt x="4788129" y="4561979"/>
                </a:cubicBezTo>
                <a:cubicBezTo>
                  <a:pt x="4754709" y="4678954"/>
                  <a:pt x="4641076" y="4618795"/>
                  <a:pt x="4600971" y="4705690"/>
                </a:cubicBezTo>
                <a:cubicBezTo>
                  <a:pt x="4684524" y="4779217"/>
                  <a:pt x="4844945" y="4725744"/>
                  <a:pt x="4871683" y="4879480"/>
                </a:cubicBezTo>
                <a:cubicBezTo>
                  <a:pt x="4838262" y="5039902"/>
                  <a:pt x="4945210" y="5019849"/>
                  <a:pt x="5032105" y="5029876"/>
                </a:cubicBezTo>
                <a:cubicBezTo>
                  <a:pt x="5239317" y="5049930"/>
                  <a:pt x="5439843" y="5063297"/>
                  <a:pt x="5643713" y="5096719"/>
                </a:cubicBezTo>
                <a:cubicBezTo>
                  <a:pt x="5693844" y="5106745"/>
                  <a:pt x="5810819" y="5083350"/>
                  <a:pt x="5800794" y="5186956"/>
                </a:cubicBezTo>
                <a:cubicBezTo>
                  <a:pt x="5790767" y="5270508"/>
                  <a:pt x="5700529" y="5240431"/>
                  <a:pt x="5643713" y="5243772"/>
                </a:cubicBezTo>
                <a:cubicBezTo>
                  <a:pt x="5329553" y="5283879"/>
                  <a:pt x="5012052" y="5220378"/>
                  <a:pt x="4701235" y="5223719"/>
                </a:cubicBezTo>
                <a:cubicBezTo>
                  <a:pt x="4664472" y="5223719"/>
                  <a:pt x="4657787" y="5334009"/>
                  <a:pt x="4577576" y="5297246"/>
                </a:cubicBezTo>
                <a:cubicBezTo>
                  <a:pt x="4788129" y="5397510"/>
                  <a:pt x="5767372" y="5424248"/>
                  <a:pt x="6094900" y="5477721"/>
                </a:cubicBezTo>
                <a:cubicBezTo>
                  <a:pt x="5754004" y="5858724"/>
                  <a:pt x="5429817" y="5628117"/>
                  <a:pt x="5159105" y="5842012"/>
                </a:cubicBezTo>
                <a:cubicBezTo>
                  <a:pt x="5159105" y="5842012"/>
                  <a:pt x="5212580" y="5842012"/>
                  <a:pt x="5443187" y="5912197"/>
                </a:cubicBezTo>
                <a:cubicBezTo>
                  <a:pt x="5627002" y="5969012"/>
                  <a:pt x="5536765" y="6049223"/>
                  <a:pt x="6001321" y="6202962"/>
                </a:cubicBezTo>
                <a:cubicBezTo>
                  <a:pt x="5824188" y="6253093"/>
                  <a:pt x="5593581" y="6156172"/>
                  <a:pt x="5506685" y="6416857"/>
                </a:cubicBezTo>
                <a:cubicBezTo>
                  <a:pt x="5643713" y="6463648"/>
                  <a:pt x="5807477" y="6420200"/>
                  <a:pt x="5904398" y="6543858"/>
                </a:cubicBezTo>
                <a:cubicBezTo>
                  <a:pt x="5934478" y="6580622"/>
                  <a:pt x="5964557" y="6604017"/>
                  <a:pt x="6001321" y="6624068"/>
                </a:cubicBezTo>
                <a:cubicBezTo>
                  <a:pt x="5984612" y="6630754"/>
                  <a:pt x="5964557" y="6637437"/>
                  <a:pt x="5951188" y="6644121"/>
                </a:cubicBezTo>
                <a:cubicBezTo>
                  <a:pt x="5977925" y="6667518"/>
                  <a:pt x="6663060" y="6794517"/>
                  <a:pt x="6836850" y="6797860"/>
                </a:cubicBezTo>
                <a:cubicBezTo>
                  <a:pt x="6761652" y="6822926"/>
                  <a:pt x="6636845" y="6844075"/>
                  <a:pt x="6553814" y="6856412"/>
                </a:cubicBezTo>
                <a:lnTo>
                  <a:pt x="6542822" y="6857984"/>
                </a:lnTo>
                <a:lnTo>
                  <a:pt x="0" y="6857984"/>
                </a:lnTo>
                <a:close/>
              </a:path>
            </a:pathLst>
          </a:custGeom>
        </p:spPr>
      </p:pic>
      <p:sp>
        <p:nvSpPr>
          <p:cNvPr id="2" name="Title 1">
            <a:extLst>
              <a:ext uri="{FF2B5EF4-FFF2-40B4-BE49-F238E27FC236}">
                <a16:creationId xmlns:a16="http://schemas.microsoft.com/office/drawing/2014/main" id="{2AF240CB-86F2-BCAD-F9B2-256C9FA08A80}"/>
              </a:ext>
            </a:extLst>
          </p:cNvPr>
          <p:cNvSpPr>
            <a:spLocks noGrp="1"/>
          </p:cNvSpPr>
          <p:nvPr>
            <p:ph type="ctrTitle"/>
          </p:nvPr>
        </p:nvSpPr>
        <p:spPr>
          <a:xfrm>
            <a:off x="6343650" y="3962400"/>
            <a:ext cx="5505814" cy="1690409"/>
          </a:xfrm>
        </p:spPr>
        <p:txBody>
          <a:bodyPr anchor="b">
            <a:normAutofit/>
          </a:bodyPr>
          <a:lstStyle/>
          <a:p>
            <a:pPr algn="l"/>
            <a:r>
              <a:rPr lang="en-US" sz="3700"/>
              <a:t>EMERGENCY MANAGEMENT DEVELOPMENT</a:t>
            </a:r>
          </a:p>
        </p:txBody>
      </p:sp>
      <p:sp>
        <p:nvSpPr>
          <p:cNvPr id="3" name="Subtitle 2">
            <a:extLst>
              <a:ext uri="{FF2B5EF4-FFF2-40B4-BE49-F238E27FC236}">
                <a16:creationId xmlns:a16="http://schemas.microsoft.com/office/drawing/2014/main" id="{8E991D3E-4F59-3A3B-3826-E63D16228096}"/>
              </a:ext>
            </a:extLst>
          </p:cNvPr>
          <p:cNvSpPr>
            <a:spLocks noGrp="1"/>
          </p:cNvSpPr>
          <p:nvPr>
            <p:ph type="subTitle" idx="1"/>
          </p:nvPr>
        </p:nvSpPr>
        <p:spPr>
          <a:xfrm>
            <a:off x="6343650" y="5709565"/>
            <a:ext cx="5395975" cy="646785"/>
          </a:xfrm>
        </p:spPr>
        <p:txBody>
          <a:bodyPr>
            <a:normAutofit/>
          </a:bodyPr>
          <a:lstStyle/>
          <a:p>
            <a:pPr algn="l"/>
            <a:r>
              <a:rPr lang="en-US"/>
              <a:t>	</a:t>
            </a:r>
          </a:p>
        </p:txBody>
      </p:sp>
      <p:pic>
        <p:nvPicPr>
          <p:cNvPr id="5" name="Picture 4" descr="A group of firefighters in a fire&#10;&#10;AI-generated content may be incorrect.">
            <a:extLst>
              <a:ext uri="{FF2B5EF4-FFF2-40B4-BE49-F238E27FC236}">
                <a16:creationId xmlns:a16="http://schemas.microsoft.com/office/drawing/2014/main" id="{D33D2FEB-CC77-51E6-B341-0E3C8D246833}"/>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r="21869" b="3"/>
          <a:stretch>
            <a:fillRect/>
          </a:stretch>
        </p:blipFill>
        <p:spPr>
          <a:xfrm>
            <a:off x="7653541" y="6"/>
            <a:ext cx="4538463" cy="3877247"/>
          </a:xfrm>
          <a:custGeom>
            <a:avLst/>
            <a:gdLst/>
            <a:ahLst/>
            <a:cxnLst/>
            <a:rect l="l" t="t" r="r" b="b"/>
            <a:pathLst>
              <a:path w="4538463" h="3877247">
                <a:moveTo>
                  <a:pt x="0" y="0"/>
                </a:moveTo>
                <a:lnTo>
                  <a:pt x="4538463" y="0"/>
                </a:lnTo>
                <a:lnTo>
                  <a:pt x="4538463" y="3437173"/>
                </a:lnTo>
                <a:lnTo>
                  <a:pt x="4530710" y="3429000"/>
                </a:lnTo>
                <a:cubicBezTo>
                  <a:pt x="4370289" y="3495842"/>
                  <a:pt x="4239946" y="3686344"/>
                  <a:pt x="4056129" y="3636211"/>
                </a:cubicBezTo>
                <a:cubicBezTo>
                  <a:pt x="3872313" y="3589422"/>
                  <a:pt x="3788760" y="3830055"/>
                  <a:pt x="3618310" y="3756528"/>
                </a:cubicBezTo>
                <a:cubicBezTo>
                  <a:pt x="3394389" y="3823371"/>
                  <a:pt x="3163783" y="3823371"/>
                  <a:pt x="2933176" y="3810002"/>
                </a:cubicBezTo>
                <a:cubicBezTo>
                  <a:pt x="2702570" y="3840081"/>
                  <a:pt x="2471962" y="3873503"/>
                  <a:pt x="2238015" y="3850107"/>
                </a:cubicBezTo>
                <a:cubicBezTo>
                  <a:pt x="2007408" y="3870161"/>
                  <a:pt x="1783486" y="3883529"/>
                  <a:pt x="1552880" y="3863476"/>
                </a:cubicBezTo>
                <a:cubicBezTo>
                  <a:pt x="1322274" y="3886870"/>
                  <a:pt x="1091667" y="3876844"/>
                  <a:pt x="864402" y="3860134"/>
                </a:cubicBezTo>
                <a:cubicBezTo>
                  <a:pt x="757455" y="3860134"/>
                  <a:pt x="653849" y="3856792"/>
                  <a:pt x="546902" y="3856792"/>
                </a:cubicBezTo>
                <a:cubicBezTo>
                  <a:pt x="404861" y="3850108"/>
                  <a:pt x="262821" y="3845095"/>
                  <a:pt x="120363" y="3840499"/>
                </a:cubicBezTo>
                <a:lnTo>
                  <a:pt x="0" y="3836632"/>
                </a:lnTo>
                <a:close/>
              </a:path>
            </a:pathLst>
          </a:custGeom>
        </p:spPr>
      </p:pic>
      <p:sp>
        <p:nvSpPr>
          <p:cNvPr id="7" name="TextBox 6">
            <a:extLst>
              <a:ext uri="{FF2B5EF4-FFF2-40B4-BE49-F238E27FC236}">
                <a16:creationId xmlns:a16="http://schemas.microsoft.com/office/drawing/2014/main" id="{E8240A7E-AB85-0086-BBF2-5832D812BDCD}"/>
              </a:ext>
            </a:extLst>
          </p:cNvPr>
          <p:cNvSpPr txBox="1"/>
          <p:nvPr/>
        </p:nvSpPr>
        <p:spPr>
          <a:xfrm>
            <a:off x="9602830" y="6657945"/>
            <a:ext cx="2589170"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taliawhyte.com/2016/11/23/whats-in-a-name-indigenous-people/">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6" tooltip="https://creativecommons.org/licenses/by-nc-sa/3.0/">
                  <a:extLst>
                    <a:ext uri="{A12FA001-AC4F-418D-AE19-62706E023703}">
                      <ahyp:hlinkClr xmlns:ahyp="http://schemas.microsoft.com/office/drawing/2018/hyperlinkcolor" val="tx"/>
                    </a:ext>
                  </a:extLst>
                </a:hlinkClick>
              </a:rPr>
              <a:t>CC BY-SA-NC</a:t>
            </a:r>
            <a:endParaRPr lang="en-US" sz="700">
              <a:solidFill>
                <a:srgbClr val="FFFFFF"/>
              </a:solidFill>
            </a:endParaRPr>
          </a:p>
        </p:txBody>
      </p:sp>
    </p:spTree>
    <p:extLst>
      <p:ext uri="{BB962C8B-B14F-4D97-AF65-F5344CB8AC3E}">
        <p14:creationId xmlns:p14="http://schemas.microsoft.com/office/powerpoint/2010/main" val="191704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FB42417-2E5F-2144-3789-2293AF5364F7}"/>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B12B5AC-B2C4-F031-6B26-02F423691D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27E7B300-C742-C015-D6BB-02E5736E4E7F}"/>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28499D00-37C3-51E2-1480-0FDE6304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971B0B-D51B-3EE6-7A4B-8297F2124528}"/>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8A1C32F3-3E55-21AF-2D16-67E5F4DEDF8A}"/>
              </a:ext>
            </a:extLst>
          </p:cNvPr>
          <p:cNvSpPr>
            <a:spLocks noGrp="1"/>
          </p:cNvSpPr>
          <p:nvPr>
            <p:ph type="subTitle" idx="1"/>
          </p:nvPr>
        </p:nvSpPr>
        <p:spPr>
          <a:xfrm>
            <a:off x="728663" y="1664208"/>
            <a:ext cx="11030521" cy="4791456"/>
          </a:xfrm>
        </p:spPr>
        <p:txBody>
          <a:bodyPr>
            <a:normAutofit fontScale="25000" lnSpcReduction="20000"/>
          </a:bodyPr>
          <a:lstStyle/>
          <a:p>
            <a:r>
              <a:rPr lang="en-US" b="1" dirty="0"/>
              <a:t>Local emergency plans</a:t>
            </a:r>
          </a:p>
          <a:p>
            <a:r>
              <a:rPr lang="en-US" b="1" dirty="0"/>
              <a:t>9</a:t>
            </a:r>
            <a:r>
              <a:rPr lang="en-US" dirty="0"/>
              <a:t>(1) Every local authority shall:</a:t>
            </a:r>
          </a:p>
          <a:p>
            <a:r>
              <a:rPr lang="en-US" sz="8000" dirty="0">
                <a:solidFill>
                  <a:srgbClr val="FFFF00"/>
                </a:solidFill>
              </a:rPr>
              <a:t>9. (1) (a) establish a local emergency measures organization;</a:t>
            </a:r>
          </a:p>
          <a:p>
            <a:r>
              <a:rPr lang="en-US" sz="8000" dirty="0">
                <a:solidFill>
                  <a:srgbClr val="FFFF00"/>
                </a:solidFill>
              </a:rPr>
              <a:t>(b) appoint a person as a local emergency measures </a:t>
            </a:r>
            <a:r>
              <a:rPr lang="en-US" sz="8000" dirty="0" err="1">
                <a:solidFill>
                  <a:srgbClr val="FFFF00"/>
                </a:solidFill>
              </a:rPr>
              <a:t>co-ordinator</a:t>
            </a:r>
            <a:r>
              <a:rPr lang="en-US" sz="8000" dirty="0">
                <a:solidFill>
                  <a:srgbClr val="FFFF00"/>
                </a:solidFill>
              </a:rPr>
              <a:t>; and</a:t>
            </a:r>
          </a:p>
          <a:p>
            <a:r>
              <a:rPr lang="en-US" sz="8000" dirty="0">
                <a:solidFill>
                  <a:srgbClr val="FFFF00"/>
                </a:solidFill>
              </a:rPr>
              <a:t>(c) establish a local emergency planning committee composed of:</a:t>
            </a:r>
          </a:p>
          <a:p>
            <a:r>
              <a:rPr lang="en-US" sz="8000" dirty="0">
                <a:solidFill>
                  <a:srgbClr val="FFFF00"/>
                </a:solidFill>
              </a:rPr>
              <a:t>(</a:t>
            </a:r>
            <a:r>
              <a:rPr lang="en-US" sz="8000" dirty="0" err="1">
                <a:solidFill>
                  <a:srgbClr val="FFFF00"/>
                </a:solidFill>
              </a:rPr>
              <a:t>i</a:t>
            </a:r>
            <a:r>
              <a:rPr lang="en-US" sz="8000" dirty="0">
                <a:solidFill>
                  <a:srgbClr val="FFFF00"/>
                </a:solidFill>
              </a:rPr>
              <a:t>) the emergency measures </a:t>
            </a:r>
            <a:r>
              <a:rPr lang="en-US" sz="8000" dirty="0" err="1">
                <a:solidFill>
                  <a:srgbClr val="FFFF00"/>
                </a:solidFill>
              </a:rPr>
              <a:t>co-ordinator</a:t>
            </a:r>
            <a:r>
              <a:rPr lang="en-US" sz="8000" dirty="0">
                <a:solidFill>
                  <a:srgbClr val="FFFF00"/>
                </a:solidFill>
              </a:rPr>
              <a:t> appointed pursuant to</a:t>
            </a:r>
          </a:p>
          <a:p>
            <a:r>
              <a:rPr lang="en-US" sz="8000" dirty="0">
                <a:solidFill>
                  <a:srgbClr val="FFFF00"/>
                </a:solidFill>
              </a:rPr>
              <a:t>clause (b); and</a:t>
            </a:r>
          </a:p>
          <a:p>
            <a:r>
              <a:rPr lang="en-US" sz="8000" dirty="0">
                <a:solidFill>
                  <a:srgbClr val="FFFF00"/>
                </a:solidFill>
              </a:rPr>
              <a:t>(ii) any other persons the local authority considers necessary.</a:t>
            </a:r>
          </a:p>
          <a:p>
            <a:r>
              <a:rPr lang="en-US" sz="8000" dirty="0">
                <a:solidFill>
                  <a:srgbClr val="FFFF00"/>
                </a:solidFill>
              </a:rPr>
              <a:t>(2) The emergency measures </a:t>
            </a:r>
            <a:r>
              <a:rPr lang="en-US" sz="8000" dirty="0" err="1">
                <a:solidFill>
                  <a:srgbClr val="FFFF00"/>
                </a:solidFill>
              </a:rPr>
              <a:t>co-ordinator</a:t>
            </a:r>
            <a:r>
              <a:rPr lang="en-US" sz="8000" dirty="0">
                <a:solidFill>
                  <a:srgbClr val="FFFF00"/>
                </a:solidFill>
              </a:rPr>
              <a:t> is the chairperson of the local emergency</a:t>
            </a:r>
          </a:p>
          <a:p>
            <a:r>
              <a:rPr lang="en-US" sz="8000" dirty="0">
                <a:solidFill>
                  <a:srgbClr val="FFFF00"/>
                </a:solidFill>
              </a:rPr>
              <a:t>planning committee.</a:t>
            </a:r>
          </a:p>
          <a:p>
            <a:r>
              <a:rPr lang="en-US" sz="8000" dirty="0">
                <a:solidFill>
                  <a:srgbClr val="FFFF00"/>
                </a:solidFill>
              </a:rPr>
              <a:t>(3) Every local emergency planning committee shall establish a municipal</a:t>
            </a:r>
          </a:p>
          <a:p>
            <a:r>
              <a:rPr lang="en-US" sz="8000" dirty="0">
                <a:solidFill>
                  <a:srgbClr val="FFFF00"/>
                </a:solidFill>
              </a:rPr>
              <a:t>emergency plan governing:</a:t>
            </a:r>
          </a:p>
          <a:p>
            <a:r>
              <a:rPr lang="en-US" sz="8000" dirty="0">
                <a:solidFill>
                  <a:srgbClr val="FFFF00"/>
                </a:solidFill>
              </a:rPr>
              <a:t>(a) the provision of necessary services during an emergency; and</a:t>
            </a:r>
          </a:p>
          <a:p>
            <a:r>
              <a:rPr lang="en-US" sz="8000" dirty="0">
                <a:solidFill>
                  <a:srgbClr val="FFFF00"/>
                </a:solidFill>
              </a:rPr>
              <a:t>(b) the procedures under and the manner in which persons will respond to</a:t>
            </a:r>
          </a:p>
          <a:p>
            <a:r>
              <a:rPr lang="en-US" sz="8000" dirty="0">
                <a:solidFill>
                  <a:srgbClr val="FFFF00"/>
                </a:solidFill>
              </a:rPr>
              <a:t>an emergency.</a:t>
            </a:r>
          </a:p>
        </p:txBody>
      </p:sp>
      <p:cxnSp>
        <p:nvCxnSpPr>
          <p:cNvPr id="14" name="Straight Connector 13">
            <a:extLst>
              <a:ext uri="{FF2B5EF4-FFF2-40B4-BE49-F238E27FC236}">
                <a16:creationId xmlns:a16="http://schemas.microsoft.com/office/drawing/2014/main" id="{8B5B86F1-EAD9-B661-BB76-0D50D5D315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9942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EDCFB7-93D1-3A55-048D-DE72DD3E0F9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7BF8BAA-49A9-A4B8-92C5-BD58107C8F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6FAC280A-3098-9C67-D73A-1D1AF8B559A2}"/>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37A6CCA4-8D9E-F1F2-E8D4-AD7556F0E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4BD5AC-D207-CB70-E704-3AD961DE2E0A}"/>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8175D42F-AE61-3C43-DC4E-F232CD9B4A4F}"/>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AUTHORITY</a:t>
            </a:r>
          </a:p>
          <a:p>
            <a:pPr marL="571500" indent="-571500" algn="l">
              <a:buFontTx/>
              <a:buChar char="-"/>
            </a:pPr>
            <a:r>
              <a:rPr lang="en-US" sz="4000" dirty="0">
                <a:solidFill>
                  <a:schemeClr val="bg1"/>
                </a:solidFill>
              </a:rPr>
              <a:t>Chief and Council are responsible to pass a Band Council Resolution to develop an Emergency Plan. </a:t>
            </a:r>
          </a:p>
          <a:p>
            <a:pPr marL="571500" indent="-571500" algn="l">
              <a:buFontTx/>
              <a:buChar char="-"/>
            </a:pPr>
            <a:r>
              <a:rPr lang="en-US" sz="4000" dirty="0">
                <a:solidFill>
                  <a:schemeClr val="bg1"/>
                </a:solidFill>
              </a:rPr>
              <a:t>Chief and Council must pass a Band Council Resolution to appoint an Emergency Coordinator and appoint a Committee.</a:t>
            </a:r>
          </a:p>
          <a:p>
            <a:pPr marL="571500" indent="-571500" algn="l">
              <a:buFontTx/>
              <a:buChar char="-"/>
            </a:pPr>
            <a:endParaRPr lang="en-US" sz="4000" dirty="0">
              <a:solidFill>
                <a:schemeClr val="bg1"/>
              </a:solidFill>
            </a:endParaRPr>
          </a:p>
        </p:txBody>
      </p:sp>
      <p:cxnSp>
        <p:nvCxnSpPr>
          <p:cNvPr id="14" name="Straight Connector 13">
            <a:extLst>
              <a:ext uri="{FF2B5EF4-FFF2-40B4-BE49-F238E27FC236}">
                <a16:creationId xmlns:a16="http://schemas.microsoft.com/office/drawing/2014/main" id="{EDE9C4E9-A1C0-2B95-08F4-09FB8D6A7B7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893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C7BC8B-87A4-D26F-94AA-7D7F2C7F619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F9398F5-A4B1-10D5-8F4F-64C2564DE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A7F9AF10-1112-B0F7-EB93-8C54EDA252D3}"/>
              </a:ext>
            </a:extLst>
          </p:cNvPr>
          <p:cNvPicPr>
            <a:picLocks noChangeAspect="1"/>
          </p:cNvPicPr>
          <p:nvPr/>
        </p:nvPicPr>
        <p:blipFill>
          <a:blip r:embed="rId2">
            <a:alphaModFix/>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C8F884E8-231F-7D77-D7BA-CE14792411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DA589-8A19-08CE-563B-1EFC00D67297}"/>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A38A7966-ABB2-D678-B506-CBA8F7F8F3C3}"/>
              </a:ext>
            </a:extLst>
          </p:cNvPr>
          <p:cNvSpPr>
            <a:spLocks noGrp="1"/>
          </p:cNvSpPr>
          <p:nvPr>
            <p:ph type="subTitle" idx="1"/>
          </p:nvPr>
        </p:nvSpPr>
        <p:spPr>
          <a:xfrm>
            <a:off x="728663" y="1664208"/>
            <a:ext cx="11030521" cy="3893629"/>
          </a:xfrm>
        </p:spPr>
        <p:txBody>
          <a:bodyPr>
            <a:normAutofit lnSpcReduction="10000"/>
          </a:bodyPr>
          <a:lstStyle/>
          <a:p>
            <a:pPr algn="l"/>
            <a:r>
              <a:rPr lang="en-US" sz="4000" dirty="0">
                <a:solidFill>
                  <a:schemeClr val="bg1"/>
                </a:solidFill>
              </a:rPr>
              <a:t>WHY</a:t>
            </a:r>
          </a:p>
          <a:p>
            <a:pPr marL="571500" indent="-571500" algn="l">
              <a:buFontTx/>
              <a:buChar char="-"/>
            </a:pPr>
            <a:r>
              <a:rPr lang="en-US" sz="4000" dirty="0">
                <a:solidFill>
                  <a:schemeClr val="bg1"/>
                </a:solidFill>
              </a:rPr>
              <a:t>Save lives</a:t>
            </a:r>
          </a:p>
          <a:p>
            <a:pPr marL="571500" indent="-571500" algn="l">
              <a:buFontTx/>
              <a:buChar char="-"/>
            </a:pPr>
            <a:r>
              <a:rPr lang="en-US" sz="4000" dirty="0">
                <a:solidFill>
                  <a:schemeClr val="bg1"/>
                </a:solidFill>
              </a:rPr>
              <a:t>Save money</a:t>
            </a:r>
          </a:p>
          <a:p>
            <a:pPr marL="571500" indent="-571500" algn="l">
              <a:buFontTx/>
              <a:buChar char="-"/>
            </a:pPr>
            <a:r>
              <a:rPr lang="en-US" sz="4000" dirty="0">
                <a:solidFill>
                  <a:schemeClr val="bg1"/>
                </a:solidFill>
              </a:rPr>
              <a:t>Locate resources and equipment</a:t>
            </a:r>
          </a:p>
          <a:p>
            <a:pPr marL="571500" indent="-571500" algn="l">
              <a:buFontTx/>
              <a:buChar char="-"/>
            </a:pPr>
            <a:r>
              <a:rPr lang="en-US" sz="4000" dirty="0">
                <a:solidFill>
                  <a:schemeClr val="bg1"/>
                </a:solidFill>
              </a:rPr>
              <a:t>Identify major risks to community</a:t>
            </a:r>
          </a:p>
          <a:p>
            <a:pPr marL="571500" indent="-571500" algn="l">
              <a:buFontTx/>
              <a:buChar char="-"/>
            </a:pPr>
            <a:r>
              <a:rPr lang="en-US" sz="4000" dirty="0">
                <a:solidFill>
                  <a:schemeClr val="bg1"/>
                </a:solidFill>
              </a:rPr>
              <a:t>Legislation </a:t>
            </a:r>
          </a:p>
        </p:txBody>
      </p:sp>
      <p:cxnSp>
        <p:nvCxnSpPr>
          <p:cNvPr id="14" name="Straight Connector 13">
            <a:extLst>
              <a:ext uri="{FF2B5EF4-FFF2-40B4-BE49-F238E27FC236}">
                <a16:creationId xmlns:a16="http://schemas.microsoft.com/office/drawing/2014/main" id="{552E19FF-527D-CAEF-CAB4-E96CDF216D6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4317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A9352C-A07A-D953-9165-C4B8CEB312F5}"/>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573971D5-740C-28AC-849A-61692F94CF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ABC586CD-DA58-CABB-9155-C7C1BE77EC76}"/>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11AB9346-9B95-B00B-52CF-2C2D01698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F781B6-14D1-6C26-AEFD-928C086703AB}"/>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547DAC56-1538-B044-B874-F5FCB23597C2}"/>
              </a:ext>
            </a:extLst>
          </p:cNvPr>
          <p:cNvSpPr>
            <a:spLocks noGrp="1"/>
          </p:cNvSpPr>
          <p:nvPr>
            <p:ph type="subTitle" idx="1"/>
          </p:nvPr>
        </p:nvSpPr>
        <p:spPr>
          <a:xfrm>
            <a:off x="728663" y="1664208"/>
            <a:ext cx="11030521" cy="3893629"/>
          </a:xfrm>
        </p:spPr>
        <p:txBody>
          <a:bodyPr>
            <a:normAutofit/>
          </a:bodyPr>
          <a:lstStyle/>
          <a:p>
            <a:pPr algn="l"/>
            <a:endParaRPr lang="en-US" sz="4000" dirty="0">
              <a:solidFill>
                <a:schemeClr val="bg1"/>
              </a:solidFill>
            </a:endParaRPr>
          </a:p>
          <a:p>
            <a:pPr algn="l"/>
            <a:r>
              <a:rPr lang="en-US" sz="4000" dirty="0">
                <a:solidFill>
                  <a:schemeClr val="bg1"/>
                </a:solidFill>
              </a:rPr>
              <a:t>ROLES AND RESPONSIBILITIES</a:t>
            </a:r>
          </a:p>
          <a:p>
            <a:pPr algn="l"/>
            <a:r>
              <a:rPr lang="en-US" sz="4000" dirty="0">
                <a:solidFill>
                  <a:schemeClr val="bg1"/>
                </a:solidFill>
              </a:rPr>
              <a:t>	-	Emergency Coordinator</a:t>
            </a:r>
          </a:p>
          <a:p>
            <a:pPr algn="l"/>
            <a:r>
              <a:rPr lang="en-US" sz="4000" dirty="0">
                <a:solidFill>
                  <a:schemeClr val="bg1"/>
                </a:solidFill>
              </a:rPr>
              <a:t>	-	Chief and Council</a:t>
            </a:r>
          </a:p>
          <a:p>
            <a:pPr algn="l"/>
            <a:r>
              <a:rPr lang="en-US" sz="4000" dirty="0">
                <a:solidFill>
                  <a:schemeClr val="bg1"/>
                </a:solidFill>
              </a:rPr>
              <a:t>	-	Emergency Committee</a:t>
            </a:r>
          </a:p>
        </p:txBody>
      </p:sp>
      <p:cxnSp>
        <p:nvCxnSpPr>
          <p:cNvPr id="14" name="Straight Connector 13">
            <a:extLst>
              <a:ext uri="{FF2B5EF4-FFF2-40B4-BE49-F238E27FC236}">
                <a16:creationId xmlns:a16="http://schemas.microsoft.com/office/drawing/2014/main" id="{6273E1CE-2C12-52B8-D369-E09FA91CB16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868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E3B902-89E7-856F-D2D5-65A903ABCE21}"/>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914842D-62C9-71BE-C051-B8BFDED9EA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group of firefighters in a fire&#10;&#10;AI-generated content may be incorrect.">
            <a:extLst>
              <a:ext uri="{FF2B5EF4-FFF2-40B4-BE49-F238E27FC236}">
                <a16:creationId xmlns:a16="http://schemas.microsoft.com/office/drawing/2014/main" id="{7DF65983-A3B8-AED3-ED86-A79584474F3C}"/>
              </a:ext>
            </a:extLst>
          </p:cNvPr>
          <p:cNvPicPr>
            <a:picLocks noChangeAspect="1"/>
          </p:cNvPicPr>
          <p:nvPr/>
        </p:nvPicPr>
        <p:blipFill>
          <a:blip r:embed="rId3">
            <a:alphaModFix/>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r="23028" b="-1"/>
          <a:stretch>
            <a:fillRect/>
          </a:stretch>
        </p:blipFill>
        <p:spPr>
          <a:xfrm>
            <a:off x="4283902" y="10"/>
            <a:ext cx="7908098" cy="6857992"/>
          </a:xfrm>
          <a:prstGeom prst="rect">
            <a:avLst/>
          </a:prstGeom>
        </p:spPr>
      </p:pic>
      <p:sp>
        <p:nvSpPr>
          <p:cNvPr id="12" name="Rectangle 11">
            <a:extLst>
              <a:ext uri="{FF2B5EF4-FFF2-40B4-BE49-F238E27FC236}">
                <a16:creationId xmlns:a16="http://schemas.microsoft.com/office/drawing/2014/main" id="{77CE28DC-057C-6F2B-8C76-1C188DBB2C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36000">
                <a:schemeClr val="tx1">
                  <a:lumMod val="95000"/>
                  <a:lumOff val="5000"/>
                </a:schemeClr>
              </a:gs>
              <a:gs pos="81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CF0B44-5FC6-6913-8ECA-DB4A7C2C639A}"/>
              </a:ext>
            </a:extLst>
          </p:cNvPr>
          <p:cNvSpPr>
            <a:spLocks noGrp="1"/>
          </p:cNvSpPr>
          <p:nvPr>
            <p:ph type="ctrTitle"/>
          </p:nvPr>
        </p:nvSpPr>
        <p:spPr>
          <a:xfrm>
            <a:off x="728663" y="1115219"/>
            <a:ext cx="11030521" cy="466693"/>
          </a:xfrm>
        </p:spPr>
        <p:txBody>
          <a:bodyPr>
            <a:noAutofit/>
          </a:bodyPr>
          <a:lstStyle/>
          <a:p>
            <a:r>
              <a:rPr lang="en-US" sz="4000" dirty="0">
                <a:solidFill>
                  <a:schemeClr val="bg1"/>
                </a:solidFill>
              </a:rPr>
              <a:t>EMERGENCY MANAGEMENT DEVELOPMENT</a:t>
            </a:r>
          </a:p>
        </p:txBody>
      </p:sp>
      <p:sp>
        <p:nvSpPr>
          <p:cNvPr id="3" name="Subtitle 2">
            <a:extLst>
              <a:ext uri="{FF2B5EF4-FFF2-40B4-BE49-F238E27FC236}">
                <a16:creationId xmlns:a16="http://schemas.microsoft.com/office/drawing/2014/main" id="{BF96C89D-F0D5-74FB-552B-5F33AD430799}"/>
              </a:ext>
            </a:extLst>
          </p:cNvPr>
          <p:cNvSpPr>
            <a:spLocks noGrp="1"/>
          </p:cNvSpPr>
          <p:nvPr>
            <p:ph type="subTitle" idx="1"/>
          </p:nvPr>
        </p:nvSpPr>
        <p:spPr>
          <a:xfrm>
            <a:off x="728663" y="1664208"/>
            <a:ext cx="11030521" cy="3893629"/>
          </a:xfrm>
        </p:spPr>
        <p:txBody>
          <a:bodyPr>
            <a:normAutofit fontScale="92500" lnSpcReduction="10000"/>
          </a:bodyPr>
          <a:lstStyle/>
          <a:p>
            <a:pPr algn="l"/>
            <a:r>
              <a:rPr lang="en-US" sz="4000" dirty="0">
                <a:solidFill>
                  <a:schemeClr val="bg1"/>
                </a:solidFill>
              </a:rPr>
              <a:t>WHAT IS AN EMERGENCY PLAN</a:t>
            </a:r>
          </a:p>
          <a:p>
            <a:pPr marL="571500" indent="-571500" algn="l">
              <a:buFontTx/>
              <a:buChar char="-"/>
            </a:pPr>
            <a:r>
              <a:rPr lang="en-US" sz="4000" dirty="0">
                <a:solidFill>
                  <a:schemeClr val="bg1"/>
                </a:solidFill>
              </a:rPr>
              <a:t>Identifies the roles and responsibility of the Chief and Council and the EM Coordinator</a:t>
            </a:r>
          </a:p>
          <a:p>
            <a:pPr marL="571500" indent="-571500" algn="l">
              <a:buFontTx/>
              <a:buChar char="-"/>
            </a:pPr>
            <a:r>
              <a:rPr lang="en-US" sz="4000" dirty="0">
                <a:solidFill>
                  <a:schemeClr val="bg1"/>
                </a:solidFill>
              </a:rPr>
              <a:t>Identifies risks to the community</a:t>
            </a:r>
          </a:p>
          <a:p>
            <a:pPr marL="571500" indent="-571500" algn="l">
              <a:buFontTx/>
              <a:buChar char="-"/>
            </a:pPr>
            <a:r>
              <a:rPr lang="en-US" sz="4000" dirty="0">
                <a:solidFill>
                  <a:schemeClr val="bg1"/>
                </a:solidFill>
              </a:rPr>
              <a:t>Identifies how the community will respond to the identified risks</a:t>
            </a:r>
          </a:p>
          <a:p>
            <a:pPr marL="571500" indent="-571500" algn="l">
              <a:buFontTx/>
              <a:buChar char="-"/>
            </a:pPr>
            <a:r>
              <a:rPr lang="en-US" sz="4000" dirty="0">
                <a:solidFill>
                  <a:schemeClr val="bg1"/>
                </a:solidFill>
              </a:rPr>
              <a:t>Identifies resources in the community</a:t>
            </a:r>
          </a:p>
        </p:txBody>
      </p:sp>
      <p:cxnSp>
        <p:nvCxnSpPr>
          <p:cNvPr id="14" name="Straight Connector 13">
            <a:extLst>
              <a:ext uri="{FF2B5EF4-FFF2-40B4-BE49-F238E27FC236}">
                <a16:creationId xmlns:a16="http://schemas.microsoft.com/office/drawing/2014/main" id="{F38AADE8-899D-85F6-10CF-C7911D64E5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8585" y="3681408"/>
            <a:ext cx="1193482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354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7900</TotalTime>
  <Words>2188</Words>
  <Application>Microsoft Office PowerPoint</Application>
  <PresentationFormat>Widescreen</PresentationFormat>
  <Paragraphs>301</Paragraphs>
  <Slides>40</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Aptos</vt:lpstr>
      <vt:lpstr>Aptos Display</vt:lpstr>
      <vt:lpstr>Arial</vt:lpstr>
      <vt:lpstr>Office Theme</vt:lpstr>
      <vt:lpstr>EMERGENCY MANAGEMENT DEVELOPMENT</vt:lpstr>
      <vt:lpstr>EMERGENCY MANAGEMENT DEVELOPMENT</vt:lpstr>
      <vt:lpstr>EMERGENCY MANAGEMENT DEVELOPMENT</vt:lpstr>
      <vt:lpstr>PowerPoint Presentation</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lpstr>EMERGENCY MANAGEMENT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Bonnie Austman</dc:creator>
  <cp:lastModifiedBy>AV Laptop1</cp:lastModifiedBy>
  <cp:revision>8</cp:revision>
  <cp:lastPrinted>2025-10-14T20:28:27Z</cp:lastPrinted>
  <dcterms:created xsi:type="dcterms:W3CDTF">2025-09-04T19:43:55Z</dcterms:created>
  <dcterms:modified xsi:type="dcterms:W3CDTF">2025-10-27T20:33:14Z</dcterms:modified>
</cp:coreProperties>
</file>