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6" r:id="rId4"/>
    <p:sldId id="258" r:id="rId5"/>
    <p:sldId id="259" r:id="rId6"/>
    <p:sldId id="260" r:id="rId7"/>
    <p:sldId id="261" r:id="rId8"/>
    <p:sldId id="262" r:id="rId9"/>
    <p:sldId id="263" r:id="rId10"/>
    <p:sldId id="264" r:id="rId11"/>
    <p:sldId id="265" r:id="rId12"/>
    <p:sldId id="277" r:id="rId13"/>
    <p:sldId id="278" r:id="rId14"/>
    <p:sldId id="279" r:id="rId15"/>
    <p:sldId id="281" r:id="rId16"/>
    <p:sldId id="282" r:id="rId17"/>
    <p:sldId id="267" r:id="rId18"/>
    <p:sldId id="268" r:id="rId19"/>
    <p:sldId id="269" r:id="rId20"/>
    <p:sldId id="285" r:id="rId21"/>
    <p:sldId id="271" r:id="rId22"/>
    <p:sldId id="272" r:id="rId23"/>
    <p:sldId id="273" r:id="rId24"/>
    <p:sldId id="274" r:id="rId25"/>
    <p:sldId id="270" r:id="rId26"/>
    <p:sldId id="275" r:id="rId27"/>
    <p:sldId id="284" r:id="rId28"/>
    <p:sldId id="283"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8"/>
  </p:normalViewPr>
  <p:slideViewPr>
    <p:cSldViewPr snapToGrid="0">
      <p:cViewPr varScale="1">
        <p:scale>
          <a:sx n="120" d="100"/>
          <a:sy n="120"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9969C-F8EF-4D4C-8B73-7E81E6872AE9}" type="datetimeFigureOut">
              <a:rPr lang="en-US" smtClean="0"/>
              <a:t>4/7/26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ECB89-DFCB-490F-BF75-11405D2E72AF}" type="slidenum">
              <a:rPr lang="en-US" smtClean="0"/>
              <a:t>‹#›</a:t>
            </a:fld>
            <a:endParaRPr lang="en-US" dirty="0"/>
          </a:p>
        </p:txBody>
      </p:sp>
    </p:spTree>
    <p:extLst>
      <p:ext uri="{BB962C8B-B14F-4D97-AF65-F5344CB8AC3E}">
        <p14:creationId xmlns:p14="http://schemas.microsoft.com/office/powerpoint/2010/main" val="82298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4ECB89-DFCB-490F-BF75-11405D2E72AF}" type="slidenum">
              <a:rPr lang="en-US" smtClean="0"/>
              <a:t>13</a:t>
            </a:fld>
            <a:endParaRPr lang="en-US" dirty="0"/>
          </a:p>
        </p:txBody>
      </p:sp>
    </p:spTree>
    <p:extLst>
      <p:ext uri="{BB962C8B-B14F-4D97-AF65-F5344CB8AC3E}">
        <p14:creationId xmlns:p14="http://schemas.microsoft.com/office/powerpoint/2010/main" val="9990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person kits around $150 for essentials, 4 person kits around $260 for essentials</a:t>
            </a:r>
          </a:p>
          <a:p>
            <a:endParaRPr lang="en-CA" dirty="0"/>
          </a:p>
          <a:p>
            <a:r>
              <a:rPr lang="en-CA" dirty="0"/>
              <a:t>1 person kits around $260 for deluxe and 4 person around </a:t>
            </a:r>
            <a:r>
              <a:rPr lang="en-US" dirty="0"/>
              <a:t>$400.</a:t>
            </a:r>
            <a:endParaRPr lang="en-CA" dirty="0"/>
          </a:p>
        </p:txBody>
      </p:sp>
      <p:sp>
        <p:nvSpPr>
          <p:cNvPr id="4" name="Slide Number Placeholder 3"/>
          <p:cNvSpPr>
            <a:spLocks noGrp="1"/>
          </p:cNvSpPr>
          <p:nvPr>
            <p:ph type="sldNum" sz="quarter" idx="5"/>
          </p:nvPr>
        </p:nvSpPr>
        <p:spPr/>
        <p:txBody>
          <a:bodyPr/>
          <a:lstStyle/>
          <a:p>
            <a:fld id="{5C4ECB89-DFCB-490F-BF75-11405D2E72AF}" type="slidenum">
              <a:rPr lang="en-US" smtClean="0"/>
              <a:t>19</a:t>
            </a:fld>
            <a:endParaRPr lang="en-US" dirty="0"/>
          </a:p>
        </p:txBody>
      </p:sp>
    </p:spTree>
    <p:extLst>
      <p:ext uri="{BB962C8B-B14F-4D97-AF65-F5344CB8AC3E}">
        <p14:creationId xmlns:p14="http://schemas.microsoft.com/office/powerpoint/2010/main" val="378475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E103-A448-6DF2-679A-CD50454D1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9DC0AC-BE97-FD08-78A4-3A74DF6AA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201DD5-F01E-23F9-5779-F9C17C541DBB}"/>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5" name="Footer Placeholder 4">
            <a:extLst>
              <a:ext uri="{FF2B5EF4-FFF2-40B4-BE49-F238E27FC236}">
                <a16:creationId xmlns:a16="http://schemas.microsoft.com/office/drawing/2014/main" id="{0C5DFF3F-1B5F-6851-CCE9-982E392EB6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1C1A10-4425-D766-6749-B3C172E9FB9C}"/>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185876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5690-DBED-016A-001C-6B05B2457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B470C7-835D-E4B7-3CD9-0D1A85C6EE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BCAF4-E5C5-A3A5-3B86-C6C7FE9F14FA}"/>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5" name="Footer Placeholder 4">
            <a:extLst>
              <a:ext uri="{FF2B5EF4-FFF2-40B4-BE49-F238E27FC236}">
                <a16:creationId xmlns:a16="http://schemas.microsoft.com/office/drawing/2014/main" id="{3A39E419-C3E2-81CC-F2A9-6DA24E30A1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6873FB-0B49-391B-51D8-C9F4A63985F8}"/>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274339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5C9D1-F50A-FC3D-C203-526163DCA2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E8BB79-0371-4400-B767-FF26D5F6F6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7836D-97FB-E939-8A1F-EF3932B0129C}"/>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5" name="Footer Placeholder 4">
            <a:extLst>
              <a:ext uri="{FF2B5EF4-FFF2-40B4-BE49-F238E27FC236}">
                <a16:creationId xmlns:a16="http://schemas.microsoft.com/office/drawing/2014/main" id="{291D7607-5172-0470-09F1-0B2CE49BF9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89B0D-AC04-3E15-80B5-6988D31F86BD}"/>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337109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0B2C-E5CD-AAFA-B326-C5DE38283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38259-B622-9D02-5F63-96A036499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0DED7-45B1-CE81-34C5-E302BB643D60}"/>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5" name="Footer Placeholder 4">
            <a:extLst>
              <a:ext uri="{FF2B5EF4-FFF2-40B4-BE49-F238E27FC236}">
                <a16:creationId xmlns:a16="http://schemas.microsoft.com/office/drawing/2014/main" id="{4157CD65-C480-79DB-C2ED-37264DDD80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087A02-525C-FC26-1AC9-AC239688A00C}"/>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64183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7C63-5F41-7A13-BAF9-67CA2338F8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70B3A1-B05C-E485-536D-4440216D70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813C12-616D-211D-865F-44232A452D48}"/>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5" name="Footer Placeholder 4">
            <a:extLst>
              <a:ext uri="{FF2B5EF4-FFF2-40B4-BE49-F238E27FC236}">
                <a16:creationId xmlns:a16="http://schemas.microsoft.com/office/drawing/2014/main" id="{7F05FA09-DD49-3EC2-F3AF-E2F4CF58B4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56C179-0AE1-D175-F2CA-98403CA5BE0A}"/>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399651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EE2B-6506-D95C-6B31-3F72995BC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94814-36B6-8597-ABD7-A482403052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DD740F-F8B8-621C-BEA6-9DB3B34437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8CF29-C93B-A395-263F-1518EFA55DB8}"/>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6" name="Footer Placeholder 5">
            <a:extLst>
              <a:ext uri="{FF2B5EF4-FFF2-40B4-BE49-F238E27FC236}">
                <a16:creationId xmlns:a16="http://schemas.microsoft.com/office/drawing/2014/main" id="{B3D9C1D0-4C63-DA94-339D-B31C1B396F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7CD66E-D2EF-D716-B1B8-5CAAF29746CB}"/>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9990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FBE4-83E1-8D50-B48B-1812E62248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03287A-D0FC-01A3-B7E7-A7DF4DF70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7B00F7-AC88-DC96-4B85-3383969E9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3ACB29-9832-86A8-9606-6548D8F33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5F85D7-29E8-9585-454D-36B35DC509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148081-4E73-4001-EA28-A05C5587EAD7}"/>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8" name="Footer Placeholder 7">
            <a:extLst>
              <a:ext uri="{FF2B5EF4-FFF2-40B4-BE49-F238E27FC236}">
                <a16:creationId xmlns:a16="http://schemas.microsoft.com/office/drawing/2014/main" id="{76E02B93-E7AE-5D4C-BFAD-F92760D9E6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BD6B323-4EB8-1100-E697-CADC6F566030}"/>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156406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4DF6-91C1-A8E8-62D8-70A9B36A40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6CDDF8-FC07-1A11-3ED1-69218C49621E}"/>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4" name="Footer Placeholder 3">
            <a:extLst>
              <a:ext uri="{FF2B5EF4-FFF2-40B4-BE49-F238E27FC236}">
                <a16:creationId xmlns:a16="http://schemas.microsoft.com/office/drawing/2014/main" id="{CDD4CC53-114B-A8EC-EE1D-DDE532132B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2CC923-6C9E-92F1-F527-B52672D9E175}"/>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293959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E459C-381A-E997-0DAC-51E56FD0C119}"/>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3" name="Footer Placeholder 2">
            <a:extLst>
              <a:ext uri="{FF2B5EF4-FFF2-40B4-BE49-F238E27FC236}">
                <a16:creationId xmlns:a16="http://schemas.microsoft.com/office/drawing/2014/main" id="{5454A47D-4D75-A4DE-979E-BF8059AECD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560A89A-DB8A-107E-E3E2-D4444B5DB482}"/>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308231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52BA-1ADC-48B8-B241-548FC23B6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75A5D8-7B13-C9C6-D130-8C3265F55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A96577-BEA3-5D42-2E2A-A79EC7511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7EA4D-D7C3-AE66-EF89-62AB343DCC61}"/>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6" name="Footer Placeholder 5">
            <a:extLst>
              <a:ext uri="{FF2B5EF4-FFF2-40B4-BE49-F238E27FC236}">
                <a16:creationId xmlns:a16="http://schemas.microsoft.com/office/drawing/2014/main" id="{EDDC3750-7875-ECDB-E34D-99BFA8577D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FABB3B-EF97-EED1-47AB-C0701C21EBB1}"/>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344188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292F-DA5D-0AD1-2E2B-2BE13F6BC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244DB8-132B-E3F0-5E90-33C132C47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A96A760-7D3F-B3EA-732C-5071EC395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43329E-9E40-D20A-AFE4-625B4AAB36AA}"/>
              </a:ext>
            </a:extLst>
          </p:cNvPr>
          <p:cNvSpPr>
            <a:spLocks noGrp="1"/>
          </p:cNvSpPr>
          <p:nvPr>
            <p:ph type="dt" sz="half" idx="10"/>
          </p:nvPr>
        </p:nvSpPr>
        <p:spPr/>
        <p:txBody>
          <a:bodyPr/>
          <a:lstStyle/>
          <a:p>
            <a:fld id="{38876F99-42C7-4E94-B8B0-637B54223EB0}" type="datetimeFigureOut">
              <a:rPr lang="en-US" smtClean="0"/>
              <a:t>4/7/26</a:t>
            </a:fld>
            <a:endParaRPr lang="en-US" dirty="0"/>
          </a:p>
        </p:txBody>
      </p:sp>
      <p:sp>
        <p:nvSpPr>
          <p:cNvPr id="6" name="Footer Placeholder 5">
            <a:extLst>
              <a:ext uri="{FF2B5EF4-FFF2-40B4-BE49-F238E27FC236}">
                <a16:creationId xmlns:a16="http://schemas.microsoft.com/office/drawing/2014/main" id="{46B3E617-6A7C-F8B3-7678-44EA501031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BF7B8F-8ADA-747B-54B3-31AFFF9A2855}"/>
              </a:ext>
            </a:extLst>
          </p:cNvPr>
          <p:cNvSpPr>
            <a:spLocks noGrp="1"/>
          </p:cNvSpPr>
          <p:nvPr>
            <p:ph type="sldNum" sz="quarter" idx="12"/>
          </p:nvPr>
        </p:nvSpPr>
        <p:spPr/>
        <p:txBody>
          <a:bodyPr/>
          <a:lstStyle/>
          <a:p>
            <a:fld id="{4236FB68-7076-4DD8-B47A-F3BD0DC8F81E}" type="slidenum">
              <a:rPr lang="en-US" smtClean="0"/>
              <a:t>‹#›</a:t>
            </a:fld>
            <a:endParaRPr lang="en-US" dirty="0"/>
          </a:p>
        </p:txBody>
      </p:sp>
    </p:spTree>
    <p:extLst>
      <p:ext uri="{BB962C8B-B14F-4D97-AF65-F5344CB8AC3E}">
        <p14:creationId xmlns:p14="http://schemas.microsoft.com/office/powerpoint/2010/main" val="326516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C9EB5-4169-C1BA-5090-5AB35FEC8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628ADE-4F79-49E8-07C6-6CE71229B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9FD6D-CCF1-229C-21BF-EB278FECA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876F99-42C7-4E94-B8B0-637B54223EB0}" type="datetimeFigureOut">
              <a:rPr lang="en-US" smtClean="0"/>
              <a:t>4/7/26</a:t>
            </a:fld>
            <a:endParaRPr lang="en-US" dirty="0"/>
          </a:p>
        </p:txBody>
      </p:sp>
      <p:sp>
        <p:nvSpPr>
          <p:cNvPr id="5" name="Footer Placeholder 4">
            <a:extLst>
              <a:ext uri="{FF2B5EF4-FFF2-40B4-BE49-F238E27FC236}">
                <a16:creationId xmlns:a16="http://schemas.microsoft.com/office/drawing/2014/main" id="{6B4FED04-627A-55FC-B6D2-E69CADE51C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FDE8B188-51D6-7428-4539-5B2D41419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36FB68-7076-4DD8-B47A-F3BD0DC8F81E}" type="slidenum">
              <a:rPr lang="en-US" smtClean="0"/>
              <a:t>‹#›</a:t>
            </a:fld>
            <a:endParaRPr lang="en-US" dirty="0"/>
          </a:p>
        </p:txBody>
      </p:sp>
    </p:spTree>
    <p:extLst>
      <p:ext uri="{BB962C8B-B14F-4D97-AF65-F5344CB8AC3E}">
        <p14:creationId xmlns:p14="http://schemas.microsoft.com/office/powerpoint/2010/main" val="1953757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2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fi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EBE8-E9E4-464A-E196-0E4E59077961}"/>
              </a:ext>
            </a:extLst>
          </p:cNvPr>
          <p:cNvSpPr>
            <a:spLocks noGrp="1"/>
          </p:cNvSpPr>
          <p:nvPr>
            <p:ph type="ctrTitle"/>
          </p:nvPr>
        </p:nvSpPr>
        <p:spPr>
          <a:xfrm>
            <a:off x="1524000" y="220921"/>
            <a:ext cx="9144000" cy="1559865"/>
          </a:xfrm>
        </p:spPr>
        <p:txBody>
          <a:bodyPr>
            <a:normAutofit/>
          </a:bodyPr>
          <a:lstStyle/>
          <a:p>
            <a:r>
              <a:rPr lang="en-CA" b="1" dirty="0">
                <a:solidFill>
                  <a:srgbClr val="FF0000"/>
                </a:solidFill>
                <a:latin typeface="Times New Roman" panose="02020603050405020304" pitchFamily="18" charset="0"/>
                <a:cs typeface="Times New Roman" panose="02020603050405020304" pitchFamily="18" charset="0"/>
              </a:rPr>
              <a:t>72 HOURS – </a:t>
            </a:r>
            <a:br>
              <a:rPr lang="en-CA" b="1" dirty="0">
                <a:solidFill>
                  <a:srgbClr val="FF0000"/>
                </a:solidFill>
                <a:latin typeface="Times New Roman" panose="02020603050405020304" pitchFamily="18" charset="0"/>
                <a:cs typeface="Times New Roman" panose="02020603050405020304" pitchFamily="18" charset="0"/>
              </a:rPr>
            </a:br>
            <a:r>
              <a:rPr lang="en-CA" sz="4400" b="1" dirty="0">
                <a:solidFill>
                  <a:srgbClr val="FF0000"/>
                </a:solidFill>
                <a:latin typeface="Times New Roman" panose="02020603050405020304" pitchFamily="18" charset="0"/>
                <a:cs typeface="Times New Roman" panose="02020603050405020304" pitchFamily="18" charset="0"/>
              </a:rPr>
              <a:t>IS YOUR FAMILY PREPARED?</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523399E-1D63-A2EB-8DC0-B8B0D03EF985}"/>
              </a:ext>
            </a:extLst>
          </p:cNvPr>
          <p:cNvSpPr>
            <a:spLocks noGrp="1"/>
          </p:cNvSpPr>
          <p:nvPr>
            <p:ph type="subTitle" idx="1"/>
          </p:nvPr>
        </p:nvSpPr>
        <p:spPr>
          <a:xfrm>
            <a:off x="1524000" y="2649067"/>
            <a:ext cx="9144000" cy="1559865"/>
          </a:xfrm>
        </p:spPr>
        <p:txBody>
          <a:bodyPr>
            <a:normAutofit/>
          </a:bodyPr>
          <a:lstStyle/>
          <a:p>
            <a:r>
              <a:rPr lang="en-CA" b="1" dirty="0">
                <a:solidFill>
                  <a:srgbClr val="FFFF00"/>
                </a:solidFill>
                <a:latin typeface="Times New Roman" panose="02020603050405020304" pitchFamily="18" charset="0"/>
                <a:cs typeface="Times New Roman" panose="02020603050405020304" pitchFamily="18" charset="0"/>
              </a:rPr>
              <a:t>AN EMERGENCY PREPAREDNESS PRESENTION</a:t>
            </a:r>
          </a:p>
          <a:p>
            <a:r>
              <a:rPr lang="en-CA" b="1" dirty="0">
                <a:solidFill>
                  <a:srgbClr val="FFFF00"/>
                </a:solidFill>
                <a:latin typeface="Times New Roman" panose="02020603050405020304" pitchFamily="18" charset="0"/>
                <a:cs typeface="Times New Roman" panose="02020603050405020304" pitchFamily="18" charset="0"/>
              </a:rPr>
              <a:t>TO</a:t>
            </a:r>
          </a:p>
          <a:p>
            <a:r>
              <a:rPr lang="en-CA" b="1" dirty="0">
                <a:solidFill>
                  <a:srgbClr val="FFFF00"/>
                </a:solidFill>
                <a:latin typeface="Times New Roman" panose="02020603050405020304" pitchFamily="18" charset="0"/>
                <a:cs typeface="Times New Roman" panose="02020603050405020304" pitchFamily="18" charset="0"/>
              </a:rPr>
              <a:t>EM FORUM, 27</a:t>
            </a:r>
            <a:r>
              <a:rPr lang="en-CA" b="1" baseline="30000" dirty="0">
                <a:solidFill>
                  <a:srgbClr val="FFFF00"/>
                </a:solidFill>
                <a:latin typeface="Times New Roman" panose="02020603050405020304" pitchFamily="18" charset="0"/>
                <a:cs typeface="Times New Roman" panose="02020603050405020304" pitchFamily="18" charset="0"/>
              </a:rPr>
              <a:t>TH</a:t>
            </a:r>
            <a:r>
              <a:rPr lang="en-CA" b="1" dirty="0">
                <a:solidFill>
                  <a:srgbClr val="FFFF00"/>
                </a:solidFill>
                <a:latin typeface="Times New Roman" panose="02020603050405020304" pitchFamily="18" charset="0"/>
                <a:cs typeface="Times New Roman" panose="02020603050405020304" pitchFamily="18" charset="0"/>
              </a:rPr>
              <a:t> OCT 2025</a:t>
            </a:r>
          </a:p>
        </p:txBody>
      </p:sp>
      <p:sp>
        <p:nvSpPr>
          <p:cNvPr id="4" name="TextBox 3">
            <a:extLst>
              <a:ext uri="{FF2B5EF4-FFF2-40B4-BE49-F238E27FC236}">
                <a16:creationId xmlns:a16="http://schemas.microsoft.com/office/drawing/2014/main" id="{9CE06451-BDAF-63BA-CA83-714A5A67F6A6}"/>
              </a:ext>
            </a:extLst>
          </p:cNvPr>
          <p:cNvSpPr txBox="1"/>
          <p:nvPr/>
        </p:nvSpPr>
        <p:spPr>
          <a:xfrm>
            <a:off x="4103298" y="5077213"/>
            <a:ext cx="3985403" cy="1200329"/>
          </a:xfrm>
          <a:prstGeom prst="rect">
            <a:avLst/>
          </a:prstGeom>
          <a:noFill/>
        </p:spPr>
        <p:txBody>
          <a:bodyPr wrap="square" rtlCol="0">
            <a:spAutoFit/>
          </a:bodyPr>
          <a:lstStyle/>
          <a:p>
            <a:pPr algn="ctr"/>
            <a:r>
              <a:rPr lang="en-CA" b="1" dirty="0">
                <a:solidFill>
                  <a:srgbClr val="FF0000"/>
                </a:solidFill>
                <a:latin typeface="Times New Roman" panose="02020603050405020304" pitchFamily="18" charset="0"/>
                <a:cs typeface="Times New Roman" panose="02020603050405020304" pitchFamily="18" charset="0"/>
              </a:rPr>
              <a:t>Sandy Chess</a:t>
            </a:r>
          </a:p>
          <a:p>
            <a:pPr algn="ctr"/>
            <a:r>
              <a:rPr lang="en-CA" b="1" dirty="0">
                <a:solidFill>
                  <a:srgbClr val="FF0000"/>
                </a:solidFill>
                <a:latin typeface="Times New Roman" panose="02020603050405020304" pitchFamily="18" charset="0"/>
                <a:cs typeface="Times New Roman" panose="02020603050405020304" pitchFamily="18" charset="0"/>
              </a:rPr>
              <a:t>Whitecap Dakota Nation</a:t>
            </a:r>
          </a:p>
          <a:p>
            <a:pPr algn="ctr"/>
            <a:r>
              <a:rPr lang="en-CA" b="1" dirty="0">
                <a:solidFill>
                  <a:srgbClr val="FF0000"/>
                </a:solidFill>
                <a:latin typeface="Times New Roman" panose="02020603050405020304" pitchFamily="18" charset="0"/>
                <a:cs typeface="Times New Roman" panose="02020603050405020304" pitchFamily="18" charset="0"/>
              </a:rPr>
              <a:t>Emergency Management Coordinator</a:t>
            </a:r>
          </a:p>
          <a:p>
            <a:pPr algn="ctr"/>
            <a:r>
              <a:rPr lang="en-CA" b="1" dirty="0">
                <a:solidFill>
                  <a:srgbClr val="FF0000"/>
                </a:solidFill>
                <a:latin typeface="Times New Roman" panose="02020603050405020304" pitchFamily="18" charset="0"/>
                <a:cs typeface="Times New Roman" panose="02020603050405020304" pitchFamily="18" charset="0"/>
              </a:rPr>
              <a:t>schess@whitecapdakota.com</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1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A797247-E1DC-6994-9621-C87FFFB57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78E95-0F54-C65B-C346-0EA152A6814F}"/>
              </a:ext>
            </a:extLst>
          </p:cNvPr>
          <p:cNvSpPr>
            <a:spLocks noGrp="1"/>
          </p:cNvSpPr>
          <p:nvPr>
            <p:ph type="title"/>
          </p:nvPr>
        </p:nvSpPr>
        <p:spPr/>
        <p:txBody>
          <a:bodyPr/>
          <a:lstStyle/>
          <a:p>
            <a:r>
              <a:rPr lang="en-CA" b="1" dirty="0">
                <a:latin typeface="Times New Roman" panose="02020603050405020304" pitchFamily="18" charset="0"/>
                <a:cs typeface="Times New Roman" panose="02020603050405020304" pitchFamily="18" charset="0"/>
              </a:rPr>
              <a:t>HOUSEHOLD PLAN: ESCAPE ROUTES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E1B403-7094-DFCE-4DD2-9ED6E0880183}"/>
              </a:ext>
            </a:extLst>
          </p:cNvPr>
          <p:cNvSpPr>
            <a:spLocks noGrp="1"/>
          </p:cNvSpPr>
          <p:nvPr>
            <p:ph idx="1"/>
          </p:nvPr>
        </p:nvSpPr>
        <p:spPr/>
        <p:txBody>
          <a:bodyPr/>
          <a:lstStyle/>
          <a:p>
            <a:r>
              <a:rPr lang="en-CA" b="1" dirty="0">
                <a:latin typeface="Times New Roman" panose="02020603050405020304" pitchFamily="18" charset="0"/>
                <a:cs typeface="Times New Roman" panose="02020603050405020304" pitchFamily="18" charset="0"/>
              </a:rPr>
              <a:t>Plan emergency exits from each room of your home</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If you live in an apartment, do not plan to use the elevators in an emergency</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Identify an escape route from your neighbourhood,</a:t>
            </a:r>
          </a:p>
          <a:p>
            <a:pPr marL="0" indent="0">
              <a:buNone/>
            </a:pPr>
            <a:r>
              <a:rPr lang="en-CA" b="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in case you need to leave in a hurry.</a:t>
            </a:r>
            <a:endParaRPr lang="en-CA" b="1" dirty="0">
              <a:latin typeface="Times New Roman" panose="02020603050405020304" pitchFamily="18" charset="0"/>
              <a:cs typeface="Times New Roman" panose="02020603050405020304" pitchFamily="18" charset="0"/>
            </a:endParaRPr>
          </a:p>
        </p:txBody>
      </p:sp>
      <p:pic>
        <p:nvPicPr>
          <p:cNvPr id="8" name="Picture 7" descr="A diagram of a house with arrows&#10;&#10;AI-generated content may be incorrect.">
            <a:extLst>
              <a:ext uri="{FF2B5EF4-FFF2-40B4-BE49-F238E27FC236}">
                <a16:creationId xmlns:a16="http://schemas.microsoft.com/office/drawing/2014/main" id="{529A5B9E-DE04-3842-DD07-BCCD2AA67E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05900" y="4352925"/>
            <a:ext cx="3086100" cy="2505075"/>
          </a:xfrm>
          <a:prstGeom prst="rect">
            <a:avLst/>
          </a:prstGeom>
        </p:spPr>
      </p:pic>
    </p:spTree>
    <p:extLst>
      <p:ext uri="{BB962C8B-B14F-4D97-AF65-F5344CB8AC3E}">
        <p14:creationId xmlns:p14="http://schemas.microsoft.com/office/powerpoint/2010/main" val="26740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E51F5-2E5B-A91B-466F-5F14CF264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33338-C7F4-004E-859E-3E8AF8CEA77C}"/>
              </a:ext>
            </a:extLst>
          </p:cNvPr>
          <p:cNvSpPr>
            <a:spLocks noGrp="1"/>
          </p:cNvSpPr>
          <p:nvPr>
            <p:ph type="title"/>
          </p:nvPr>
        </p:nvSpPr>
        <p:spPr/>
        <p:txBody>
          <a:bodyPr/>
          <a:lstStyle/>
          <a:p>
            <a:r>
              <a:rPr lang="en-CA" b="1" dirty="0">
                <a:latin typeface="Times New Roman" panose="02020603050405020304" pitchFamily="18" charset="0"/>
                <a:cs typeface="Times New Roman" panose="02020603050405020304" pitchFamily="18" charset="0"/>
              </a:rPr>
              <a:t>HOUSEHOLD PLAN: MEETING PLACE</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515B21-706E-52EF-6515-057A06708EEC}"/>
              </a:ext>
            </a:extLst>
          </p:cNvPr>
          <p:cNvSpPr>
            <a:spLocks noGrp="1"/>
          </p:cNvSpPr>
          <p:nvPr>
            <p:ph idx="1"/>
          </p:nvPr>
        </p:nvSpPr>
        <p:spPr/>
        <p:txBody>
          <a:bodyPr>
            <a:normAutofit fontScale="92500"/>
          </a:bodyPr>
          <a:lstStyle/>
          <a:p>
            <a:pPr>
              <a:lnSpc>
                <a:spcPct val="110000"/>
              </a:lnSpc>
              <a:spcBef>
                <a:spcPts val="0"/>
              </a:spcBef>
            </a:pPr>
            <a:r>
              <a:rPr lang="en-CA" b="1" dirty="0">
                <a:latin typeface="Times New Roman" panose="02020603050405020304" pitchFamily="18" charset="0"/>
                <a:cs typeface="Times New Roman" panose="02020603050405020304" pitchFamily="18" charset="0"/>
              </a:rPr>
              <a:t>Choose a safe place where everyone should meet </a:t>
            </a:r>
            <a:r>
              <a:rPr lang="en-CA" dirty="0">
                <a:latin typeface="Times New Roman" panose="02020603050405020304" pitchFamily="18" charset="0"/>
                <a:cs typeface="Times New Roman" panose="02020603050405020304" pitchFamily="18" charset="0"/>
              </a:rPr>
              <a:t>if they have to leave the house through escape routes from other rooms in an emergency</a:t>
            </a:r>
          </a:p>
          <a:p>
            <a:pPr>
              <a:lnSpc>
                <a:spcPct val="110000"/>
              </a:lnSpc>
              <a:spcBef>
                <a:spcPts val="0"/>
              </a:spcBef>
            </a:pPr>
            <a:endParaRPr lang="en-CA" b="1" dirty="0">
              <a:latin typeface="Times New Roman" panose="02020603050405020304" pitchFamily="18" charset="0"/>
              <a:cs typeface="Times New Roman" panose="02020603050405020304" pitchFamily="18" charset="0"/>
            </a:endParaRPr>
          </a:p>
          <a:p>
            <a:pPr>
              <a:lnSpc>
                <a:spcPct val="110000"/>
              </a:lnSpc>
              <a:spcBef>
                <a:spcPts val="0"/>
              </a:spcBef>
            </a:pPr>
            <a:r>
              <a:rPr lang="en-CA" dirty="0">
                <a:latin typeface="Times New Roman" panose="02020603050405020304" pitchFamily="18" charset="0"/>
                <a:cs typeface="Times New Roman" panose="02020603050405020304" pitchFamily="18" charset="0"/>
              </a:rPr>
              <a:t>The meeting place should be on the same side of the street as your home, so you won’t have to cross the street into traffic or in front of emergency vehicles</a:t>
            </a:r>
          </a:p>
          <a:p>
            <a:pPr>
              <a:lnSpc>
                <a:spcPct val="110000"/>
              </a:lnSpc>
              <a:spcBef>
                <a:spcPts val="0"/>
              </a:spcBef>
            </a:pPr>
            <a:endParaRPr lang="en-CA" dirty="0">
              <a:latin typeface="Times New Roman" panose="02020603050405020304" pitchFamily="18" charset="0"/>
              <a:cs typeface="Times New Roman" panose="02020603050405020304" pitchFamily="18" charset="0"/>
            </a:endParaRPr>
          </a:p>
          <a:p>
            <a:pPr>
              <a:lnSpc>
                <a:spcPct val="110000"/>
              </a:lnSpc>
              <a:spcBef>
                <a:spcPts val="0"/>
              </a:spcBef>
            </a:pPr>
            <a:r>
              <a:rPr lang="en-CA" b="1" dirty="0">
                <a:latin typeface="Times New Roman" panose="02020603050405020304" pitchFamily="18" charset="0"/>
                <a:cs typeface="Times New Roman" panose="02020603050405020304" pitchFamily="18" charset="0"/>
              </a:rPr>
              <a:t>Also identify a place to meet if you cannot go home or need to evacuate</a:t>
            </a:r>
          </a:p>
        </p:txBody>
      </p:sp>
    </p:spTree>
    <p:extLst>
      <p:ext uri="{BB962C8B-B14F-4D97-AF65-F5344CB8AC3E}">
        <p14:creationId xmlns:p14="http://schemas.microsoft.com/office/powerpoint/2010/main" val="412506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C3E6B-DEAE-4CCD-634D-D5DF823DA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32F23-F6C7-54E2-E4E5-EF430B6B724A}"/>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CHILDREN IN EMERGENCIES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241EDB1-DE34-B4A9-2DE6-4F777BBC2B2F}"/>
              </a:ext>
            </a:extLst>
          </p:cNvPr>
          <p:cNvSpPr>
            <a:spLocks noGrp="1"/>
          </p:cNvSpPr>
          <p:nvPr>
            <p:ph idx="1"/>
          </p:nvPr>
        </p:nvSpPr>
        <p:spPr/>
        <p:txBody>
          <a:bodyPr>
            <a:normAutofit fontScale="77500" lnSpcReduction="20000"/>
          </a:bodyPr>
          <a:lstStyle/>
          <a:p>
            <a:pPr>
              <a:lnSpc>
                <a:spcPct val="120000"/>
              </a:lnSpc>
              <a:spcBef>
                <a:spcPts val="0"/>
              </a:spcBef>
            </a:pPr>
            <a:r>
              <a:rPr lang="en-US" b="1" spc="-10" dirty="0">
                <a:latin typeface="Times New Roman" panose="02020603050405020304" pitchFamily="18" charset="0"/>
                <a:cs typeface="Times New Roman" panose="02020603050405020304" pitchFamily="18" charset="0"/>
              </a:rPr>
              <a:t>Parents</a:t>
            </a:r>
            <a:r>
              <a:rPr lang="en-US" b="1" spc="-4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should</a:t>
            </a:r>
            <a:r>
              <a:rPr lang="en-US" b="1" spc="-45"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know</a:t>
            </a:r>
            <a:r>
              <a:rPr lang="en-US" b="1" spc="-55"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a:t>
            </a:r>
            <a:r>
              <a:rPr lang="en-US" b="1" spc="-50"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emergency </a:t>
            </a:r>
            <a:r>
              <a:rPr lang="en-US" b="1" dirty="0">
                <a:latin typeface="Times New Roman" panose="02020603050405020304" pitchFamily="18" charset="0"/>
                <a:cs typeface="Times New Roman" panose="02020603050405020304" pitchFamily="18" charset="0"/>
              </a:rPr>
              <a:t>plan</a:t>
            </a:r>
            <a:r>
              <a:rPr lang="en-US" b="1" spc="-4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of</a:t>
            </a:r>
            <a:r>
              <a:rPr lang="en-US" b="1" spc="-4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their</a:t>
            </a:r>
            <a:r>
              <a:rPr lang="en-US" b="1" spc="-25" dirty="0">
                <a:latin typeface="Times New Roman" panose="02020603050405020304" pitchFamily="18" charset="0"/>
                <a:cs typeface="Times New Roman" panose="02020603050405020304" pitchFamily="18" charset="0"/>
              </a:rPr>
              <a:t> </a:t>
            </a:r>
            <a:r>
              <a:rPr lang="en-US" b="1" spc="-20" dirty="0">
                <a:latin typeface="Times New Roman" panose="02020603050405020304" pitchFamily="18" charset="0"/>
                <a:cs typeface="Times New Roman" panose="02020603050405020304" pitchFamily="18" charset="0"/>
              </a:rPr>
              <a:t>children’s</a:t>
            </a:r>
            <a:r>
              <a:rPr lang="en-US" b="1" spc="-25"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school</a:t>
            </a:r>
          </a:p>
          <a:p>
            <a:pPr>
              <a:lnSpc>
                <a:spcPct val="120000"/>
              </a:lnSpc>
            </a:pPr>
            <a:endParaRPr lang="en-US" b="1" spc="-10" dirty="0">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Know</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a:t>
            </a:r>
            <a:r>
              <a:rPr lang="en-US" spc="-5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kind</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en-US" spc="-5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authorization</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a:t>
            </a:r>
            <a:r>
              <a:rPr lang="en-US" spc="-4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needed</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a:t>
            </a:r>
            <a:r>
              <a:rPr lang="en-US" spc="-50"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school</a:t>
            </a:r>
            <a:r>
              <a:rPr lang="en-US" spc="-5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7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release</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children</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someone</a:t>
            </a:r>
            <a:r>
              <a:rPr lang="en-US" spc="-5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other</a:t>
            </a:r>
            <a:r>
              <a:rPr lang="en-US"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than</a:t>
            </a:r>
            <a:r>
              <a:rPr lang="en-US" spc="-60"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parent,</a:t>
            </a:r>
            <a:r>
              <a:rPr lang="en-US"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such</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relative,</a:t>
            </a:r>
            <a:r>
              <a:rPr lang="en-US" spc="-80" dirty="0">
                <a:latin typeface="Times New Roman" panose="02020603050405020304" pitchFamily="18" charset="0"/>
                <a:cs typeface="Times New Roman" panose="02020603050405020304" pitchFamily="18" charset="0"/>
              </a:rPr>
              <a:t> trusted friend, </a:t>
            </a:r>
            <a:r>
              <a:rPr lang="en-US" dirty="0">
                <a:latin typeface="Times New Roman" panose="02020603050405020304" pitchFamily="18" charset="0"/>
                <a:cs typeface="Times New Roman" panose="02020603050405020304" pitchFamily="18" charset="0"/>
              </a:rPr>
              <a:t>neighbours</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a:t>
            </a:r>
            <a:r>
              <a:rPr lang="en-US" spc="-5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babysitter</a:t>
            </a:r>
          </a:p>
          <a:p>
            <a:pPr>
              <a:lnSpc>
                <a:spcPct val="120000"/>
              </a:lnSpc>
            </a:pPr>
            <a:endParaRPr lang="en-US" b="1" dirty="0">
              <a:latin typeface="Times New Roman" panose="02020603050405020304" pitchFamily="18" charset="0"/>
              <a:cs typeface="Times New Roman" panose="02020603050405020304" pitchFamily="18" charset="0"/>
            </a:endParaRPr>
          </a:p>
          <a:p>
            <a:pPr>
              <a:lnSpc>
                <a:spcPct val="120000"/>
              </a:lnSpc>
            </a:pPr>
            <a:r>
              <a:rPr lang="en-US" b="1" dirty="0">
                <a:latin typeface="Times New Roman" panose="02020603050405020304" pitchFamily="18" charset="0"/>
                <a:cs typeface="Times New Roman" panose="02020603050405020304" pitchFamily="18" charset="0"/>
              </a:rPr>
              <a:t>Make</a:t>
            </a:r>
            <a:r>
              <a:rPr lang="en-US" b="1" spc="-6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sure</a:t>
            </a:r>
            <a:r>
              <a:rPr lang="en-US" b="1" spc="-65"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your</a:t>
            </a:r>
            <a:r>
              <a:rPr lang="en-US" b="1" spc="-8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school</a:t>
            </a:r>
            <a:r>
              <a:rPr lang="en-US" b="1" spc="-8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has</a:t>
            </a:r>
            <a:r>
              <a:rPr lang="en-US" b="1" spc="-6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updated</a:t>
            </a:r>
            <a:r>
              <a:rPr lang="en-US" b="1" spc="-55"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contact information</a:t>
            </a:r>
            <a:r>
              <a:rPr lang="en-US" b="1"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a:t>
            </a:r>
            <a:r>
              <a:rPr lang="en-US" spc="-8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parents</a:t>
            </a:r>
            <a:r>
              <a:rPr lang="en-US"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a:t>
            </a:r>
            <a:r>
              <a:rPr lang="en-US"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other</a:t>
            </a:r>
            <a:r>
              <a:rPr lang="en-US" spc="-7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caregivers</a:t>
            </a:r>
          </a:p>
          <a:p>
            <a:pPr>
              <a:lnSpc>
                <a:spcPct val="120000"/>
              </a:lnSpc>
            </a:pPr>
            <a:endParaRPr lang="en-US" b="1" dirty="0">
              <a:latin typeface="Times New Roman" panose="02020603050405020304" pitchFamily="18" charset="0"/>
              <a:cs typeface="Times New Roman" panose="02020603050405020304" pitchFamily="18" charset="0"/>
            </a:endParaRPr>
          </a:p>
          <a:p>
            <a:pPr>
              <a:lnSpc>
                <a:spcPct val="120000"/>
              </a:lnSpc>
            </a:pPr>
            <a:r>
              <a:rPr lang="en-US" b="1" dirty="0">
                <a:latin typeface="Times New Roman" panose="02020603050405020304" pitchFamily="18" charset="0"/>
                <a:cs typeface="Times New Roman" panose="02020603050405020304" pitchFamily="18" charset="0"/>
              </a:rPr>
              <a:t>Carry</a:t>
            </a:r>
            <a:r>
              <a:rPr lang="en-US" b="1" spc="-3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a:t>
            </a:r>
            <a:r>
              <a:rPr lang="en-US" b="1" spc="-45"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list</a:t>
            </a:r>
            <a:r>
              <a:rPr lang="en-US" b="1" spc="-45"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of</a:t>
            </a:r>
            <a:r>
              <a:rPr lang="en-US" b="1" spc="-5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important</a:t>
            </a:r>
            <a:r>
              <a:rPr lang="en-US" b="1" spc="-45"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phone</a:t>
            </a:r>
            <a:r>
              <a:rPr lang="en-US" b="1" spc="-45"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numbers</a:t>
            </a:r>
            <a:r>
              <a:rPr lang="en-US" b="1"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a:t>
            </a:r>
            <a:r>
              <a:rPr lang="en-US" spc="-4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your </a:t>
            </a:r>
            <a:r>
              <a:rPr lang="en-US" dirty="0">
                <a:latin typeface="Times New Roman" panose="02020603050405020304" pitchFamily="18" charset="0"/>
                <a:cs typeface="Times New Roman" panose="02020603050405020304" pitchFamily="18" charset="0"/>
              </a:rPr>
              <a:t>school</a:t>
            </a:r>
            <a:r>
              <a:rPr lang="en-US" spc="-4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bag,</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a:t>
            </a:r>
            <a:r>
              <a:rPr lang="en-US" spc="-5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program</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them</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into</a:t>
            </a:r>
            <a:r>
              <a:rPr lang="en-US" spc="-4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your</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cell</a:t>
            </a:r>
            <a:r>
              <a:rPr lang="en-US" spc="-6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phone</a:t>
            </a:r>
            <a:endParaRPr lang="en-US" dirty="0">
              <a:latin typeface="Times New Roman" panose="02020603050405020304" pitchFamily="18" charset="0"/>
              <a:cs typeface="Times New Roman" panose="02020603050405020304" pitchFamily="18" charset="0"/>
            </a:endParaRPr>
          </a:p>
          <a:p>
            <a:pPr>
              <a:lnSpc>
                <a:spcPct val="120000"/>
              </a:lnSpc>
            </a:pPr>
            <a:endParaRPr lang="en-C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01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4349D4D-8856-D529-9ED0-5A6A68CDA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7EF50-D7AF-4D6A-218B-CAD17B68F46D}"/>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PLAN FOR PETS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06DBC1-9ACF-A69C-9A3C-429BCE1F5A4A}"/>
              </a:ext>
            </a:extLst>
          </p:cNvPr>
          <p:cNvSpPr>
            <a:spLocks noGrp="1"/>
          </p:cNvSpPr>
          <p:nvPr>
            <p:ph idx="1"/>
          </p:nvPr>
        </p:nvSpPr>
        <p:spPr/>
        <p:txBody>
          <a:bodyPr>
            <a:noAutofit/>
          </a:bodyPr>
          <a:lstStyle/>
          <a:p>
            <a:pPr>
              <a:lnSpc>
                <a:spcPct val="120000"/>
              </a:lnSpc>
              <a:spcBef>
                <a:spcPts val="0"/>
              </a:spcBef>
            </a:pPr>
            <a:r>
              <a:rPr lang="en-CA" sz="2400" b="1" dirty="0">
                <a:latin typeface="Times New Roman" panose="02020603050405020304" pitchFamily="18" charset="0"/>
                <a:cs typeface="Times New Roman" panose="02020603050405020304" pitchFamily="18" charset="0"/>
              </a:rPr>
              <a:t>Remember that household pets aren’t allowed in emergency shelters and some hotels</a:t>
            </a:r>
          </a:p>
          <a:p>
            <a:pPr>
              <a:lnSpc>
                <a:spcPct val="120000"/>
              </a:lnSpc>
            </a:pPr>
            <a:r>
              <a:rPr lang="en-CA" sz="2400" b="1" dirty="0">
                <a:latin typeface="Times New Roman" panose="02020603050405020304" pitchFamily="18" charset="0"/>
                <a:cs typeface="Times New Roman" panose="02020603050405020304" pitchFamily="18" charset="0"/>
              </a:rPr>
              <a:t>Plan to take your pets with you to family or friends, or identify a “pet friendly” hotel or boarding kennel in advance</a:t>
            </a:r>
          </a:p>
          <a:p>
            <a:pPr>
              <a:lnSpc>
                <a:spcPct val="120000"/>
              </a:lnSpc>
            </a:pPr>
            <a:r>
              <a:rPr lang="en-CA" sz="2400" b="1" dirty="0">
                <a:latin typeface="Times New Roman" panose="02020603050405020304" pitchFamily="18" charset="0"/>
                <a:cs typeface="Times New Roman" panose="02020603050405020304" pitchFamily="18" charset="0"/>
              </a:rPr>
              <a:t>Put pet food and extra water in your emergency kit</a:t>
            </a:r>
          </a:p>
          <a:p>
            <a:pPr>
              <a:lnSpc>
                <a:spcPct val="120000"/>
              </a:lnSpc>
            </a:pPr>
            <a:r>
              <a:rPr lang="en-CA" sz="2400" b="1" dirty="0">
                <a:latin typeface="Times New Roman" panose="02020603050405020304" pitchFamily="18" charset="0"/>
                <a:cs typeface="Times New Roman" panose="02020603050405020304" pitchFamily="18" charset="0"/>
              </a:rPr>
              <a:t>Have a pet carrier for each pet</a:t>
            </a:r>
          </a:p>
          <a:p>
            <a:pPr>
              <a:lnSpc>
                <a:spcPct val="120000"/>
              </a:lnSpc>
            </a:pPr>
            <a:r>
              <a:rPr lang="en-CA" sz="2400" b="1" dirty="0">
                <a:latin typeface="Times New Roman" panose="02020603050405020304" pitchFamily="18" charset="0"/>
                <a:cs typeface="Times New Roman" panose="02020603050405020304" pitchFamily="18" charset="0"/>
              </a:rPr>
              <a:t>As for livestock??</a:t>
            </a:r>
          </a:p>
        </p:txBody>
      </p:sp>
    </p:spTree>
    <p:extLst>
      <p:ext uri="{BB962C8B-B14F-4D97-AF65-F5344CB8AC3E}">
        <p14:creationId xmlns:p14="http://schemas.microsoft.com/office/powerpoint/2010/main" val="283765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05FB255-74DF-66DA-95B8-BA9BE4D36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91E29-42B6-87A1-FFEA-01D0832C31D4}"/>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PLAN FOR LIVESTOCK</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2D693AD-DEBE-F810-F375-94946C70FAAA}"/>
              </a:ext>
            </a:extLst>
          </p:cNvPr>
          <p:cNvSpPr>
            <a:spLocks noGrp="1"/>
          </p:cNvSpPr>
          <p:nvPr>
            <p:ph idx="1"/>
          </p:nvPr>
        </p:nvSpPr>
        <p:spPr/>
        <p:txBody>
          <a:bodyPr>
            <a:normAutofit fontScale="77500" lnSpcReduction="20000"/>
          </a:bodyPr>
          <a:lstStyle/>
          <a:p>
            <a:pPr>
              <a:lnSpc>
                <a:spcPct val="120000"/>
              </a:lnSpc>
              <a:spcBef>
                <a:spcPts val="0"/>
              </a:spcBef>
            </a:pPr>
            <a:r>
              <a:rPr lang="en-CA" b="1" dirty="0">
                <a:latin typeface="Times New Roman" panose="02020603050405020304" pitchFamily="18" charset="0"/>
                <a:cs typeface="Times New Roman" panose="02020603050405020304" pitchFamily="18" charset="0"/>
              </a:rPr>
              <a:t>If you remain on your property during an emergency, you will need to decide whether to confine large animals in an available shelter or leave them outdoors</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Ensure you have enough food and water and essential supplies for your animals for 72 hours</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If you decide to evacuate you will need to make prior arrangements for a place to shelter your animals</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Ensure sufficient food and water, medical supplies, temporary identification tags</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Ensure you have trucks, trailers, wranglers and other vehicles for safe transport</a:t>
            </a:r>
          </a:p>
        </p:txBody>
      </p:sp>
    </p:spTree>
    <p:extLst>
      <p:ext uri="{BB962C8B-B14F-4D97-AF65-F5344CB8AC3E}">
        <p14:creationId xmlns:p14="http://schemas.microsoft.com/office/powerpoint/2010/main" val="218302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3506-0C6D-EDFC-3728-D7959FE8E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F7200-342B-BFCE-7CCC-AAA613E321C4}"/>
              </a:ext>
            </a:extLst>
          </p:cNvPr>
          <p:cNvSpPr>
            <a:spLocks noGrp="1"/>
          </p:cNvSpPr>
          <p:nvPr>
            <p:ph type="title"/>
          </p:nvPr>
        </p:nvSpPr>
        <p:spPr>
          <a:xfrm>
            <a:off x="446314" y="365125"/>
            <a:ext cx="11299372" cy="1325563"/>
          </a:xfrm>
        </p:spPr>
        <p:txBody>
          <a:bodyPr/>
          <a:lstStyle/>
          <a:p>
            <a:pPr algn="ctr"/>
            <a:r>
              <a:rPr lang="en-CA" b="1" dirty="0">
                <a:latin typeface="Times New Roman" panose="02020603050405020304" pitchFamily="18" charset="0"/>
                <a:cs typeface="Times New Roman" panose="02020603050405020304" pitchFamily="18" charset="0"/>
              </a:rPr>
              <a:t>PEOPLE WITH SPECIAL HEALTH NEEDS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7FCA87-A4D5-1EB9-23E7-343ECE567AA0}"/>
              </a:ext>
            </a:extLst>
          </p:cNvPr>
          <p:cNvSpPr>
            <a:spLocks noGrp="1"/>
          </p:cNvSpPr>
          <p:nvPr>
            <p:ph idx="1"/>
          </p:nvPr>
        </p:nvSpPr>
        <p:spPr/>
        <p:txBody>
          <a:bodyPr>
            <a:normAutofit/>
          </a:bodyPr>
          <a:lstStyle/>
          <a:p>
            <a:r>
              <a:rPr lang="en-CA" dirty="0">
                <a:latin typeface="Times New Roman" panose="02020603050405020304" pitchFamily="18" charset="0"/>
                <a:cs typeface="Times New Roman" panose="02020603050405020304" pitchFamily="18" charset="0"/>
              </a:rPr>
              <a:t>Establish a support network of family, friends, health-care providers, co-workers and neighbours who understand your special needs</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Have copies of medical history, prescriptions, health insurance, etc.</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Talk to your doctor about having a “grab-and-go bag” ready with a 2 week supply of medications </a:t>
            </a:r>
          </a:p>
        </p:txBody>
      </p:sp>
    </p:spTree>
    <p:extLst>
      <p:ext uri="{BB962C8B-B14F-4D97-AF65-F5344CB8AC3E}">
        <p14:creationId xmlns:p14="http://schemas.microsoft.com/office/powerpoint/2010/main" val="50471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64CC1-85D5-7C8E-BABF-CB0EFA3F9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AE482-8AF5-D797-FDB8-D52B6D111B27}"/>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NEIBOURHOOD SAFETY PLAN</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964339-6C33-549A-B51D-F5A4834E3DA9}"/>
              </a:ext>
            </a:extLst>
          </p:cNvPr>
          <p:cNvSpPr>
            <a:spLocks noGrp="1"/>
          </p:cNvSpPr>
          <p:nvPr>
            <p:ph idx="1"/>
          </p:nvPr>
        </p:nvSpPr>
        <p:spPr/>
        <p:txBody>
          <a:bodyPr>
            <a:normAutofit/>
          </a:bodyPr>
          <a:lstStyle/>
          <a:p>
            <a:r>
              <a:rPr lang="en-CA" b="1" dirty="0">
                <a:latin typeface="Times New Roman" panose="02020603050405020304" pitchFamily="18" charset="0"/>
                <a:cs typeface="Times New Roman" panose="02020603050405020304" pitchFamily="18" charset="0"/>
              </a:rPr>
              <a:t>Work with your neighbours </a:t>
            </a:r>
            <a:r>
              <a:rPr lang="en-CA" dirty="0">
                <a:latin typeface="Times New Roman" panose="02020603050405020304" pitchFamily="18" charset="0"/>
                <a:cs typeface="Times New Roman" panose="02020603050405020304" pitchFamily="18" charset="0"/>
              </a:rPr>
              <a:t>to make sure everyone is taken care of in your neighbourhood</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Identify people who might need extra help </a:t>
            </a:r>
            <a:r>
              <a:rPr lang="en-CA" dirty="0">
                <a:latin typeface="Times New Roman" panose="02020603050405020304" pitchFamily="18" charset="0"/>
                <a:cs typeface="Times New Roman" panose="02020603050405020304" pitchFamily="18" charset="0"/>
              </a:rPr>
              <a:t>in an emergency</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Assign “block buddies” </a:t>
            </a:r>
            <a:r>
              <a:rPr lang="en-CA" dirty="0">
                <a:latin typeface="Times New Roman" panose="02020603050405020304" pitchFamily="18" charset="0"/>
                <a:cs typeface="Times New Roman" panose="02020603050405020304" pitchFamily="18" charset="0"/>
              </a:rPr>
              <a:t>to check on neighbours and take care of one another</a:t>
            </a:r>
            <a:endParaRPr lang="en-CA" b="1" dirty="0">
              <a:latin typeface="Times New Roman" panose="02020603050405020304" pitchFamily="18" charset="0"/>
              <a:cs typeface="Times New Roman" panose="02020603050405020304" pitchFamily="18" charset="0"/>
            </a:endParaRPr>
          </a:p>
        </p:txBody>
      </p:sp>
      <p:pic>
        <p:nvPicPr>
          <p:cNvPr id="4" name="object 5">
            <a:extLst>
              <a:ext uri="{FF2B5EF4-FFF2-40B4-BE49-F238E27FC236}">
                <a16:creationId xmlns:a16="http://schemas.microsoft.com/office/drawing/2014/main" id="{0A7A15C5-2244-9BD1-B5CB-F50CAF8B45EC}"/>
              </a:ext>
            </a:extLst>
          </p:cNvPr>
          <p:cNvPicPr/>
          <p:nvPr/>
        </p:nvPicPr>
        <p:blipFill>
          <a:blip r:embed="rId2" cstate="screen">
            <a:extLst>
              <a:ext uri="{28A0092B-C50C-407E-A947-70E740481C1C}">
                <a14:useLocalDpi xmlns:a14="http://schemas.microsoft.com/office/drawing/2010/main"/>
              </a:ext>
            </a:extLst>
          </a:blip>
          <a:stretch>
            <a:fillRect/>
          </a:stretch>
        </p:blipFill>
        <p:spPr>
          <a:xfrm>
            <a:off x="4832479" y="4841812"/>
            <a:ext cx="2527041" cy="1884330"/>
          </a:xfrm>
          <a:prstGeom prst="rect">
            <a:avLst/>
          </a:prstGeom>
        </p:spPr>
      </p:pic>
    </p:spTree>
    <p:extLst>
      <p:ext uri="{BB962C8B-B14F-4D97-AF65-F5344CB8AC3E}">
        <p14:creationId xmlns:p14="http://schemas.microsoft.com/office/powerpoint/2010/main" val="107196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185D6-523F-8309-C718-4C4341A83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99091-56C4-8EC6-1545-620E9E4FE5C7}"/>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SAFE HOME CHECKLIST</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9502D9-EB38-0A7D-8FEE-0526C6EA080A}"/>
              </a:ext>
            </a:extLst>
          </p:cNvPr>
          <p:cNvSpPr>
            <a:spLocks noGrp="1"/>
          </p:cNvSpPr>
          <p:nvPr>
            <p:ph idx="1"/>
          </p:nvPr>
        </p:nvSpPr>
        <p:spPr/>
        <p:txBody>
          <a:bodyPr>
            <a:normAutofit fontScale="85000" lnSpcReduction="10000"/>
          </a:bodyPr>
          <a:lstStyle/>
          <a:p>
            <a:pPr>
              <a:lnSpc>
                <a:spcPct val="120000"/>
              </a:lnSpc>
              <a:spcBef>
                <a:spcPts val="0"/>
              </a:spcBef>
            </a:pPr>
            <a:r>
              <a:rPr lang="en-CA" dirty="0">
                <a:latin typeface="Times New Roman" panose="02020603050405020304" pitchFamily="18" charset="0"/>
                <a:cs typeface="Times New Roman" panose="02020603050405020304" pitchFamily="18" charset="0"/>
              </a:rPr>
              <a:t>Ensure you have your household “Quick Reference Emergency Response Plan” hanging in a prominent location and everyone knows it’s contents and what to do in the event of an emergency, review and practice it with your family</a:t>
            </a:r>
          </a:p>
          <a:p>
            <a:pPr>
              <a:lnSpc>
                <a:spcPct val="120000"/>
              </a:lnSpc>
              <a:spcBef>
                <a:spcPts val="0"/>
              </a:spcBef>
            </a:pPr>
            <a:endParaRPr lang="en-CA" dirty="0">
              <a:latin typeface="Times New Roman" panose="02020603050405020304" pitchFamily="18" charset="0"/>
              <a:cs typeface="Times New Roman" panose="02020603050405020304" pitchFamily="18" charset="0"/>
            </a:endParaRPr>
          </a:p>
          <a:p>
            <a:pPr>
              <a:lnSpc>
                <a:spcPct val="120000"/>
              </a:lnSpc>
              <a:spcBef>
                <a:spcPts val="0"/>
              </a:spcBef>
            </a:pPr>
            <a:r>
              <a:rPr lang="en-CA" dirty="0">
                <a:latin typeface="Times New Roman" panose="02020603050405020304" pitchFamily="18" charset="0"/>
                <a:cs typeface="Times New Roman" panose="02020603050405020304" pitchFamily="18" charset="0"/>
              </a:rPr>
              <a:t>Post emergency numbers list near your phone</a:t>
            </a:r>
          </a:p>
          <a:p>
            <a:pPr>
              <a:lnSpc>
                <a:spcPct val="120000"/>
              </a:lnSpc>
              <a:spcBef>
                <a:spcPts val="0"/>
              </a:spcBef>
            </a:pPr>
            <a:endParaRPr lang="en-CA" dirty="0">
              <a:latin typeface="Times New Roman" panose="02020603050405020304" pitchFamily="18" charset="0"/>
              <a:cs typeface="Times New Roman" panose="02020603050405020304" pitchFamily="18" charset="0"/>
            </a:endParaRPr>
          </a:p>
          <a:p>
            <a:pPr>
              <a:lnSpc>
                <a:spcPct val="120000"/>
              </a:lnSpc>
              <a:spcBef>
                <a:spcPts val="0"/>
              </a:spcBef>
            </a:pPr>
            <a:r>
              <a:rPr lang="en-CA" dirty="0">
                <a:latin typeface="Times New Roman" panose="02020603050405020304" pitchFamily="18" charset="0"/>
                <a:cs typeface="Times New Roman" panose="02020603050405020304" pitchFamily="18" charset="0"/>
              </a:rPr>
              <a:t>Make sure you have working smoke + carbon monoxide</a:t>
            </a:r>
          </a:p>
          <a:p>
            <a:pPr marL="0" indent="0">
              <a:lnSpc>
                <a:spcPct val="120000"/>
              </a:lnSpc>
              <a:spcBef>
                <a:spcPts val="0"/>
              </a:spcBef>
              <a:buNone/>
            </a:pPr>
            <a:r>
              <a:rPr lang="en-CA" dirty="0">
                <a:latin typeface="Times New Roman" panose="02020603050405020304" pitchFamily="18" charset="0"/>
                <a:cs typeface="Times New Roman" panose="02020603050405020304" pitchFamily="18" charset="0"/>
              </a:rPr>
              <a:t>   alarms outside each sleeping area in your home</a:t>
            </a:r>
            <a:endParaRPr lang="en-US" dirty="0">
              <a:latin typeface="Times New Roman" panose="02020603050405020304" pitchFamily="18" charset="0"/>
              <a:cs typeface="Times New Roman" panose="02020603050405020304" pitchFamily="18" charset="0"/>
            </a:endParaRPr>
          </a:p>
          <a:p>
            <a:pPr>
              <a:lnSpc>
                <a:spcPct val="120000"/>
              </a:lnSpc>
              <a:spcBef>
                <a:spcPts val="0"/>
              </a:spcBef>
            </a:pPr>
            <a:endParaRPr lang="en-US" dirty="0">
              <a:latin typeface="Times New Roman" panose="02020603050405020304" pitchFamily="18" charset="0"/>
              <a:cs typeface="Times New Roman" panose="02020603050405020304" pitchFamily="18" charset="0"/>
            </a:endParaRPr>
          </a:p>
          <a:p>
            <a:pPr>
              <a:lnSpc>
                <a:spcPct val="120000"/>
              </a:lnSpc>
              <a:spcBef>
                <a:spcPts val="0"/>
              </a:spcBef>
            </a:pPr>
            <a:r>
              <a:rPr lang="en-US" dirty="0">
                <a:latin typeface="Times New Roman" panose="02020603050405020304" pitchFamily="18" charset="0"/>
                <a:cs typeface="Times New Roman" panose="02020603050405020304" pitchFamily="18" charset="0"/>
              </a:rPr>
              <a:t>Have an ABC Rated fire extinguisher in your home, and know</a:t>
            </a:r>
            <a:r>
              <a:rPr lang="en-CA" dirty="0">
                <a:latin typeface="Times New Roman" panose="02020603050405020304" pitchFamily="18" charset="0"/>
                <a:cs typeface="Times New Roman" panose="02020603050405020304" pitchFamily="18" charset="0"/>
              </a:rPr>
              <a:t> how to use it</a:t>
            </a:r>
            <a:endParaRPr lang="en-US" dirty="0">
              <a:latin typeface="Times New Roman" panose="02020603050405020304" pitchFamily="18" charset="0"/>
              <a:cs typeface="Times New Roman" panose="02020603050405020304" pitchFamily="18" charset="0"/>
            </a:endParaRPr>
          </a:p>
        </p:txBody>
      </p:sp>
      <p:pic>
        <p:nvPicPr>
          <p:cNvPr id="7" name="Picture 6" descr="A cartoon of a fire extinguisher&#10;&#10;AI-generated content may be incorrect.">
            <a:extLst>
              <a:ext uri="{FF2B5EF4-FFF2-40B4-BE49-F238E27FC236}">
                <a16:creationId xmlns:a16="http://schemas.microsoft.com/office/drawing/2014/main" id="{A8980070-0150-F3B7-FBA8-F189FF96A6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87670" y="4949610"/>
            <a:ext cx="876422" cy="1543265"/>
          </a:xfrm>
          <a:prstGeom prst="rect">
            <a:avLst/>
          </a:prstGeom>
        </p:spPr>
      </p:pic>
      <p:pic>
        <p:nvPicPr>
          <p:cNvPr id="5" name="Picture 4" descr="A box with a couple of white discs&#10;&#10;AI-generated content may be incorrect.">
            <a:extLst>
              <a:ext uri="{FF2B5EF4-FFF2-40B4-BE49-F238E27FC236}">
                <a16:creationId xmlns:a16="http://schemas.microsoft.com/office/drawing/2014/main" id="{03CCEE73-A503-F604-E8C0-89CE0D14DD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35562" y="3429000"/>
            <a:ext cx="2179754" cy="2179754"/>
          </a:xfrm>
          <a:prstGeom prst="rect">
            <a:avLst/>
          </a:prstGeom>
        </p:spPr>
      </p:pic>
    </p:spTree>
    <p:extLst>
      <p:ext uri="{BB962C8B-B14F-4D97-AF65-F5344CB8AC3E}">
        <p14:creationId xmlns:p14="http://schemas.microsoft.com/office/powerpoint/2010/main" val="123519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BC4B6-A557-C1C8-F23B-FC1FC2FB4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11B3E-8F5C-2F7C-2EE1-84AEDD90652A}"/>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SAFE HOME CHECKLIST</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C52813-FE25-5878-3FC6-11ADDB0C12D3}"/>
              </a:ext>
            </a:extLst>
          </p:cNvPr>
          <p:cNvSpPr>
            <a:spLocks noGrp="1"/>
          </p:cNvSpPr>
          <p:nvPr>
            <p:ph idx="1"/>
          </p:nvPr>
        </p:nvSpPr>
        <p:spPr/>
        <p:txBody>
          <a:bodyPr>
            <a:normAutofit lnSpcReduction="10000"/>
          </a:bodyPr>
          <a:lstStyle/>
          <a:p>
            <a:r>
              <a:rPr lang="en-CA" b="1" dirty="0">
                <a:latin typeface="Times New Roman" panose="02020603050405020304" pitchFamily="18" charset="0"/>
                <a:cs typeface="Times New Roman" panose="02020603050405020304" pitchFamily="18" charset="0"/>
              </a:rPr>
              <a:t>Water and gas valve, electrical box </a:t>
            </a:r>
            <a:r>
              <a:rPr lang="en-CA" dirty="0">
                <a:latin typeface="Times New Roman" panose="02020603050405020304" pitchFamily="18" charset="0"/>
                <a:cs typeface="Times New Roman" panose="02020603050405020304" pitchFamily="18" charset="0"/>
              </a:rPr>
              <a:t>– know where they are and how to shut them off</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Floor drain </a:t>
            </a:r>
            <a:r>
              <a:rPr lang="en-CA" dirty="0">
                <a:latin typeface="Times New Roman" panose="02020603050405020304" pitchFamily="18" charset="0"/>
                <a:cs typeface="Times New Roman" panose="02020603050405020304" pitchFamily="18" charset="0"/>
              </a:rPr>
              <a:t>make sure it is kept clear</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Quick Reference Emergency Response Plan</a:t>
            </a:r>
          </a:p>
          <a:p>
            <a:pPr marL="0" indent="0">
              <a:buNone/>
            </a:pPr>
            <a:r>
              <a:rPr lang="en-CA" b="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on the fridge with the important numbers for family,</a:t>
            </a:r>
          </a:p>
          <a:p>
            <a:pPr marL="0" indent="0">
              <a:buNone/>
            </a:pPr>
            <a:r>
              <a:rPr lang="en-CA" dirty="0">
                <a:latin typeface="Times New Roman" panose="02020603050405020304" pitchFamily="18" charset="0"/>
                <a:cs typeface="Times New Roman" panose="02020603050405020304" pitchFamily="18" charset="0"/>
              </a:rPr>
              <a:t>   neighbours, doctors, vets, dentist, childcare providers,</a:t>
            </a:r>
          </a:p>
          <a:p>
            <a:pPr marL="0" indent="0">
              <a:buNone/>
            </a:pPr>
            <a:r>
              <a:rPr lang="en-CA" dirty="0">
                <a:latin typeface="Times New Roman" panose="02020603050405020304" pitchFamily="18" charset="0"/>
                <a:cs typeface="Times New Roman" panose="02020603050405020304" pitchFamily="18" charset="0"/>
              </a:rPr>
              <a:t>   utility companies, etc.</a:t>
            </a:r>
            <a:endParaRPr lang="en-US" b="1" dirty="0">
              <a:latin typeface="Times New Roman" panose="02020603050405020304" pitchFamily="18" charset="0"/>
              <a:cs typeface="Times New Roman" panose="02020603050405020304" pitchFamily="18" charset="0"/>
            </a:endParaRPr>
          </a:p>
        </p:txBody>
      </p:sp>
      <p:pic>
        <p:nvPicPr>
          <p:cNvPr id="7" name="Picture 6" descr="A poster with text on it&#10;&#10;AI-generated content may be incorrect.">
            <a:extLst>
              <a:ext uri="{FF2B5EF4-FFF2-40B4-BE49-F238E27FC236}">
                <a16:creationId xmlns:a16="http://schemas.microsoft.com/office/drawing/2014/main" id="{F5792B64-E5B0-2BE0-D571-A4E2B63F63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8569" y="2533350"/>
            <a:ext cx="2596771" cy="3959525"/>
          </a:xfrm>
          <a:prstGeom prst="rect">
            <a:avLst/>
          </a:prstGeom>
        </p:spPr>
      </p:pic>
    </p:spTree>
    <p:extLst>
      <p:ext uri="{BB962C8B-B14F-4D97-AF65-F5344CB8AC3E}">
        <p14:creationId xmlns:p14="http://schemas.microsoft.com/office/powerpoint/2010/main" val="1740683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D74C6-110C-E61E-CED6-2BF9752C6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D770B-84A5-4959-92DC-3478CCEC2A3B}"/>
              </a:ext>
            </a:extLst>
          </p:cNvPr>
          <p:cNvSpPr>
            <a:spLocks noGrp="1"/>
          </p:cNvSpPr>
          <p:nvPr>
            <p:ph type="title"/>
          </p:nvPr>
        </p:nvSpPr>
        <p:spPr/>
        <p:txBody>
          <a:bodyPr>
            <a:normAutofit/>
          </a:bodyPr>
          <a:lstStyle/>
          <a:p>
            <a:pPr algn="ctr"/>
            <a:r>
              <a:rPr lang="en-CA" b="1" dirty="0">
                <a:latin typeface="Times New Roman" panose="02020603050405020304" pitchFamily="18" charset="0"/>
                <a:cs typeface="Times New Roman" panose="02020603050405020304" pitchFamily="18" charset="0"/>
              </a:rPr>
              <a:t>STEP: 3  GET A 72 HOUR KIT</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B1336F-48AC-79E7-8A12-0CDEF96D708F}"/>
              </a:ext>
            </a:extLst>
          </p:cNvPr>
          <p:cNvSpPr>
            <a:spLocks noGrp="1"/>
          </p:cNvSpPr>
          <p:nvPr>
            <p:ph idx="1"/>
          </p:nvPr>
        </p:nvSpPr>
        <p:spPr/>
        <p:txBody>
          <a:bodyPr/>
          <a:lstStyle/>
          <a:p>
            <a:r>
              <a:rPr lang="en-CA" dirty="0">
                <a:latin typeface="Times New Roman" panose="02020603050405020304" pitchFamily="18" charset="0"/>
                <a:cs typeface="Times New Roman" panose="02020603050405020304" pitchFamily="18" charset="0"/>
              </a:rPr>
              <a:t>In an emergency you will need some basic supplies.  You may need to get by without power or tap water.  </a:t>
            </a:r>
            <a:r>
              <a:rPr lang="en-CA" b="1" dirty="0">
                <a:latin typeface="Times New Roman" panose="02020603050405020304" pitchFamily="18" charset="0"/>
                <a:cs typeface="Times New Roman" panose="02020603050405020304" pitchFamily="18" charset="0"/>
              </a:rPr>
              <a:t>Your household should be prepared to be self-sufficient for at least 72 hours</a:t>
            </a:r>
          </a:p>
          <a:p>
            <a:endParaRPr lang="en-CA" b="1"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You can make your own 72 hour family kit, </a:t>
            </a:r>
          </a:p>
          <a:p>
            <a:pPr marL="0" indent="0">
              <a:buNone/>
            </a:pPr>
            <a:r>
              <a:rPr lang="en-CA" dirty="0">
                <a:latin typeface="Times New Roman" panose="02020603050405020304" pitchFamily="18" charset="0"/>
                <a:cs typeface="Times New Roman" panose="02020603050405020304" pitchFamily="18" charset="0"/>
              </a:rPr>
              <a:t>   or purchase one from:</a:t>
            </a:r>
          </a:p>
          <a:p>
            <a:pPr lvl="1"/>
            <a:r>
              <a:rPr lang="en-CA" dirty="0">
                <a:latin typeface="Times New Roman" panose="02020603050405020304" pitchFamily="18" charset="0"/>
                <a:cs typeface="Times New Roman" panose="02020603050405020304" pitchFamily="18" charset="0"/>
              </a:rPr>
              <a:t>Canadian Red Cross</a:t>
            </a:r>
          </a:p>
          <a:p>
            <a:pPr lvl="1"/>
            <a:r>
              <a:rPr lang="en-CA" dirty="0">
                <a:latin typeface="Times New Roman" panose="02020603050405020304" pitchFamily="18" charset="0"/>
                <a:cs typeface="Times New Roman" panose="02020603050405020304" pitchFamily="18" charset="0"/>
              </a:rPr>
              <a:t>72hours.ca website</a:t>
            </a:r>
          </a:p>
          <a:p>
            <a:pPr lvl="1"/>
            <a:r>
              <a:rPr lang="en-CA" dirty="0">
                <a:latin typeface="Times New Roman" panose="02020603050405020304" pitchFamily="18" charset="0"/>
                <a:cs typeface="Times New Roman" panose="02020603050405020304" pitchFamily="18" charset="0"/>
              </a:rPr>
              <a:t>totalprepare.ca website</a:t>
            </a:r>
          </a:p>
          <a:p>
            <a:pPr lvl="1"/>
            <a:r>
              <a:rPr lang="en-CA" dirty="0">
                <a:latin typeface="Times New Roman" panose="02020603050405020304" pitchFamily="18" charset="0"/>
                <a:cs typeface="Times New Roman" panose="02020603050405020304" pitchFamily="18" charset="0"/>
              </a:rPr>
              <a:t>canadiansafetysupplies.com website</a:t>
            </a:r>
          </a:p>
          <a:p>
            <a:pPr lvl="1"/>
            <a:endParaRPr lang="en-US" dirty="0">
              <a:latin typeface="Times New Roman" panose="02020603050405020304" pitchFamily="18" charset="0"/>
              <a:cs typeface="Times New Roman" panose="02020603050405020304" pitchFamily="18" charset="0"/>
            </a:endParaRPr>
          </a:p>
        </p:txBody>
      </p:sp>
      <p:pic>
        <p:nvPicPr>
          <p:cNvPr id="7" name="Picture 6" descr="A backpack with first aid supplies&#10;&#10;AI-generated content may be incorrect.">
            <a:extLst>
              <a:ext uri="{FF2B5EF4-FFF2-40B4-BE49-F238E27FC236}">
                <a16:creationId xmlns:a16="http://schemas.microsoft.com/office/drawing/2014/main" id="{6BA041F2-AEDE-AAF8-4210-CA488DC32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4221" y="2881221"/>
            <a:ext cx="3856010" cy="3856010"/>
          </a:xfrm>
          <a:prstGeom prst="rect">
            <a:avLst/>
          </a:prstGeom>
        </p:spPr>
      </p:pic>
    </p:spTree>
    <p:extLst>
      <p:ext uri="{BB962C8B-B14F-4D97-AF65-F5344CB8AC3E}">
        <p14:creationId xmlns:p14="http://schemas.microsoft.com/office/powerpoint/2010/main" val="428410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01FF-FE1E-CBAC-0E33-07FCDA8FA817}"/>
              </a:ext>
            </a:extLst>
          </p:cNvPr>
          <p:cNvSpPr>
            <a:spLocks noGrp="1"/>
          </p:cNvSpPr>
          <p:nvPr>
            <p:ph type="title"/>
          </p:nvPr>
        </p:nvSpPr>
        <p:spPr/>
        <p:txBody>
          <a:bodyPr/>
          <a:lstStyle/>
          <a:p>
            <a:r>
              <a:rPr lang="en-CA" b="1" dirty="0">
                <a:latin typeface="Times New Roman" panose="02020603050405020304" pitchFamily="18" charset="0"/>
                <a:cs typeface="Times New Roman" panose="02020603050405020304" pitchFamily="18" charset="0"/>
              </a:rPr>
              <a:t>YOU SHOULD BE PREPARED……</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2B67EC-CF4E-694E-AFE4-5062480AF844}"/>
              </a:ext>
            </a:extLst>
          </p:cNvPr>
          <p:cNvSpPr>
            <a:spLocks noGrp="1"/>
          </p:cNvSpPr>
          <p:nvPr>
            <p:ph idx="1"/>
          </p:nvPr>
        </p:nvSpPr>
        <p:spPr/>
        <p:txBody>
          <a:bodyPr/>
          <a:lstStyle/>
          <a:p>
            <a:pPr marL="0" indent="0">
              <a:lnSpc>
                <a:spcPct val="100000"/>
              </a:lnSpc>
              <a:spcBef>
                <a:spcPts val="0"/>
              </a:spcBef>
              <a:buNone/>
            </a:pPr>
            <a:r>
              <a:rPr lang="en-CA" dirty="0">
                <a:latin typeface="Times New Roman" panose="02020603050405020304" pitchFamily="18" charset="0"/>
                <a:cs typeface="Times New Roman" panose="02020603050405020304" pitchFamily="18" charset="0"/>
              </a:rPr>
              <a:t>……</a:t>
            </a:r>
            <a:r>
              <a:rPr lang="en-CA" b="1" dirty="0">
                <a:latin typeface="Times New Roman" panose="02020603050405020304" pitchFamily="18" charset="0"/>
                <a:cs typeface="Times New Roman" panose="02020603050405020304" pitchFamily="18" charset="0"/>
              </a:rPr>
              <a:t>to take care of yourself and your family for a minimum of 72 hours.</a:t>
            </a:r>
            <a:endParaRPr lang="en-CA" dirty="0">
              <a:latin typeface="Times New Roman" panose="02020603050405020304" pitchFamily="18" charset="0"/>
              <a:cs typeface="Times New Roman" panose="02020603050405020304" pitchFamily="18" charset="0"/>
            </a:endParaRPr>
          </a:p>
          <a:p>
            <a:pPr>
              <a:lnSpc>
                <a:spcPct val="100000"/>
              </a:lnSpc>
              <a:spcBef>
                <a:spcPts val="0"/>
              </a:spcBef>
            </a:pPr>
            <a:r>
              <a:rPr lang="en-CA" dirty="0">
                <a:latin typeface="Times New Roman" panose="02020603050405020304" pitchFamily="18" charset="0"/>
                <a:cs typeface="Times New Roman" panose="02020603050405020304" pitchFamily="18" charset="0"/>
              </a:rPr>
              <a:t>If a disaster happens in your community, it may take emergency workers some time to get to you as they help those in desperate need.</a:t>
            </a:r>
          </a:p>
          <a:p>
            <a:pPr>
              <a:lnSpc>
                <a:spcPct val="100000"/>
              </a:lnSpc>
              <a:spcBef>
                <a:spcPts val="0"/>
              </a:spcBef>
            </a:pPr>
            <a:endParaRPr lang="en-CA" dirty="0">
              <a:latin typeface="Times New Roman" panose="02020603050405020304" pitchFamily="18" charset="0"/>
              <a:cs typeface="Times New Roman" panose="02020603050405020304" pitchFamily="18" charset="0"/>
            </a:endParaRPr>
          </a:p>
          <a:p>
            <a:pPr>
              <a:lnSpc>
                <a:spcPct val="100000"/>
              </a:lnSpc>
              <a:spcBef>
                <a:spcPts val="0"/>
              </a:spcBef>
            </a:pPr>
            <a:r>
              <a:rPr lang="en-US" b="1" dirty="0">
                <a:latin typeface="Times New Roman" panose="02020603050405020304" pitchFamily="18" charset="0"/>
                <a:cs typeface="Times New Roman" panose="02020603050405020304" pitchFamily="18" charset="0"/>
              </a:rPr>
              <a:t>Learn these few simple steps today and help your family be prepared, not scared!</a:t>
            </a:r>
          </a:p>
        </p:txBody>
      </p:sp>
    </p:spTree>
    <p:extLst>
      <p:ext uri="{BB962C8B-B14F-4D97-AF65-F5344CB8AC3E}">
        <p14:creationId xmlns:p14="http://schemas.microsoft.com/office/powerpoint/2010/main" val="88082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basic emergency preparedness&#10;&#10;AI-generated content may be incorrect.">
            <a:extLst>
              <a:ext uri="{FF2B5EF4-FFF2-40B4-BE49-F238E27FC236}">
                <a16:creationId xmlns:a16="http://schemas.microsoft.com/office/drawing/2014/main" id="{4D064495-D748-BE6E-C417-462B06051B7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55603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A9D5-DFCD-1D62-9249-D0DD8982E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35040-8A73-ECCB-CC21-7396B20B2A4B}"/>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HOUSEHOLD 72 HOUR </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EMERGENCY KIT CONTENTS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AA1F87-4CED-3ABC-0A82-0446932F0609}"/>
              </a:ext>
            </a:extLst>
          </p:cNvPr>
          <p:cNvSpPr>
            <a:spLocks noGrp="1"/>
          </p:cNvSpPr>
          <p:nvPr>
            <p:ph idx="1"/>
          </p:nvPr>
        </p:nvSpPr>
        <p:spPr/>
        <p:txBody>
          <a:bodyPr>
            <a:noAutofit/>
          </a:bodyPr>
          <a:lstStyle/>
          <a:p>
            <a:pPr>
              <a:lnSpc>
                <a:spcPct val="120000"/>
              </a:lnSpc>
              <a:spcBef>
                <a:spcPts val="0"/>
              </a:spcBef>
            </a:pPr>
            <a:r>
              <a:rPr lang="en-CA" sz="2200" b="1" dirty="0">
                <a:latin typeface="Times New Roman" panose="02020603050405020304" pitchFamily="18" charset="0"/>
                <a:cs typeface="Times New Roman" panose="02020603050405020304" pitchFamily="18" charset="0"/>
              </a:rPr>
              <a:t>Water – </a:t>
            </a:r>
            <a:r>
              <a:rPr lang="en-CA" sz="2200" dirty="0">
                <a:latin typeface="Times New Roman" panose="02020603050405020304" pitchFamily="18" charset="0"/>
                <a:cs typeface="Times New Roman" panose="02020603050405020304" pitchFamily="18" charset="0"/>
              </a:rPr>
              <a:t>at least 2-4 litres of water per person per day (include small bottles that can be carried easily in case of an evacuation order)</a:t>
            </a:r>
          </a:p>
          <a:p>
            <a:pPr>
              <a:lnSpc>
                <a:spcPct val="120000"/>
              </a:lnSpc>
              <a:spcBef>
                <a:spcPts val="0"/>
              </a:spcBef>
            </a:pPr>
            <a:endParaRPr lang="en-CA" sz="2200" b="1" dirty="0">
              <a:latin typeface="Times New Roman" panose="02020603050405020304" pitchFamily="18" charset="0"/>
              <a:cs typeface="Times New Roman" panose="02020603050405020304" pitchFamily="18" charset="0"/>
            </a:endParaRPr>
          </a:p>
          <a:p>
            <a:pPr>
              <a:lnSpc>
                <a:spcPct val="120000"/>
              </a:lnSpc>
              <a:spcBef>
                <a:spcPts val="0"/>
              </a:spcBef>
            </a:pPr>
            <a:r>
              <a:rPr lang="en-CA" sz="2200" b="1" dirty="0">
                <a:latin typeface="Times New Roman" panose="02020603050405020304" pitchFamily="18" charset="0"/>
                <a:cs typeface="Times New Roman" panose="02020603050405020304" pitchFamily="18" charset="0"/>
              </a:rPr>
              <a:t>Food </a:t>
            </a:r>
            <a:r>
              <a:rPr lang="en-CA" sz="2200" dirty="0">
                <a:latin typeface="Times New Roman" panose="02020603050405020304" pitchFamily="18" charset="0"/>
                <a:cs typeface="Times New Roman" panose="02020603050405020304" pitchFamily="18" charset="0"/>
              </a:rPr>
              <a:t>that won’t spoil, such as canned food, energy bars and dried food (remember to replace the food and water at least once a year)</a:t>
            </a:r>
          </a:p>
          <a:p>
            <a:pPr>
              <a:lnSpc>
                <a:spcPct val="120000"/>
              </a:lnSpc>
              <a:spcBef>
                <a:spcPts val="0"/>
              </a:spcBef>
            </a:pPr>
            <a:endParaRPr lang="en-CA" altLang="en-US" sz="2200" dirty="0">
              <a:latin typeface="Times New Roman" panose="02020603050405020304" pitchFamily="18" charset="0"/>
              <a:cs typeface="Times New Roman" panose="02020603050405020304" pitchFamily="18" charset="0"/>
            </a:endParaRPr>
          </a:p>
          <a:p>
            <a:pPr>
              <a:lnSpc>
                <a:spcPct val="120000"/>
              </a:lnSpc>
              <a:spcBef>
                <a:spcPts val="0"/>
              </a:spcBef>
            </a:pPr>
            <a:r>
              <a:rPr lang="en-US" altLang="en-US" sz="2200" dirty="0">
                <a:latin typeface="Times New Roman" panose="02020603050405020304" pitchFamily="18" charset="0"/>
                <a:cs typeface="Times New Roman" panose="02020603050405020304" pitchFamily="18" charset="0"/>
              </a:rPr>
              <a:t>Manual can opener, flashlight, radio, batteries, pens, paper, candles, matches/lighter, cord, pocketknife, blankets, duct tape, solar charger, warm clothes, garbage/Ziplock bags, whistle, playing cards and child games, cooking utensils and folding stove </a:t>
            </a:r>
          </a:p>
          <a:p>
            <a:pPr>
              <a:lnSpc>
                <a:spcPct val="120000"/>
              </a:lnSpc>
              <a:spcBef>
                <a:spcPts val="0"/>
              </a:spcBef>
            </a:pPr>
            <a:endParaRPr lang="en-CA" sz="2200" b="1" dirty="0">
              <a:latin typeface="Times New Roman" panose="02020603050405020304" pitchFamily="18" charset="0"/>
              <a:cs typeface="Times New Roman" panose="02020603050405020304" pitchFamily="18" charset="0"/>
            </a:endParaRPr>
          </a:p>
          <a:p>
            <a:pPr>
              <a:lnSpc>
                <a:spcPct val="120000"/>
              </a:lnSpc>
              <a:spcBef>
                <a:spcPts val="0"/>
              </a:spcBef>
            </a:pPr>
            <a:r>
              <a:rPr lang="en-CA" sz="2200" b="1" dirty="0">
                <a:latin typeface="Times New Roman" panose="02020603050405020304" pitchFamily="18" charset="0"/>
                <a:cs typeface="Times New Roman" panose="02020603050405020304" pitchFamily="18" charset="0"/>
              </a:rPr>
              <a:t>First aid kit </a:t>
            </a:r>
            <a:r>
              <a:rPr lang="en-CA" sz="2200" dirty="0">
                <a:latin typeface="Times New Roman" panose="02020603050405020304" pitchFamily="18" charset="0"/>
                <a:cs typeface="Times New Roman" panose="02020603050405020304" pitchFamily="18" charset="0"/>
              </a:rPr>
              <a:t>(get trained in first aid &amp; CPR)</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899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2EB-7B07-3F0B-7282-30A79CFAD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69ECF-1AC4-AB40-FF0F-15D3E77C0037}"/>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EMERGENCY KIT CONTENTS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E7E6BDA-9CD2-3735-B175-BF1A6A0A27DC}"/>
              </a:ext>
            </a:extLst>
          </p:cNvPr>
          <p:cNvSpPr>
            <a:spLocks noGrp="1"/>
          </p:cNvSpPr>
          <p:nvPr>
            <p:ph idx="1"/>
          </p:nvPr>
        </p:nvSpPr>
        <p:spPr/>
        <p:txBody>
          <a:bodyPr>
            <a:normAutofit lnSpcReduction="10000"/>
          </a:bodyPr>
          <a:lstStyle/>
          <a:p>
            <a:r>
              <a:rPr lang="en-US" altLang="en-US" b="1" dirty="0">
                <a:latin typeface="Times New Roman" panose="02020603050405020304" pitchFamily="18" charset="0"/>
                <a:cs typeface="Times New Roman" panose="02020603050405020304" pitchFamily="18" charset="0"/>
              </a:rPr>
              <a:t>Special needs items</a:t>
            </a:r>
            <a:r>
              <a:rPr lang="en-US" altLang="en-US" dirty="0">
                <a:latin typeface="Times New Roman" panose="02020603050405020304" pitchFamily="18" charset="0"/>
                <a:cs typeface="Times New Roman" panose="02020603050405020304" pitchFamily="18" charset="0"/>
              </a:rPr>
              <a:t>:  infant needs, prescriptions, eyeglasses or contacts</a:t>
            </a:r>
          </a:p>
          <a:p>
            <a:endParaRPr lang="en-US" altLang="en-US" dirty="0">
              <a:latin typeface="Times New Roman" panose="02020603050405020304" pitchFamily="18" charset="0"/>
              <a:cs typeface="Times New Roman" panose="02020603050405020304" pitchFamily="18" charset="0"/>
            </a:endParaRPr>
          </a:p>
          <a:p>
            <a:r>
              <a:rPr lang="en-US" altLang="en-US" b="1" dirty="0">
                <a:latin typeface="Times New Roman" panose="02020603050405020304" pitchFamily="18" charset="0"/>
                <a:cs typeface="Times New Roman" panose="02020603050405020304" pitchFamily="18" charset="0"/>
              </a:rPr>
              <a:t>Toiletries</a:t>
            </a:r>
            <a:r>
              <a:rPr lang="en-US" altLang="en-US" dirty="0">
                <a:latin typeface="Times New Roman" panose="02020603050405020304" pitchFamily="18" charset="0"/>
                <a:cs typeface="Times New Roman" panose="02020603050405020304" pitchFamily="18" charset="0"/>
              </a:rPr>
              <a:t>:  everything you’d use during the day</a:t>
            </a:r>
          </a:p>
          <a:p>
            <a:endParaRPr lang="en-US" altLang="en-US" dirty="0">
              <a:latin typeface="Times New Roman" panose="02020603050405020304" pitchFamily="18" charset="0"/>
              <a:cs typeface="Times New Roman" panose="02020603050405020304" pitchFamily="18" charset="0"/>
            </a:endParaRPr>
          </a:p>
          <a:p>
            <a:r>
              <a:rPr lang="en-US" altLang="en-US" b="1" dirty="0">
                <a:latin typeface="Times New Roman" panose="02020603050405020304" pitchFamily="18" charset="0"/>
                <a:cs typeface="Times New Roman" panose="02020603050405020304" pitchFamily="18" charset="0"/>
              </a:rPr>
              <a:t>Personal documents and items</a:t>
            </a:r>
            <a:r>
              <a:rPr lang="en-US" altLang="en-US" dirty="0">
                <a:latin typeface="Times New Roman" panose="02020603050405020304" pitchFamily="18" charset="0"/>
                <a:cs typeface="Times New Roman" panose="02020603050405020304" pitchFamily="18" charset="0"/>
              </a:rPr>
              <a:t>:  ID, passport, license, photos, cash, extra house/vehicle keys, contacts list</a:t>
            </a:r>
          </a:p>
          <a:p>
            <a:endParaRPr lang="en-US" altLang="en-US" dirty="0">
              <a:latin typeface="Times New Roman" panose="02020603050405020304" pitchFamily="18" charset="0"/>
              <a:cs typeface="Times New Roman" panose="02020603050405020304" pitchFamily="18" charset="0"/>
            </a:endParaRPr>
          </a:p>
          <a:p>
            <a:r>
              <a:rPr lang="en-US" altLang="en-US" b="1" dirty="0">
                <a:latin typeface="Times New Roman" panose="02020603050405020304" pitchFamily="18" charset="0"/>
                <a:cs typeface="Times New Roman" panose="02020603050405020304" pitchFamily="18" charset="0"/>
              </a:rPr>
              <a:t>Additional items for winter and vehicle</a:t>
            </a:r>
            <a:r>
              <a:rPr lang="en-US" altLang="en-US" dirty="0">
                <a:latin typeface="Times New Roman" panose="02020603050405020304" pitchFamily="18" charset="0"/>
                <a:cs typeface="Times New Roman" panose="02020603050405020304" pitchFamily="18" charset="0"/>
              </a:rPr>
              <a:t>:  salt, shovel, blankets, sleeping bags, winter boots.</a:t>
            </a:r>
          </a:p>
          <a:p>
            <a:endParaRPr lang="en-CA" b="1" dirty="0">
              <a:latin typeface="Times New Roman" panose="02020603050405020304" pitchFamily="18" charset="0"/>
              <a:cs typeface="Times New Roman" panose="02020603050405020304" pitchFamily="18" charset="0"/>
            </a:endParaRPr>
          </a:p>
          <a:p>
            <a:endParaRPr lang="en-CA"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49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6F01-6940-4A5F-7AD1-19027548B329}"/>
            </a:ext>
          </a:extLst>
        </p:cNvPr>
        <p:cNvGrpSpPr/>
        <p:nvPr/>
      </p:nvGrpSpPr>
      <p:grpSpPr>
        <a:xfrm>
          <a:off x="0" y="0"/>
          <a:ext cx="0" cy="0"/>
          <a:chOff x="0" y="0"/>
          <a:chExt cx="0" cy="0"/>
        </a:xfrm>
      </p:grpSpPr>
      <p:pic>
        <p:nvPicPr>
          <p:cNvPr id="4" name="Content Placeholder 3" descr="DLIDE 15_Radio1_PPT.png">
            <a:extLst>
              <a:ext uri="{FF2B5EF4-FFF2-40B4-BE49-F238E27FC236}">
                <a16:creationId xmlns:a16="http://schemas.microsoft.com/office/drawing/2014/main" id="{5090F7C4-4F73-DD55-8B5C-3DBBC60AF7E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879655" y="455043"/>
            <a:ext cx="2990094" cy="205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LIDE 15_food1_PPT.png">
            <a:extLst>
              <a:ext uri="{FF2B5EF4-FFF2-40B4-BE49-F238E27FC236}">
                <a16:creationId xmlns:a16="http://schemas.microsoft.com/office/drawing/2014/main" id="{701BC9F0-D599-DCEC-BB15-1C6583E3964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3734" y="3585174"/>
            <a:ext cx="41433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LIDE 15_FirstAidKit_PPT.png">
            <a:extLst>
              <a:ext uri="{FF2B5EF4-FFF2-40B4-BE49-F238E27FC236}">
                <a16:creationId xmlns:a16="http://schemas.microsoft.com/office/drawing/2014/main" id="{01A17E13-4FC5-5942-4976-D25A3229235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72506" y="154702"/>
            <a:ext cx="33909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LIDE 15_flashlight1a_PPT.png">
            <a:extLst>
              <a:ext uri="{FF2B5EF4-FFF2-40B4-BE49-F238E27FC236}">
                <a16:creationId xmlns:a16="http://schemas.microsoft.com/office/drawing/2014/main" id="{14941DFE-664B-CD71-9C2C-26259AACC96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26843" y="1852102"/>
            <a:ext cx="3048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LIDE 15_can-opener1a_PPT.png">
            <a:extLst>
              <a:ext uri="{FF2B5EF4-FFF2-40B4-BE49-F238E27FC236}">
                <a16:creationId xmlns:a16="http://schemas.microsoft.com/office/drawing/2014/main" id="{6481512B-F871-C6D0-7FF8-3D2ADAF19AF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35943" y="2775578"/>
            <a:ext cx="2057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LIDE 15_Water2_PPT CROP.png">
            <a:extLst>
              <a:ext uri="{FF2B5EF4-FFF2-40B4-BE49-F238E27FC236}">
                <a16:creationId xmlns:a16="http://schemas.microsoft.com/office/drawing/2014/main" id="{0EE1ACF6-2409-11BC-D7B1-2E7FA76239B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943" y="3429000"/>
            <a:ext cx="185030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ue gas cylinder with a blue bag&#10;&#10;AI-generated content may be incorrect.">
            <a:extLst>
              <a:ext uri="{FF2B5EF4-FFF2-40B4-BE49-F238E27FC236}">
                <a16:creationId xmlns:a16="http://schemas.microsoft.com/office/drawing/2014/main" id="{0F9A4086-D462-F3BC-FD47-5B36A36BB5B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201117" y="4255031"/>
            <a:ext cx="2667372" cy="2448267"/>
          </a:xfrm>
          <a:prstGeom prst="rect">
            <a:avLst/>
          </a:prstGeom>
        </p:spPr>
      </p:pic>
      <p:pic>
        <p:nvPicPr>
          <p:cNvPr id="12" name="Picture 11" descr="A camp heater with a can inside&#10;&#10;AI-generated content may be incorrect.">
            <a:extLst>
              <a:ext uri="{FF2B5EF4-FFF2-40B4-BE49-F238E27FC236}">
                <a16:creationId xmlns:a16="http://schemas.microsoft.com/office/drawing/2014/main" id="{01A84C62-7FCB-0CCB-EA22-160F217E51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55059" y="4428959"/>
            <a:ext cx="2127398" cy="1842320"/>
          </a:xfrm>
          <a:prstGeom prst="rect">
            <a:avLst/>
          </a:prstGeom>
        </p:spPr>
      </p:pic>
      <p:pic>
        <p:nvPicPr>
          <p:cNvPr id="15" name="Picture 14" descr="A plastic container full of food and drinks&#10;&#10;AI-generated content may be incorrect.">
            <a:extLst>
              <a:ext uri="{FF2B5EF4-FFF2-40B4-BE49-F238E27FC236}">
                <a16:creationId xmlns:a16="http://schemas.microsoft.com/office/drawing/2014/main" id="{6CBF7401-C41D-574F-525F-25E23135DCE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8737" y="154702"/>
            <a:ext cx="3657917" cy="2658086"/>
          </a:xfrm>
          <a:prstGeom prst="rect">
            <a:avLst/>
          </a:prstGeom>
        </p:spPr>
      </p:pic>
    </p:spTree>
    <p:extLst>
      <p:ext uri="{BB962C8B-B14F-4D97-AF65-F5344CB8AC3E}">
        <p14:creationId xmlns:p14="http://schemas.microsoft.com/office/powerpoint/2010/main" val="177291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AF82E-56A6-9152-E9BC-A88BAD4BC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9ADB1-4260-4ED2-9A6F-546C5F776343}"/>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MAKE A GRAB-AND-GO BAG</a:t>
            </a:r>
            <a:br>
              <a:rPr lang="en-CA" b="1" dirty="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a:t>
            </a:r>
            <a:r>
              <a:rPr lang="en-CA" sz="3200" b="1" dirty="0">
                <a:latin typeface="Times New Roman" panose="02020603050405020304" pitchFamily="18" charset="0"/>
                <a:cs typeface="Times New Roman" panose="02020603050405020304" pitchFamily="18" charset="0"/>
              </a:rPr>
              <a:t>For you at work, your car, and for your students at school)</a:t>
            </a:r>
            <a:endParaRPr lang="en-US" b="1" dirty="0">
              <a:latin typeface="Times New Roman" panose="02020603050405020304" pitchFamily="18" charset="0"/>
              <a:cs typeface="Times New Roman" panose="02020603050405020304" pitchFamily="18" charset="0"/>
            </a:endParaRPr>
          </a:p>
        </p:txBody>
      </p:sp>
      <p:sp>
        <p:nvSpPr>
          <p:cNvPr id="4" name="TextBox 2">
            <a:extLst>
              <a:ext uri="{FF2B5EF4-FFF2-40B4-BE49-F238E27FC236}">
                <a16:creationId xmlns:a16="http://schemas.microsoft.com/office/drawing/2014/main" id="{A116CF43-207E-7382-491E-42922C07424D}"/>
              </a:ext>
            </a:extLst>
          </p:cNvPr>
          <p:cNvSpPr txBox="1">
            <a:spLocks noGrp="1" noChangeArrowheads="1"/>
          </p:cNvSpPr>
          <p:nvPr>
            <p:ph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anose="020B0604030504040204" pitchFamily="34" charset="0"/>
                <a:ea typeface="ヒラギノ角ゴ Pro W3" charset="-128"/>
              </a:defRPr>
            </a:lvl1pPr>
            <a:lvl2pPr marL="800100" indent="-342900">
              <a:defRPr sz="1600">
                <a:solidFill>
                  <a:schemeClr val="tx1"/>
                </a:solidFill>
                <a:latin typeface="Verdana" panose="020B0604030504040204" pitchFamily="34" charset="0"/>
                <a:ea typeface="ヒラギノ角ゴ Pro W3" charset="-128"/>
              </a:defRPr>
            </a:lvl2pPr>
            <a:lvl3pPr marL="1143000" indent="-228600">
              <a:defRPr sz="1600">
                <a:solidFill>
                  <a:schemeClr val="tx1"/>
                </a:solidFill>
                <a:latin typeface="Verdana" panose="020B0604030504040204" pitchFamily="34" charset="0"/>
                <a:ea typeface="ヒラギノ角ゴ Pro W3" charset="-128"/>
              </a:defRPr>
            </a:lvl3pPr>
            <a:lvl4pPr marL="1600200" indent="-228600">
              <a:defRPr sz="1600">
                <a:solidFill>
                  <a:schemeClr val="tx1"/>
                </a:solidFill>
                <a:latin typeface="Verdana" panose="020B0604030504040204" pitchFamily="34" charset="0"/>
                <a:ea typeface="ヒラギノ角ゴ Pro W3" charset="-128"/>
              </a:defRPr>
            </a:lvl4pPr>
            <a:lvl5pPr marL="2057400" indent="-228600">
              <a:defRPr sz="1600">
                <a:solidFill>
                  <a:schemeClr val="tx1"/>
                </a:solidFill>
                <a:latin typeface="Verdana" panose="020B0604030504040204" pitchFamily="34" charset="0"/>
                <a:ea typeface="ヒラギノ角ゴ Pro W3" charset="-128"/>
              </a:defRPr>
            </a:lvl5pPr>
            <a:lvl6pPr marL="2514600" indent="-228600" defTabSz="457200" eaLnBrk="0" fontAlgn="base" hangingPunct="0">
              <a:spcBef>
                <a:spcPct val="0"/>
              </a:spcBef>
              <a:spcAft>
                <a:spcPct val="0"/>
              </a:spcAft>
              <a:defRPr sz="1600">
                <a:solidFill>
                  <a:schemeClr val="tx1"/>
                </a:solidFill>
                <a:latin typeface="Verdana" panose="020B0604030504040204" pitchFamily="34" charset="0"/>
                <a:ea typeface="ヒラギノ角ゴ Pro W3" charset="-128"/>
              </a:defRPr>
            </a:lvl6pPr>
            <a:lvl7pPr marL="2971800" indent="-228600" defTabSz="457200" eaLnBrk="0" fontAlgn="base" hangingPunct="0">
              <a:spcBef>
                <a:spcPct val="0"/>
              </a:spcBef>
              <a:spcAft>
                <a:spcPct val="0"/>
              </a:spcAft>
              <a:defRPr sz="1600">
                <a:solidFill>
                  <a:schemeClr val="tx1"/>
                </a:solidFill>
                <a:latin typeface="Verdana" panose="020B0604030504040204" pitchFamily="34" charset="0"/>
                <a:ea typeface="ヒラギノ角ゴ Pro W3" charset="-128"/>
              </a:defRPr>
            </a:lvl7pPr>
            <a:lvl8pPr marL="3429000" indent="-228600" defTabSz="457200" eaLnBrk="0" fontAlgn="base" hangingPunct="0">
              <a:spcBef>
                <a:spcPct val="0"/>
              </a:spcBef>
              <a:spcAft>
                <a:spcPct val="0"/>
              </a:spcAft>
              <a:defRPr sz="1600">
                <a:solidFill>
                  <a:schemeClr val="tx1"/>
                </a:solidFill>
                <a:latin typeface="Verdana" panose="020B0604030504040204" pitchFamily="34" charset="0"/>
                <a:ea typeface="ヒラギノ角ゴ Pro W3" charset="-128"/>
              </a:defRPr>
            </a:lvl8pPr>
            <a:lvl9pPr marL="3886200" indent="-228600" defTabSz="457200" eaLnBrk="0" fontAlgn="base" hangingPunct="0">
              <a:spcBef>
                <a:spcPct val="0"/>
              </a:spcBef>
              <a:spcAft>
                <a:spcPct val="0"/>
              </a:spcAft>
              <a:defRPr sz="1600">
                <a:solidFill>
                  <a:schemeClr val="tx1"/>
                </a:solidFill>
                <a:latin typeface="Verdana" panose="020B0604030504040204" pitchFamily="34" charset="0"/>
                <a:ea typeface="ヒラギノ角ゴ Pro W3" charset="-128"/>
              </a:defRPr>
            </a:lvl9pPr>
          </a:lstStyle>
          <a:p>
            <a:r>
              <a:rPr lang="en-US" altLang="en-US" b="1" dirty="0">
                <a:latin typeface="Times New Roman" panose="02020603050405020304" pitchFamily="18" charset="0"/>
                <a:cs typeface="Times New Roman" panose="02020603050405020304" pitchFamily="18" charset="0"/>
              </a:rPr>
              <a:t>Include</a:t>
            </a:r>
            <a:r>
              <a:rPr lang="en-US" altLang="en-US" dirty="0">
                <a:latin typeface="Times New Roman" panose="02020603050405020304" pitchFamily="18" charset="0"/>
                <a:cs typeface="Times New Roman" panose="02020603050405020304" pitchFamily="18" charset="0"/>
              </a:rPr>
              <a:t>:</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Food (ready to eat) and water</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Phone charger and battery bank</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Small battery-powered or hand-crank radio</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Battery-powered or hand-crank flashlight</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Extra batteries</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Small first-aid kit and personal medications</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Personal toiletries and items, such as an extra pair of glasses or contact lenses</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Copy of your emergency plan</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Copies of important documents, such as insurance papers and identification</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Cash in small bills</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Local map with your family meeting place identified</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Seasonal clothing and an emergency blanket</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Pen and notepad</a:t>
            </a:r>
          </a:p>
          <a:p>
            <a:pPr lvl="1">
              <a:buSzPts val="1000"/>
              <a:buFont typeface="Symbol" panose="05050102010706020507" pitchFamily="18" charset="2"/>
              <a:buChar char=""/>
            </a:pPr>
            <a:r>
              <a:rPr lang="en-US" altLang="en-US" dirty="0">
                <a:latin typeface="Times New Roman" panose="02020603050405020304" pitchFamily="18" charset="0"/>
                <a:cs typeface="Times New Roman" panose="02020603050405020304" pitchFamily="18" charset="0"/>
              </a:rPr>
              <a:t>Whistle</a:t>
            </a:r>
          </a:p>
        </p:txBody>
      </p:sp>
      <p:pic>
        <p:nvPicPr>
          <p:cNvPr id="5" name="Content Placeholder 7" descr="A picture containing text, yellow&#10;&#10;Description automatically generated">
            <a:extLst>
              <a:ext uri="{FF2B5EF4-FFF2-40B4-BE49-F238E27FC236}">
                <a16:creationId xmlns:a16="http://schemas.microsoft.com/office/drawing/2014/main" id="{5408DA5D-557F-C5C3-6102-62EBC2681C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3163" y="2343210"/>
            <a:ext cx="325913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072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773E-7F6E-5F87-2670-B2DBDF365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654C2-E9FA-E0FB-051B-8AFE122211EA}"/>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STORING YOUR KIT</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5157AB-23BE-CD0B-0F45-4B9862FAF8BC}"/>
              </a:ext>
            </a:extLst>
          </p:cNvPr>
          <p:cNvSpPr>
            <a:spLocks noGrp="1"/>
          </p:cNvSpPr>
          <p:nvPr>
            <p:ph idx="1"/>
          </p:nvPr>
        </p:nvSpPr>
        <p:spPr/>
        <p:txBody>
          <a:bodyPr/>
          <a:lstStyle/>
          <a:p>
            <a:r>
              <a:rPr lang="en-CA" b="1" dirty="0">
                <a:latin typeface="Times New Roman" panose="02020603050405020304" pitchFamily="18" charset="0"/>
                <a:cs typeface="Times New Roman" panose="02020603050405020304" pitchFamily="18" charset="0"/>
              </a:rPr>
              <a:t>Make sure your kit is easy to carry.  </a:t>
            </a:r>
            <a:r>
              <a:rPr lang="en-CA" dirty="0">
                <a:latin typeface="Times New Roman" panose="02020603050405020304" pitchFamily="18" charset="0"/>
                <a:cs typeface="Times New Roman" panose="02020603050405020304" pitchFamily="18" charset="0"/>
              </a:rPr>
              <a:t>Keep it in a backpack, duffel bag or suitcase with wheels, in an easy to reach place, such as your front hall closet</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Make sure everyone</a:t>
            </a:r>
            <a:r>
              <a:rPr lang="en-CA" dirty="0">
                <a:latin typeface="Times New Roman" panose="02020603050405020304" pitchFamily="18" charset="0"/>
                <a:cs typeface="Times New Roman" panose="02020603050405020304" pitchFamily="18" charset="0"/>
              </a:rPr>
              <a:t> in your household knows where to find the emergency kit</a:t>
            </a:r>
            <a:endParaRPr lang="en-US" b="1" dirty="0">
              <a:latin typeface="Times New Roman" panose="02020603050405020304" pitchFamily="18" charset="0"/>
              <a:cs typeface="Times New Roman" panose="02020603050405020304" pitchFamily="18" charset="0"/>
            </a:endParaRPr>
          </a:p>
        </p:txBody>
      </p:sp>
      <p:pic>
        <p:nvPicPr>
          <p:cNvPr id="8" name="Picture 7" descr="A collection of items in a cooler&#10;&#10;AI-generated content may be incorrect.">
            <a:extLst>
              <a:ext uri="{FF2B5EF4-FFF2-40B4-BE49-F238E27FC236}">
                <a16:creationId xmlns:a16="http://schemas.microsoft.com/office/drawing/2014/main" id="{2F9FD9E9-F077-41B9-F6AD-D6B72D0109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273" y="4431754"/>
            <a:ext cx="3924848" cy="2238687"/>
          </a:xfrm>
          <a:prstGeom prst="rect">
            <a:avLst/>
          </a:prstGeom>
        </p:spPr>
      </p:pic>
      <p:pic>
        <p:nvPicPr>
          <p:cNvPr id="10" name="Picture 9" descr="A backpack with a pocket full of books&#10;&#10;AI-generated content may be incorrect.">
            <a:extLst>
              <a:ext uri="{FF2B5EF4-FFF2-40B4-BE49-F238E27FC236}">
                <a16:creationId xmlns:a16="http://schemas.microsoft.com/office/drawing/2014/main" id="{FEB8EF40-B92A-22CD-FDB2-D0CEB30A46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5288" y="4066322"/>
            <a:ext cx="1781424" cy="2019582"/>
          </a:xfrm>
          <a:prstGeom prst="rect">
            <a:avLst/>
          </a:prstGeom>
        </p:spPr>
      </p:pic>
      <p:pic>
        <p:nvPicPr>
          <p:cNvPr id="12" name="Picture 11" descr="A red suitcase with a black background&#10;&#10;AI-generated content may be incorrect.">
            <a:extLst>
              <a:ext uri="{FF2B5EF4-FFF2-40B4-BE49-F238E27FC236}">
                <a16:creationId xmlns:a16="http://schemas.microsoft.com/office/drawing/2014/main" id="{747819EA-3DB1-F1EC-2A12-19CA2C0CEA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61046" y="4066322"/>
            <a:ext cx="1705213" cy="2676899"/>
          </a:xfrm>
          <a:prstGeom prst="rect">
            <a:avLst/>
          </a:prstGeom>
        </p:spPr>
      </p:pic>
    </p:spTree>
    <p:extLst>
      <p:ext uri="{BB962C8B-B14F-4D97-AF65-F5344CB8AC3E}">
        <p14:creationId xmlns:p14="http://schemas.microsoft.com/office/powerpoint/2010/main" val="2144000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CEFE9-B355-4A3D-091C-634F7C6C6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BD347-9AF6-FBCC-F087-FF1CCA6D47C4}"/>
              </a:ext>
            </a:extLst>
          </p:cNvPr>
          <p:cNvSpPr>
            <a:spLocks noGrp="1"/>
          </p:cNvSpPr>
          <p:nvPr>
            <p:ph type="title"/>
          </p:nvPr>
        </p:nvSpPr>
        <p:spPr>
          <a:xfrm>
            <a:off x="672861" y="365125"/>
            <a:ext cx="10852030" cy="1325563"/>
          </a:xfrm>
        </p:spPr>
        <p:txBody>
          <a:bodyPr/>
          <a:lstStyle/>
          <a:p>
            <a:pPr algn="ctr"/>
            <a:r>
              <a:rPr lang="en-CA" b="1" dirty="0">
                <a:latin typeface="Times New Roman" panose="02020603050405020304" pitchFamily="18" charset="0"/>
                <a:cs typeface="Times New Roman" panose="02020603050405020304" pitchFamily="18" charset="0"/>
              </a:rPr>
              <a:t>THREE STEPS TO GETTING PREPARED</a:t>
            </a:r>
            <a:endParaRPr lang="en-US"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49FB6CB-7E95-42D8-5DA6-B0F3DBDF3F60}"/>
              </a:ext>
            </a:extLst>
          </p:cNvPr>
          <p:cNvSpPr>
            <a:spLocks noGrp="1" noChangeArrowheads="1"/>
          </p:cNvSpPr>
          <p:nvPr>
            <p:ph idx="1"/>
          </p:nvPr>
        </p:nvSpPr>
        <p:spPr>
          <a:xfrm>
            <a:off x="838200" y="1466490"/>
            <a:ext cx="10515600" cy="5175849"/>
          </a:xfrm>
        </p:spPr>
        <p:txBody>
          <a:bodyPr>
            <a:normAutofit fontScale="92500"/>
          </a:bodyPr>
          <a:lstStyle/>
          <a:p>
            <a:pPr eaLnBrk="1" hangingPunct="1">
              <a:buFont typeface="Wingdings" panose="05000000000000000000" pitchFamily="2" charset="2"/>
              <a:buChar char="ü"/>
              <a:defRPr/>
            </a:pPr>
            <a:r>
              <a:rPr lang="en-US" altLang="en-US" dirty="0">
                <a:latin typeface="Times New Roman" panose="02020603050405020304" pitchFamily="18" charset="0"/>
                <a:ea typeface="ヒラギノ角ゴ Pro W3" charset="-128"/>
                <a:cs typeface="Times New Roman" panose="02020603050405020304" pitchFamily="18" charset="0"/>
              </a:rPr>
              <a:t>STEP: 1   Know the risks</a:t>
            </a:r>
          </a:p>
          <a:p>
            <a:pPr eaLnBrk="1" hangingPunct="1">
              <a:buFont typeface="Wingdings" panose="05000000000000000000" pitchFamily="2" charset="2"/>
              <a:buChar char="ü"/>
              <a:defRPr/>
            </a:pPr>
            <a:r>
              <a:rPr lang="en-US" altLang="en-US" dirty="0">
                <a:latin typeface="Times New Roman" panose="02020603050405020304" pitchFamily="18" charset="0"/>
                <a:ea typeface="ヒラギノ角ゴ Pro W3" charset="-128"/>
                <a:cs typeface="Times New Roman" panose="02020603050405020304" pitchFamily="18" charset="0"/>
              </a:rPr>
              <a:t>STEP: 2   Make a plan</a:t>
            </a:r>
          </a:p>
          <a:p>
            <a:pPr eaLnBrk="1" hangingPunct="1">
              <a:buFont typeface="Wingdings" panose="05000000000000000000" pitchFamily="2" charset="2"/>
              <a:buChar char="ü"/>
              <a:defRPr/>
            </a:pPr>
            <a:r>
              <a:rPr lang="en-US" altLang="en-US" dirty="0">
                <a:latin typeface="Times New Roman" panose="02020603050405020304" pitchFamily="18" charset="0"/>
                <a:ea typeface="ヒラギノ角ゴ Pro W3" charset="-128"/>
                <a:cs typeface="Times New Roman" panose="02020603050405020304" pitchFamily="18" charset="0"/>
              </a:rPr>
              <a:t>STEP: 3   Make a family kit</a:t>
            </a:r>
          </a:p>
          <a:p>
            <a:pPr marL="0" indent="0" eaLnBrk="1" hangingPunct="1">
              <a:buFontTx/>
              <a:buNone/>
              <a:defRPr/>
            </a:pPr>
            <a:endParaRPr lang="en-US" altLang="en-US" dirty="0">
              <a:latin typeface="Times New Roman" panose="02020603050405020304" pitchFamily="18" charset="0"/>
              <a:ea typeface="ヒラギノ角ゴ Pro W3" charset="-128"/>
              <a:cs typeface="Times New Roman" panose="02020603050405020304" pitchFamily="18" charset="0"/>
            </a:endParaRPr>
          </a:p>
          <a:p>
            <a:pPr marL="0" indent="0" eaLnBrk="1" hangingPunct="1">
              <a:buFontTx/>
              <a:buNone/>
              <a:defRPr/>
            </a:pPr>
            <a:endParaRPr lang="en-US" altLang="en-US" dirty="0">
              <a:latin typeface="Times New Roman" panose="02020603050405020304" pitchFamily="18" charset="0"/>
              <a:ea typeface="ヒラギノ角ゴ Pro W3" charset="-128"/>
              <a:cs typeface="Times New Roman" panose="02020603050405020304" pitchFamily="18" charset="0"/>
            </a:endParaRPr>
          </a:p>
          <a:p>
            <a:pPr marL="0" indent="0" eaLnBrk="1" hangingPunct="1">
              <a:buFontTx/>
              <a:buNone/>
              <a:defRPr/>
            </a:pPr>
            <a:endParaRPr lang="en-US" altLang="en-US" dirty="0">
              <a:latin typeface="Times New Roman" panose="02020603050405020304" pitchFamily="18" charset="0"/>
              <a:ea typeface="ヒラギノ角ゴ Pro W3" charset="-128"/>
              <a:cs typeface="Times New Roman" panose="02020603050405020304" pitchFamily="18" charset="0"/>
            </a:endParaRPr>
          </a:p>
          <a:p>
            <a:pPr marL="0" indent="0" eaLnBrk="1" hangingPunct="1">
              <a:buFontTx/>
              <a:buNone/>
              <a:defRPr/>
            </a:pPr>
            <a:endParaRPr lang="en-US" altLang="en-US" dirty="0">
              <a:latin typeface="Times New Roman" panose="02020603050405020304" pitchFamily="18" charset="0"/>
              <a:ea typeface="ヒラギノ角ゴ Pro W3" charset="-128"/>
              <a:cs typeface="Times New Roman" panose="02020603050405020304" pitchFamily="18" charset="0"/>
            </a:endParaRPr>
          </a:p>
          <a:p>
            <a:pPr marL="0" indent="0" eaLnBrk="1" hangingPunct="1">
              <a:lnSpc>
                <a:spcPct val="110000"/>
              </a:lnSpc>
              <a:spcBef>
                <a:spcPts val="0"/>
              </a:spcBef>
              <a:buFontTx/>
              <a:buNone/>
              <a:defRP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YOUR 72 HOUR KIT HOLDS SUPPLIES TO SUPPORT YOU AND YOUR FAMILY FOR 3 DAYS.  HAVING THE RIGHT EQUIPMENT MEANS THAT YOU AND YOUR LOVED ONES WILL BE TAKEN CARE OF AND YOU CAN SURVIVE UNTIL HELP ARRIVES.</a:t>
            </a:r>
            <a:endParaRPr lang="en-US" altLang="en-US" dirty="0">
              <a:latin typeface="Times New Roman" panose="02020603050405020304" pitchFamily="18" charset="0"/>
              <a:ea typeface="ヒラギノ角ゴ Pro W3" charset="-128"/>
              <a:cs typeface="Times New Roman" panose="02020603050405020304" pitchFamily="18" charset="0"/>
            </a:endParaRPr>
          </a:p>
        </p:txBody>
      </p:sp>
      <p:pic>
        <p:nvPicPr>
          <p:cNvPr id="5" name="Picture 7" descr="Blue Icon Page 4_300dpi.png">
            <a:extLst>
              <a:ext uri="{FF2B5EF4-FFF2-40B4-BE49-F238E27FC236}">
                <a16:creationId xmlns:a16="http://schemas.microsoft.com/office/drawing/2014/main" id="{5036EF34-5E60-63A9-B2F2-C31F6B1B1A3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25420" y="2948145"/>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Orange Icon Page 4_300dpi.png">
            <a:extLst>
              <a:ext uri="{FF2B5EF4-FFF2-40B4-BE49-F238E27FC236}">
                <a16:creationId xmlns:a16="http://schemas.microsoft.com/office/drawing/2014/main" id="{6747C981-9D38-A608-5AC9-953E4706D7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77802" y="1866083"/>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Red Icon Page 4_300dpi.png">
            <a:extLst>
              <a:ext uri="{FF2B5EF4-FFF2-40B4-BE49-F238E27FC236}">
                <a16:creationId xmlns:a16="http://schemas.microsoft.com/office/drawing/2014/main" id="{CEBBAD1D-D22C-D3CA-E646-029512970D7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217" y="1287199"/>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37B583E-A00A-D0C6-87DC-630F9D5285A6}"/>
              </a:ext>
            </a:extLst>
          </p:cNvPr>
          <p:cNvSpPr txBox="1"/>
          <p:nvPr/>
        </p:nvSpPr>
        <p:spPr>
          <a:xfrm>
            <a:off x="6694576" y="2232821"/>
            <a:ext cx="430844"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74C9BC0-B42D-8662-FE53-61047AD52F6F}"/>
              </a:ext>
            </a:extLst>
          </p:cNvPr>
          <p:cNvSpPr txBox="1"/>
          <p:nvPr/>
        </p:nvSpPr>
        <p:spPr>
          <a:xfrm>
            <a:off x="7322992" y="3108792"/>
            <a:ext cx="430844"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3</a:t>
            </a:r>
            <a:endParaRPr lang="en-US" sz="3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DB304F0-8344-1B21-2095-D40BE22973F9}"/>
              </a:ext>
            </a:extLst>
          </p:cNvPr>
          <p:cNvSpPr txBox="1"/>
          <p:nvPr/>
        </p:nvSpPr>
        <p:spPr>
          <a:xfrm>
            <a:off x="9109131" y="2984263"/>
            <a:ext cx="430844"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2</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69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98145A-6A31-EC35-0E4B-F1A128FEDD9D}"/>
              </a:ext>
            </a:extLst>
          </p:cNvPr>
          <p:cNvSpPr txBox="1"/>
          <p:nvPr/>
        </p:nvSpPr>
        <p:spPr>
          <a:xfrm>
            <a:off x="133439" y="122016"/>
            <a:ext cx="6248700" cy="461665"/>
          </a:xfrm>
          <a:prstGeom prst="rect">
            <a:avLst/>
          </a:prstGeom>
          <a:noFill/>
        </p:spPr>
        <p:txBody>
          <a:bodyPr wrap="square" rtlCol="0">
            <a:spAutoFit/>
          </a:bodyPr>
          <a:lstStyle/>
          <a:p>
            <a:r>
              <a:rPr lang="en-CA" sz="2400" b="1" dirty="0">
                <a:solidFill>
                  <a:srgbClr val="FF0000"/>
                </a:solidFill>
                <a:latin typeface="Times New Roman" panose="02020603050405020304" pitchFamily="18" charset="0"/>
                <a:cs typeface="Times New Roman" panose="02020603050405020304" pitchFamily="18" charset="0"/>
              </a:rPr>
              <a:t>REFERENCES &amp; ACKNOWLEDGEMENTS</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CFBE66B5-C898-A14F-1E2F-FED7226B2C96}"/>
              </a:ext>
            </a:extLst>
          </p:cNvPr>
          <p:cNvGrpSpPr/>
          <p:nvPr/>
        </p:nvGrpSpPr>
        <p:grpSpPr>
          <a:xfrm>
            <a:off x="124636" y="601784"/>
            <a:ext cx="3523634" cy="5983738"/>
            <a:chOff x="124636" y="601784"/>
            <a:chExt cx="3523634" cy="5983738"/>
          </a:xfrm>
        </p:grpSpPr>
        <p:pic>
          <p:nvPicPr>
            <p:cNvPr id="7170" name="Picture 2" descr="Safer Way Out – REACH Edmonton">
              <a:extLst>
                <a:ext uri="{FF2B5EF4-FFF2-40B4-BE49-F238E27FC236}">
                  <a16:creationId xmlns:a16="http://schemas.microsoft.com/office/drawing/2014/main" id="{3C11260A-A611-C114-9F03-E20149F7AC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0629" y="601784"/>
              <a:ext cx="3517641" cy="879410"/>
            </a:xfrm>
            <a:prstGeom prst="rect">
              <a:avLst/>
            </a:prstGeom>
            <a:solidFill>
              <a:srgbClr val="FFFFFF"/>
            </a:solidFill>
          </p:spPr>
        </p:pic>
        <p:pic>
          <p:nvPicPr>
            <p:cNvPr id="1026" name="Picture 2" descr="72hours.ca">
              <a:extLst>
                <a:ext uri="{FF2B5EF4-FFF2-40B4-BE49-F238E27FC236}">
                  <a16:creationId xmlns:a16="http://schemas.microsoft.com/office/drawing/2014/main" id="{B41C0670-6B96-6EAF-2D3E-910F3DF628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29877" y="4779331"/>
              <a:ext cx="817020" cy="817020"/>
            </a:xfrm>
            <a:prstGeom prst="rect">
              <a:avLst/>
            </a:prstGeom>
            <a:solidFill>
              <a:srgbClr val="FFFFFF"/>
            </a:solidFill>
          </p:spPr>
        </p:pic>
        <p:pic>
          <p:nvPicPr>
            <p:cNvPr id="1030" name="Picture 6" descr="Canadian Red Cross">
              <a:extLst>
                <a:ext uri="{FF2B5EF4-FFF2-40B4-BE49-F238E27FC236}">
                  <a16:creationId xmlns:a16="http://schemas.microsoft.com/office/drawing/2014/main" id="{B967A4BC-D5F0-5273-415B-2D8FC7BEE93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636" y="2875979"/>
              <a:ext cx="2187874" cy="895367"/>
            </a:xfrm>
            <a:prstGeom prst="rect">
              <a:avLst/>
            </a:prstGeom>
            <a:solidFill>
              <a:srgbClr val="FFFFFF"/>
            </a:solidFill>
          </p:spPr>
        </p:pic>
        <p:pic>
          <p:nvPicPr>
            <p:cNvPr id="1032" name="Picture 8" descr="Canadian Safety Supplies">
              <a:extLst>
                <a:ext uri="{FF2B5EF4-FFF2-40B4-BE49-F238E27FC236}">
                  <a16:creationId xmlns:a16="http://schemas.microsoft.com/office/drawing/2014/main" id="{489F7794-F7A2-D9AA-C9C7-0A9FDA2B9F3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3439" y="5768502"/>
              <a:ext cx="2661698" cy="81702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50C73CD1-829E-ADC8-8E59-59B2203B0C1D}"/>
              </a:ext>
            </a:extLst>
          </p:cNvPr>
          <p:cNvSpPr txBox="1"/>
          <p:nvPr/>
        </p:nvSpPr>
        <p:spPr>
          <a:xfrm>
            <a:off x="4209492" y="5022578"/>
            <a:ext cx="3773015" cy="584775"/>
          </a:xfrm>
          <a:prstGeom prst="rect">
            <a:avLst/>
          </a:prstGeom>
          <a:noFill/>
        </p:spPr>
        <p:txBody>
          <a:bodyPr wrap="square" rtlCol="0">
            <a:spAutoFit/>
          </a:bodyPr>
          <a:lstStyle/>
          <a:p>
            <a:r>
              <a:rPr lang="en-CA" sz="3200" b="1" dirty="0">
                <a:solidFill>
                  <a:srgbClr val="FF0000"/>
                </a:solidFill>
                <a:latin typeface="Times New Roman" panose="02020603050405020304" pitchFamily="18" charset="0"/>
                <a:cs typeface="Times New Roman" panose="02020603050405020304" pitchFamily="18" charset="0"/>
              </a:rPr>
              <a:t>MATTHEW 25:1-13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Picture 8" descr="A red and black logo&#10;&#10;AI-generated content may be incorrect.">
            <a:extLst>
              <a:ext uri="{FF2B5EF4-FFF2-40B4-BE49-F238E27FC236}">
                <a16:creationId xmlns:a16="http://schemas.microsoft.com/office/drawing/2014/main" id="{8FCBDD7D-1A88-231B-B8BB-FA8C661E7D0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9008" y="4711524"/>
            <a:ext cx="2048161" cy="952633"/>
          </a:xfrm>
          <a:prstGeom prst="rect">
            <a:avLst/>
          </a:prstGeom>
        </p:spPr>
      </p:pic>
      <p:pic>
        <p:nvPicPr>
          <p:cNvPr id="11" name="Picture 10" descr="A close-up of a logo&#10;&#10;AI-generated content may be incorrect.">
            <a:extLst>
              <a:ext uri="{FF2B5EF4-FFF2-40B4-BE49-F238E27FC236}">
                <a16:creationId xmlns:a16="http://schemas.microsoft.com/office/drawing/2014/main" id="{A9CE8AEA-0F34-3AEF-B686-32C820CF6C3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0629" y="3832925"/>
            <a:ext cx="2584270" cy="817020"/>
          </a:xfrm>
          <a:prstGeom prst="rect">
            <a:avLst/>
          </a:prstGeom>
        </p:spPr>
      </p:pic>
      <p:pic>
        <p:nvPicPr>
          <p:cNvPr id="13" name="Picture 12" descr="A black and white logo&#10;&#10;AI-generated content may be incorrect.">
            <a:extLst>
              <a:ext uri="{FF2B5EF4-FFF2-40B4-BE49-F238E27FC236}">
                <a16:creationId xmlns:a16="http://schemas.microsoft.com/office/drawing/2014/main" id="{A1F0C8C3-F487-D2A3-1B46-5701F33CEA4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33439" y="1548900"/>
            <a:ext cx="2183453" cy="1222734"/>
          </a:xfrm>
          <a:prstGeom prst="rect">
            <a:avLst/>
          </a:prstGeom>
        </p:spPr>
      </p:pic>
    </p:spTree>
    <p:extLst>
      <p:ext uri="{BB962C8B-B14F-4D97-AF65-F5344CB8AC3E}">
        <p14:creationId xmlns:p14="http://schemas.microsoft.com/office/powerpoint/2010/main" val="180890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F0E1B8-EA73-4E6D-24F5-26668F12043E}"/>
              </a:ext>
            </a:extLst>
          </p:cNvPr>
          <p:cNvSpPr/>
          <p:nvPr/>
        </p:nvSpPr>
        <p:spPr>
          <a:xfrm>
            <a:off x="1463961" y="2536583"/>
            <a:ext cx="9264075"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????QUESTIONS????</a:t>
            </a:r>
          </a:p>
        </p:txBody>
      </p:sp>
      <p:pic>
        <p:nvPicPr>
          <p:cNvPr id="3" name="Picture 5" descr="Red Icon Page 4_300dpi.png">
            <a:extLst>
              <a:ext uri="{FF2B5EF4-FFF2-40B4-BE49-F238E27FC236}">
                <a16:creationId xmlns:a16="http://schemas.microsoft.com/office/drawing/2014/main" id="{88690E35-904F-3A27-1F4C-E726DF6C06E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rot="20514840">
            <a:off x="549561" y="386598"/>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Orange Icon Page 4_300dpi.png">
            <a:extLst>
              <a:ext uri="{FF2B5EF4-FFF2-40B4-BE49-F238E27FC236}">
                <a16:creationId xmlns:a16="http://schemas.microsoft.com/office/drawing/2014/main" id="{B038A68A-81C6-C777-0BF0-041B4FA88A3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1145069">
            <a:off x="10126941" y="3972063"/>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lue Icon Page 4_300dpi.png">
            <a:extLst>
              <a:ext uri="{FF2B5EF4-FFF2-40B4-BE49-F238E27FC236}">
                <a16:creationId xmlns:a16="http://schemas.microsoft.com/office/drawing/2014/main" id="{C7BAAD42-3648-7B5F-C363-6E64EF8E2C7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0354778">
            <a:off x="308830" y="4073157"/>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7" descr="A picture containing text, yellow&#10;&#10;Description automatically generated">
            <a:extLst>
              <a:ext uri="{FF2B5EF4-FFF2-40B4-BE49-F238E27FC236}">
                <a16:creationId xmlns:a16="http://schemas.microsoft.com/office/drawing/2014/main" id="{CB7448FE-9416-0019-809B-7D1480408A1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29004" y="3805999"/>
            <a:ext cx="325913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LIDE 15_food1_PPT.png">
            <a:extLst>
              <a:ext uri="{FF2B5EF4-FFF2-40B4-BE49-F238E27FC236}">
                <a16:creationId xmlns:a16="http://schemas.microsoft.com/office/drawing/2014/main" id="{593D7442-7914-AC14-815E-A0AAEF33FD7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66535">
            <a:off x="7880844" y="174098"/>
            <a:ext cx="41433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LIDE 15_FirstAidKit_PPT.png">
            <a:extLst>
              <a:ext uri="{FF2B5EF4-FFF2-40B4-BE49-F238E27FC236}">
                <a16:creationId xmlns:a16="http://schemas.microsoft.com/office/drawing/2014/main" id="{A371334D-0475-69CC-D164-4941E1E6039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52698" y="607753"/>
            <a:ext cx="33909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amp heater with a can inside&#10;&#10;AI-generated content may be incorrect.">
            <a:extLst>
              <a:ext uri="{FF2B5EF4-FFF2-40B4-BE49-F238E27FC236}">
                <a16:creationId xmlns:a16="http://schemas.microsoft.com/office/drawing/2014/main" id="{777235CF-D86D-E79B-7B9B-67AB9613B41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97869" y="384179"/>
            <a:ext cx="1566811" cy="1356853"/>
          </a:xfrm>
          <a:prstGeom prst="rect">
            <a:avLst/>
          </a:prstGeom>
        </p:spPr>
      </p:pic>
      <p:pic>
        <p:nvPicPr>
          <p:cNvPr id="12" name="Picture 11" descr="A group of red backpacks and other items&#10;&#10;AI-generated content may be incorrect.">
            <a:extLst>
              <a:ext uri="{FF2B5EF4-FFF2-40B4-BE49-F238E27FC236}">
                <a16:creationId xmlns:a16="http://schemas.microsoft.com/office/drawing/2014/main" id="{3DF8E12C-5F0A-0C4F-89AA-929CEB420D0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88142" y="3294697"/>
            <a:ext cx="4015043" cy="4015043"/>
          </a:xfrm>
          <a:prstGeom prst="rect">
            <a:avLst/>
          </a:prstGeom>
        </p:spPr>
      </p:pic>
    </p:spTree>
    <p:extLst>
      <p:ext uri="{BB962C8B-B14F-4D97-AF65-F5344CB8AC3E}">
        <p14:creationId xmlns:p14="http://schemas.microsoft.com/office/powerpoint/2010/main" val="46513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1C9E-1F58-116C-0F2B-E453FB4ED4D4}"/>
              </a:ext>
            </a:extLst>
          </p:cNvPr>
          <p:cNvSpPr>
            <a:spLocks noGrp="1"/>
          </p:cNvSpPr>
          <p:nvPr>
            <p:ph type="title"/>
          </p:nvPr>
        </p:nvSpPr>
        <p:spPr/>
        <p:txBody>
          <a:bodyPr/>
          <a:lstStyle/>
          <a:p>
            <a:pPr algn="ctr"/>
            <a:r>
              <a:rPr lang="en-CA" dirty="0">
                <a:latin typeface="Times New Roman" panose="02020603050405020304" pitchFamily="18" charset="0"/>
                <a:cs typeface="Times New Roman" panose="02020603050405020304" pitchFamily="18" charset="0"/>
              </a:rPr>
              <a:t>COMMUNICATIONS SUPPLIERS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1F1A73-73BC-5F7D-1939-261E79F2F813}"/>
              </a:ext>
            </a:extLst>
          </p:cNvPr>
          <p:cNvSpPr>
            <a:spLocks noGrp="1"/>
          </p:cNvSpPr>
          <p:nvPr>
            <p:ph idx="1"/>
          </p:nvPr>
        </p:nvSpPr>
        <p:spPr/>
        <p:txBody>
          <a:bodyPr>
            <a:normAutofit fontScale="85000" lnSpcReduction="20000"/>
          </a:bodyPr>
          <a:lstStyle/>
          <a:p>
            <a:r>
              <a:rPr lang="en-CA" dirty="0">
                <a:latin typeface="Times New Roman" panose="02020603050405020304" pitchFamily="18" charset="0"/>
                <a:cs typeface="Times New Roman" panose="02020603050405020304" pitchFamily="18" charset="0"/>
              </a:rPr>
              <a:t>Prairie Mobile (VHF/UHF Kenwood, Motorola, Tait, ICOM, Crew Connect, radios, repeaters, antenna etc.)</a:t>
            </a:r>
          </a:p>
          <a:p>
            <a:pPr lvl="1"/>
            <a:r>
              <a:rPr lang="en-CA" sz="2800" dirty="0">
                <a:latin typeface="Times New Roman" panose="02020603050405020304" pitchFamily="18" charset="0"/>
                <a:cs typeface="Times New Roman" panose="02020603050405020304" pitchFamily="18" charset="0"/>
              </a:rPr>
              <a:t>2622 Faithfull Ave, Saskatoon SK, 1-306-933-2667, Trevor Waring </a:t>
            </a:r>
          </a:p>
          <a:p>
            <a:pPr lvl="1"/>
            <a:endParaRPr lang="en-CA" sz="2800"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Artisan Trucks &amp; Equipment LTD (Motorola, Kenwood, ICOM radios, repeaters, antenna, etc.)</a:t>
            </a:r>
          </a:p>
          <a:p>
            <a:pPr lvl="1"/>
            <a:r>
              <a:rPr lang="en-CA" sz="2800" dirty="0">
                <a:latin typeface="Times New Roman" panose="02020603050405020304" pitchFamily="18" charset="0"/>
                <a:cs typeface="Times New Roman" panose="02020603050405020304" pitchFamily="18" charset="0"/>
              </a:rPr>
              <a:t>PO Box 194 Meath Park SK, 1-306-960-5978, Chris Conant</a:t>
            </a:r>
          </a:p>
          <a:p>
            <a:pPr lvl="1"/>
            <a:endParaRPr lang="en-CA" sz="2800"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Timberline Radio Systems (VHF/UHF Kenwood, Tait, ICOM radios, custom built repeaters) , Vancouver BC, 1-604-290-3915, Glenn Graham</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Innovation, Science and Economic Development Canada (ISED)</a:t>
            </a:r>
          </a:p>
          <a:p>
            <a:pPr lvl="1"/>
            <a:r>
              <a:rPr lang="en-CA" dirty="0">
                <a:latin typeface="Times New Roman" panose="02020603050405020304" pitchFamily="18" charset="0"/>
                <a:cs typeface="Times New Roman" panose="02020603050405020304" pitchFamily="18" charset="0"/>
              </a:rPr>
              <a:t>UHF/GMRS radios, no licence required, </a:t>
            </a:r>
            <a:r>
              <a:rPr lang="en-CA" b="1" dirty="0">
                <a:latin typeface="Times New Roman" panose="02020603050405020304" pitchFamily="18" charset="0"/>
                <a:cs typeface="Times New Roman" panose="02020603050405020304" pitchFamily="18" charset="0"/>
              </a:rPr>
              <a:t>repeaters and high-power radios require licence</a:t>
            </a:r>
          </a:p>
        </p:txBody>
      </p:sp>
    </p:spTree>
    <p:extLst>
      <p:ext uri="{BB962C8B-B14F-4D97-AF65-F5344CB8AC3E}">
        <p14:creationId xmlns:p14="http://schemas.microsoft.com/office/powerpoint/2010/main" val="193265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E27BCF-6B89-AC90-947A-A9B633E24956}"/>
              </a:ext>
            </a:extLst>
          </p:cNvPr>
          <p:cNvSpPr txBox="1"/>
          <p:nvPr/>
        </p:nvSpPr>
        <p:spPr>
          <a:xfrm rot="10800000" flipH="1" flipV="1">
            <a:off x="138077" y="3503235"/>
            <a:ext cx="7466371" cy="3354765"/>
          </a:xfrm>
          <a:prstGeom prst="rect">
            <a:avLst/>
          </a:prstGeom>
          <a:noFill/>
        </p:spPr>
        <p:txBody>
          <a:bodyPr wrap="square" rtlCol="0">
            <a:spAutoFit/>
          </a:bodyPr>
          <a:lstStyle/>
          <a:p>
            <a:r>
              <a:rPr lang="en-CA" sz="4400" b="1" dirty="0">
                <a:solidFill>
                  <a:schemeClr val="bg1"/>
                </a:solidFill>
                <a:latin typeface="Times New Roman" panose="02020603050405020304" pitchFamily="18" charset="0"/>
                <a:cs typeface="Times New Roman" panose="02020603050405020304" pitchFamily="18" charset="0"/>
              </a:rPr>
              <a:t>STEP 1:  KNOW THE RISKS</a:t>
            </a:r>
          </a:p>
          <a:p>
            <a:endParaRPr lang="en-CA" sz="28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CA" sz="2800" b="1" dirty="0">
                <a:solidFill>
                  <a:schemeClr val="bg1"/>
                </a:solidFill>
                <a:latin typeface="Times New Roman" panose="02020603050405020304" pitchFamily="18" charset="0"/>
                <a:cs typeface="Times New Roman" panose="02020603050405020304" pitchFamily="18" charset="0"/>
              </a:rPr>
              <a:t>Although the consequences of various</a:t>
            </a:r>
          </a:p>
          <a:p>
            <a:r>
              <a:rPr lang="en-CA" sz="2800" b="1" dirty="0">
                <a:solidFill>
                  <a:schemeClr val="bg1"/>
                </a:solidFill>
                <a:latin typeface="Times New Roman" panose="02020603050405020304" pitchFamily="18" charset="0"/>
                <a:cs typeface="Times New Roman" panose="02020603050405020304" pitchFamily="18" charset="0"/>
              </a:rPr>
              <a:t>     disasters can be similar, knowing the</a:t>
            </a:r>
          </a:p>
          <a:p>
            <a:r>
              <a:rPr lang="en-CA" sz="2800" b="1" dirty="0">
                <a:solidFill>
                  <a:schemeClr val="bg1"/>
                </a:solidFill>
                <a:latin typeface="Times New Roman" panose="02020603050405020304" pitchFamily="18" charset="0"/>
                <a:cs typeface="Times New Roman" panose="02020603050405020304" pitchFamily="18" charset="0"/>
              </a:rPr>
              <a:t>     risks in your region can help you</a:t>
            </a:r>
          </a:p>
          <a:p>
            <a:r>
              <a:rPr lang="en-CA" sz="2800" b="1" dirty="0">
                <a:solidFill>
                  <a:schemeClr val="bg1"/>
                </a:solidFill>
                <a:latin typeface="Times New Roman" panose="02020603050405020304" pitchFamily="18" charset="0"/>
                <a:cs typeface="Times New Roman" panose="02020603050405020304" pitchFamily="18" charset="0"/>
              </a:rPr>
              <a:t>     better prepare.</a:t>
            </a:r>
          </a:p>
          <a:p>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921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616C5E-ED9D-2F2B-22C2-124798DE2D5F}"/>
              </a:ext>
            </a:extLst>
          </p:cNvPr>
          <p:cNvGraphicFramePr>
            <a:graphicFrameLocks noGrp="1"/>
          </p:cNvGraphicFramePr>
          <p:nvPr>
            <p:extLst>
              <p:ext uri="{D42A27DB-BD31-4B8C-83A1-F6EECF244321}">
                <p14:modId xmlns:p14="http://schemas.microsoft.com/office/powerpoint/2010/main" val="554403148"/>
              </p:ext>
            </p:extLst>
          </p:nvPr>
        </p:nvGraphicFramePr>
        <p:xfrm>
          <a:off x="87702" y="391616"/>
          <a:ext cx="12016596" cy="6074768"/>
        </p:xfrm>
        <a:graphic>
          <a:graphicData uri="http://schemas.openxmlformats.org/drawingml/2006/table">
            <a:tbl>
              <a:tblPr firstRow="1" firstCol="1" bandRow="1">
                <a:tableStyleId>{5C22544A-7EE6-4342-B048-85BDC9FD1C3A}</a:tableStyleId>
              </a:tblPr>
              <a:tblGrid>
                <a:gridCol w="2351113">
                  <a:extLst>
                    <a:ext uri="{9D8B030D-6E8A-4147-A177-3AD203B41FA5}">
                      <a16:colId xmlns:a16="http://schemas.microsoft.com/office/drawing/2014/main" val="2614110876"/>
                    </a:ext>
                  </a:extLst>
                </a:gridCol>
                <a:gridCol w="2351113">
                  <a:extLst>
                    <a:ext uri="{9D8B030D-6E8A-4147-A177-3AD203B41FA5}">
                      <a16:colId xmlns:a16="http://schemas.microsoft.com/office/drawing/2014/main" val="309760462"/>
                    </a:ext>
                  </a:extLst>
                </a:gridCol>
                <a:gridCol w="2351113">
                  <a:extLst>
                    <a:ext uri="{9D8B030D-6E8A-4147-A177-3AD203B41FA5}">
                      <a16:colId xmlns:a16="http://schemas.microsoft.com/office/drawing/2014/main" val="794703459"/>
                    </a:ext>
                  </a:extLst>
                </a:gridCol>
                <a:gridCol w="2351113">
                  <a:extLst>
                    <a:ext uri="{9D8B030D-6E8A-4147-A177-3AD203B41FA5}">
                      <a16:colId xmlns:a16="http://schemas.microsoft.com/office/drawing/2014/main" val="1380082906"/>
                    </a:ext>
                  </a:extLst>
                </a:gridCol>
                <a:gridCol w="2612144">
                  <a:extLst>
                    <a:ext uri="{9D8B030D-6E8A-4147-A177-3AD203B41FA5}">
                      <a16:colId xmlns:a16="http://schemas.microsoft.com/office/drawing/2014/main" val="2829399613"/>
                    </a:ext>
                  </a:extLst>
                </a:gridCol>
              </a:tblGrid>
              <a:tr h="671090">
                <a:tc gridSpan="5">
                  <a:txBody>
                    <a:bodyPr/>
                    <a:lstStyle/>
                    <a:p>
                      <a:pPr algn="ctr">
                        <a:lnSpc>
                          <a:spcPct val="115000"/>
                        </a:lnSpc>
                        <a:spcAft>
                          <a:spcPts val="800"/>
                        </a:spcAft>
                        <a:buNone/>
                      </a:pPr>
                      <a:r>
                        <a:rPr lang="en-US" sz="2400" kern="100" dirty="0">
                          <a:effectLst/>
                          <a:latin typeface="Times New Roman" panose="02020603050405020304" pitchFamily="18" charset="0"/>
                          <a:cs typeface="Times New Roman" panose="02020603050405020304" pitchFamily="18" charset="0"/>
                        </a:rPr>
                        <a:t>AVERAGE RANGE GUIDELINES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506628"/>
                  </a:ext>
                </a:extLst>
              </a:tr>
              <a:tr h="1377138">
                <a:tc>
                  <a:txBody>
                    <a:bodyPr/>
                    <a:lstStyle/>
                    <a:p>
                      <a:pPr>
                        <a:lnSpc>
                          <a:spcPct val="115000"/>
                        </a:lnSpc>
                        <a:spcAft>
                          <a:spcPts val="800"/>
                        </a:spcAft>
                        <a:buNone/>
                      </a:pPr>
                      <a:r>
                        <a:rPr lang="en-US" sz="2400" kern="100" dirty="0">
                          <a:effectLst/>
                          <a:latin typeface="Times New Roman" panose="02020603050405020304" pitchFamily="18" charset="0"/>
                          <a:cs typeface="Times New Roman" panose="02020603050405020304" pitchFamily="18" charset="0"/>
                        </a:rPr>
                        <a:t>WATTAGE OUTPUT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FLAT OPEN (km)</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SUBURBAN (km)</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URBAN AREA (km)</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INSIDE BLDGS FLOORS</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5362478"/>
                  </a:ext>
                </a:extLst>
              </a:tr>
              <a:tr h="671090">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FRS ½ watt</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dirty="0">
                          <a:effectLst/>
                          <a:latin typeface="Times New Roman" panose="02020603050405020304" pitchFamily="18" charset="0"/>
                          <a:cs typeface="Times New Roman" panose="02020603050405020304" pitchFamily="18" charset="0"/>
                        </a:rPr>
                        <a:t>.8 – 3.2</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.8 – 2.4</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.4 – .8</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dirty="0">
                          <a:effectLst/>
                          <a:latin typeface="Times New Roman" panose="02020603050405020304" pitchFamily="18" charset="0"/>
                          <a:cs typeface="Times New Roman" panose="02020603050405020304" pitchFamily="18" charset="0"/>
                        </a:rPr>
                        <a:t>3 – 5</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0754785"/>
                  </a:ext>
                </a:extLst>
              </a:tr>
              <a:tr h="671090">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1 watt (UHF)</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3.2 – 4.8</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1.6 – 3.2</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.8 – 2.0</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6 – 8</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317825"/>
                  </a:ext>
                </a:extLst>
              </a:tr>
              <a:tr h="671090">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2 watts (UHF)</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4.8 – 6.4</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2.4 – 4.0</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1.6 – 2.4</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15 – 20</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1127611"/>
                  </a:ext>
                </a:extLst>
              </a:tr>
              <a:tr h="671090">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2 watts (VHF)</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4.8 – 8.0</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2.4 – 4.8</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1.2 – 1.6</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9 – 11 </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632443"/>
                  </a:ext>
                </a:extLst>
              </a:tr>
              <a:tr h="671090">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4 watts (UHF)</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6.4 – 9.6</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4.0 – 7.2</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2.4 – 4.8</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dirty="0">
                          <a:effectLst/>
                          <a:latin typeface="Times New Roman" panose="02020603050405020304" pitchFamily="18" charset="0"/>
                          <a:cs typeface="Times New Roman" panose="02020603050405020304" pitchFamily="18" charset="0"/>
                        </a:rPr>
                        <a:t>25 – 30</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8024812"/>
                  </a:ext>
                </a:extLst>
              </a:tr>
              <a:tr h="671090">
                <a:tc>
                  <a:txBody>
                    <a:bodyPr/>
                    <a:lstStyle/>
                    <a:p>
                      <a:pP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5 watts (VHF)</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7.2 – 9.6</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3.2 – 6.4</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a:effectLst/>
                          <a:latin typeface="Times New Roman" panose="02020603050405020304" pitchFamily="18" charset="0"/>
                          <a:cs typeface="Times New Roman" panose="02020603050405020304" pitchFamily="18" charset="0"/>
                        </a:rPr>
                        <a:t>2.4 – 3.2</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en-US" sz="2400" kern="100" dirty="0">
                          <a:effectLst/>
                          <a:latin typeface="Times New Roman" panose="02020603050405020304" pitchFamily="18" charset="0"/>
                          <a:cs typeface="Times New Roman" panose="02020603050405020304" pitchFamily="18" charset="0"/>
                        </a:rPr>
                        <a:t>10 – 15</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0922057"/>
                  </a:ext>
                </a:extLst>
              </a:tr>
            </a:tbl>
          </a:graphicData>
        </a:graphic>
      </p:graphicFrame>
    </p:spTree>
    <p:extLst>
      <p:ext uri="{BB962C8B-B14F-4D97-AF65-F5344CB8AC3E}">
        <p14:creationId xmlns:p14="http://schemas.microsoft.com/office/powerpoint/2010/main" val="71477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040B3-E30A-E440-F591-6175D2C69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982A4-3C73-20AB-DF18-7EEAFE01C92A}"/>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STEP: 1  KNOW THE RISKS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692BE4-8C24-BBCD-04BB-AC3D70A628B6}"/>
              </a:ext>
            </a:extLst>
          </p:cNvPr>
          <p:cNvSpPr>
            <a:spLocks noGrp="1"/>
          </p:cNvSpPr>
          <p:nvPr>
            <p:ph idx="1"/>
          </p:nvPr>
        </p:nvSpPr>
        <p:spPr/>
        <p:txBody>
          <a:bodyPr/>
          <a:lstStyle/>
          <a:p>
            <a:pPr>
              <a:lnSpc>
                <a:spcPct val="100000"/>
              </a:lnSpc>
              <a:spcBef>
                <a:spcPts val="0"/>
              </a:spcBef>
            </a:pPr>
            <a:r>
              <a:rPr lang="en-CA" dirty="0">
                <a:latin typeface="Times New Roman" panose="02020603050405020304" pitchFamily="18" charset="0"/>
                <a:cs typeface="Times New Roman" panose="02020603050405020304" pitchFamily="18" charset="0"/>
              </a:rPr>
              <a:t>Across Canada, we face numerous hazards, from earthquakes in BC, to blizzards in Nunavut and the Prairies and tornadoes, wildland fires, and severe thunderstorms in Saskatchewan.</a:t>
            </a:r>
          </a:p>
          <a:p>
            <a:pPr>
              <a:lnSpc>
                <a:spcPct val="100000"/>
              </a:lnSpc>
              <a:spcBef>
                <a:spcPts val="0"/>
              </a:spcBef>
            </a:pPr>
            <a:endParaRPr lang="en-CA" dirty="0">
              <a:latin typeface="Times New Roman" panose="02020603050405020304" pitchFamily="18" charset="0"/>
              <a:cs typeface="Times New Roman" panose="02020603050405020304" pitchFamily="18" charset="0"/>
            </a:endParaRPr>
          </a:p>
          <a:p>
            <a:pPr>
              <a:lnSpc>
                <a:spcPct val="100000"/>
              </a:lnSpc>
              <a:spcBef>
                <a:spcPts val="0"/>
              </a:spcBef>
            </a:pPr>
            <a:r>
              <a:rPr lang="en-CA" dirty="0">
                <a:latin typeface="Times New Roman" panose="02020603050405020304" pitchFamily="18" charset="0"/>
                <a:cs typeface="Times New Roman" panose="02020603050405020304" pitchFamily="18" charset="0"/>
              </a:rPr>
              <a:t>In addition to natural disasters, there are other types of risks, such as power outages and industrial or transportations accidents.</a:t>
            </a:r>
          </a:p>
          <a:p>
            <a:pPr>
              <a:lnSpc>
                <a:spcPct val="100000"/>
              </a:lnSpc>
              <a:spcBef>
                <a:spcPts val="0"/>
              </a:spcBef>
            </a:pPr>
            <a:endParaRPr lang="en-CA"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CA" b="1" dirty="0">
                <a:highlight>
                  <a:srgbClr val="FF0000"/>
                </a:highlight>
                <a:latin typeface="Times New Roman" panose="02020603050405020304" pitchFamily="18" charset="0"/>
                <a:cs typeface="Times New Roman" panose="02020603050405020304" pitchFamily="18" charset="0"/>
              </a:rPr>
              <a:t>WE NEED TO PREPARE FOR ALL TYPES OF EMERGENCIES</a:t>
            </a:r>
            <a:endParaRPr lang="en-US" b="1" dirty="0">
              <a:highlight>
                <a:srgbClr val="FF0000"/>
              </a:highlight>
              <a:latin typeface="Times New Roman" panose="02020603050405020304" pitchFamily="18" charset="0"/>
              <a:cs typeface="Times New Roman" panose="02020603050405020304" pitchFamily="18" charset="0"/>
            </a:endParaRPr>
          </a:p>
        </p:txBody>
      </p:sp>
      <p:pic>
        <p:nvPicPr>
          <p:cNvPr id="10" name="object 5">
            <a:extLst>
              <a:ext uri="{FF2B5EF4-FFF2-40B4-BE49-F238E27FC236}">
                <a16:creationId xmlns:a16="http://schemas.microsoft.com/office/drawing/2014/main" id="{855FC2D2-010C-CB27-1485-90236A5B89DF}"/>
              </a:ext>
            </a:extLst>
          </p:cNvPr>
          <p:cNvPicPr/>
          <p:nvPr/>
        </p:nvPicPr>
        <p:blipFill>
          <a:blip r:embed="rId2" cstate="screen">
            <a:extLst>
              <a:ext uri="{28A0092B-C50C-407E-A947-70E740481C1C}">
                <a14:useLocalDpi xmlns:a14="http://schemas.microsoft.com/office/drawing/2010/main"/>
              </a:ext>
            </a:extLst>
          </a:blip>
          <a:stretch>
            <a:fillRect/>
          </a:stretch>
        </p:blipFill>
        <p:spPr>
          <a:xfrm>
            <a:off x="9822576" y="140219"/>
            <a:ext cx="1755511" cy="1685406"/>
          </a:xfrm>
          <a:prstGeom prst="rect">
            <a:avLst/>
          </a:prstGeom>
        </p:spPr>
      </p:pic>
    </p:spTree>
    <p:extLst>
      <p:ext uri="{BB962C8B-B14F-4D97-AF65-F5344CB8AC3E}">
        <p14:creationId xmlns:p14="http://schemas.microsoft.com/office/powerpoint/2010/main" val="363631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8EC664F7-A7F3-4E52-1C6A-643793D49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6519B-9DAB-C66D-557B-4315376BF891}"/>
              </a:ext>
            </a:extLst>
          </p:cNvPr>
          <p:cNvSpPr>
            <a:spLocks noGrp="1"/>
          </p:cNvSpPr>
          <p:nvPr>
            <p:ph type="title"/>
          </p:nvPr>
        </p:nvSpPr>
        <p:spPr/>
        <p:txBody>
          <a:bodyPr/>
          <a:lstStyle/>
          <a:p>
            <a:pPr algn="ctr"/>
            <a:r>
              <a:rPr lang="en-CA" b="1" dirty="0">
                <a:solidFill>
                  <a:srgbClr val="FF0000"/>
                </a:solidFill>
                <a:latin typeface="Times New Roman" panose="02020603050405020304" pitchFamily="18" charset="0"/>
                <a:cs typeface="Times New Roman" panose="02020603050405020304" pitchFamily="18" charset="0"/>
              </a:rPr>
              <a:t>NATURAL EVENTS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495305-97DB-018F-6B6D-86E7517DE414}"/>
              </a:ext>
            </a:extLst>
          </p:cNvPr>
          <p:cNvSpPr>
            <a:spLocks noGrp="1"/>
          </p:cNvSpPr>
          <p:nvPr>
            <p:ph idx="1"/>
          </p:nvPr>
        </p:nvSpPr>
        <p:spPr/>
        <p:txBody>
          <a:bodyPr>
            <a:normAutofit/>
          </a:bodyPr>
          <a:lstStyle/>
          <a:p>
            <a:pPr>
              <a:lnSpc>
                <a:spcPct val="110000"/>
              </a:lnSpc>
              <a:spcBef>
                <a:spcPts val="0"/>
              </a:spcBef>
              <a:buFont typeface="Wingdings" panose="05000000000000000000" pitchFamily="2" charset="2"/>
              <a:buChar char="ü"/>
            </a:pPr>
            <a:r>
              <a:rPr lang="en-CA" dirty="0">
                <a:solidFill>
                  <a:srgbClr val="003399"/>
                </a:solidFill>
                <a:latin typeface="Times New Roman" panose="02020603050405020304" pitchFamily="18" charset="0"/>
                <a:cs typeface="Times New Roman" panose="02020603050405020304" pitchFamily="18" charset="0"/>
              </a:rPr>
              <a:t>Floods</a:t>
            </a:r>
          </a:p>
          <a:p>
            <a:pPr>
              <a:lnSpc>
                <a:spcPct val="110000"/>
              </a:lnSpc>
              <a:spcBef>
                <a:spcPts val="0"/>
              </a:spcBef>
              <a:buFont typeface="Wingdings" panose="05000000000000000000" pitchFamily="2" charset="2"/>
              <a:buChar char="ü"/>
            </a:pPr>
            <a:r>
              <a:rPr lang="en-CA" dirty="0">
                <a:solidFill>
                  <a:srgbClr val="003399"/>
                </a:solidFill>
                <a:latin typeface="Times New Roman" panose="02020603050405020304" pitchFamily="18" charset="0"/>
                <a:cs typeface="Times New Roman" panose="02020603050405020304" pitchFamily="18" charset="0"/>
              </a:rPr>
              <a:t>Drought &amp; wildland fires</a:t>
            </a:r>
          </a:p>
          <a:p>
            <a:pPr>
              <a:lnSpc>
                <a:spcPct val="110000"/>
              </a:lnSpc>
              <a:spcBef>
                <a:spcPts val="0"/>
              </a:spcBef>
              <a:buFont typeface="Wingdings" panose="05000000000000000000" pitchFamily="2" charset="2"/>
              <a:buChar char="ü"/>
            </a:pPr>
            <a:r>
              <a:rPr lang="en-CA" dirty="0">
                <a:solidFill>
                  <a:srgbClr val="003399"/>
                </a:solidFill>
                <a:latin typeface="Times New Roman" panose="02020603050405020304" pitchFamily="18" charset="0"/>
                <a:cs typeface="Times New Roman" panose="02020603050405020304" pitchFamily="18" charset="0"/>
              </a:rPr>
              <a:t>Severe storms, including tornadoes, high winds, thunderstorms and damaging hail storms</a:t>
            </a:r>
          </a:p>
          <a:p>
            <a:pPr>
              <a:lnSpc>
                <a:spcPct val="110000"/>
              </a:lnSpc>
              <a:spcBef>
                <a:spcPts val="0"/>
              </a:spcBef>
              <a:buFont typeface="Wingdings" panose="05000000000000000000" pitchFamily="2" charset="2"/>
              <a:buChar char="ü"/>
            </a:pPr>
            <a:r>
              <a:rPr lang="en-CA" dirty="0">
                <a:solidFill>
                  <a:srgbClr val="003399"/>
                </a:solidFill>
                <a:latin typeface="Times New Roman" panose="02020603050405020304" pitchFamily="18" charset="0"/>
                <a:cs typeface="Times New Roman" panose="02020603050405020304" pitchFamily="18" charset="0"/>
              </a:rPr>
              <a:t>Severe winter weather, like blizzards, and ice storms</a:t>
            </a:r>
          </a:p>
          <a:p>
            <a:pPr>
              <a:lnSpc>
                <a:spcPct val="110000"/>
              </a:lnSpc>
              <a:spcBef>
                <a:spcPts val="0"/>
              </a:spcBef>
              <a:buFont typeface="Wingdings" panose="05000000000000000000" pitchFamily="2" charset="2"/>
              <a:buChar char="ü"/>
            </a:pPr>
            <a:r>
              <a:rPr lang="en-CA" dirty="0">
                <a:solidFill>
                  <a:srgbClr val="003399"/>
                </a:solidFill>
                <a:latin typeface="Times New Roman" panose="02020603050405020304" pitchFamily="18" charset="0"/>
                <a:cs typeface="Times New Roman" panose="02020603050405020304" pitchFamily="18" charset="0"/>
              </a:rPr>
              <a:t>Extreme temperatures (heat waves and extreme cold snaps)</a:t>
            </a:r>
          </a:p>
          <a:p>
            <a:pPr>
              <a:lnSpc>
                <a:spcPct val="110000"/>
              </a:lnSpc>
              <a:spcBef>
                <a:spcPts val="0"/>
              </a:spcBef>
              <a:buFont typeface="Wingdings" panose="05000000000000000000" pitchFamily="2" charset="2"/>
              <a:buChar char="ü"/>
            </a:pPr>
            <a:r>
              <a:rPr lang="en-CA" dirty="0">
                <a:solidFill>
                  <a:srgbClr val="003399"/>
                </a:solidFill>
                <a:latin typeface="Times New Roman" panose="02020603050405020304" pitchFamily="18" charset="0"/>
                <a:cs typeface="Times New Roman" panose="02020603050405020304" pitchFamily="18" charset="0"/>
              </a:rPr>
              <a:t>Landslides</a:t>
            </a:r>
          </a:p>
          <a:p>
            <a:pPr>
              <a:lnSpc>
                <a:spcPct val="110000"/>
              </a:lnSpc>
              <a:spcBef>
                <a:spcPts val="0"/>
              </a:spcBef>
              <a:buFont typeface="Wingdings" panose="05000000000000000000" pitchFamily="2" charset="2"/>
              <a:buChar char="ü"/>
            </a:pPr>
            <a:r>
              <a:rPr lang="en-CA" dirty="0">
                <a:solidFill>
                  <a:srgbClr val="003399"/>
                </a:solidFill>
                <a:latin typeface="Times New Roman" panose="02020603050405020304" pitchFamily="18" charset="0"/>
                <a:cs typeface="Times New Roman" panose="02020603050405020304" pitchFamily="18" charset="0"/>
              </a:rPr>
              <a:t>Storm surges</a:t>
            </a:r>
          </a:p>
          <a:p>
            <a:pPr>
              <a:lnSpc>
                <a:spcPct val="110000"/>
              </a:lnSpc>
              <a:spcBef>
                <a:spcPts val="0"/>
              </a:spcBef>
              <a:buFont typeface="Wingdings" panose="05000000000000000000" pitchFamily="2" charset="2"/>
              <a:buChar char="ü"/>
            </a:pPr>
            <a:r>
              <a:rPr lang="en-CA" dirty="0">
                <a:solidFill>
                  <a:srgbClr val="003399"/>
                </a:solidFill>
                <a:latin typeface="Times New Roman" panose="02020603050405020304" pitchFamily="18" charset="0"/>
                <a:cs typeface="Times New Roman" panose="02020603050405020304" pitchFamily="18" charset="0"/>
              </a:rPr>
              <a:t>Infectious disease outbreaks</a:t>
            </a:r>
          </a:p>
        </p:txBody>
      </p:sp>
    </p:spTree>
    <p:extLst>
      <p:ext uri="{BB962C8B-B14F-4D97-AF65-F5344CB8AC3E}">
        <p14:creationId xmlns:p14="http://schemas.microsoft.com/office/powerpoint/2010/main" val="302002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66FB-2573-D724-ABE1-57CA0D63757A}"/>
            </a:ext>
          </a:extLst>
        </p:cNvPr>
        <p:cNvGrpSpPr/>
        <p:nvPr/>
      </p:nvGrpSpPr>
      <p:grpSpPr>
        <a:xfrm>
          <a:off x="0" y="0"/>
          <a:ext cx="0" cy="0"/>
          <a:chOff x="0" y="0"/>
          <a:chExt cx="0" cy="0"/>
        </a:xfrm>
      </p:grpSpPr>
      <p:pic>
        <p:nvPicPr>
          <p:cNvPr id="1026" name="Picture 2" descr="Properties damaged by hail, tornado in southern Sask. | CBC News">
            <a:extLst>
              <a:ext uri="{FF2B5EF4-FFF2-40B4-BE49-F238E27FC236}">
                <a16:creationId xmlns:a16="http://schemas.microsoft.com/office/drawing/2014/main" id="{5B2438A6-BEF6-A84E-8CFA-6189DF6B2F09}"/>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59568" y="3429000"/>
            <a:ext cx="6032432" cy="3395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lying in the snow&#10;&#10;AI-generated content may be incorrect.">
            <a:extLst>
              <a:ext uri="{FF2B5EF4-FFF2-40B4-BE49-F238E27FC236}">
                <a16:creationId xmlns:a16="http://schemas.microsoft.com/office/drawing/2014/main" id="{5C3AB7D5-1B94-4573-E81B-ADE50B7EE7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6156126" cy="3565332"/>
          </a:xfrm>
          <a:prstGeom prst="rect">
            <a:avLst/>
          </a:prstGeom>
        </p:spPr>
      </p:pic>
      <p:pic>
        <p:nvPicPr>
          <p:cNvPr id="10" name="Picture 9" descr="Cars parked cars in the snow&#10;&#10;AI-generated content may be incorrect.">
            <a:extLst>
              <a:ext uri="{FF2B5EF4-FFF2-40B4-BE49-F238E27FC236}">
                <a16:creationId xmlns:a16="http://schemas.microsoft.com/office/drawing/2014/main" id="{36C08300-D630-B03A-83DB-061FA8E021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9568" y="16662"/>
            <a:ext cx="6023634" cy="3395676"/>
          </a:xfrm>
          <a:prstGeom prst="rect">
            <a:avLst/>
          </a:prstGeom>
        </p:spPr>
      </p:pic>
      <p:pic>
        <p:nvPicPr>
          <p:cNvPr id="12" name="Picture 11" descr="A forest fire at night&#10;&#10;AI-generated content may be incorrect.">
            <a:extLst>
              <a:ext uri="{FF2B5EF4-FFF2-40B4-BE49-F238E27FC236}">
                <a16:creationId xmlns:a16="http://schemas.microsoft.com/office/drawing/2014/main" id="{E9BC022F-BFD3-9891-DF86-BEBC292212A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565332"/>
            <a:ext cx="6156126" cy="3259344"/>
          </a:xfrm>
          <a:prstGeom prst="rect">
            <a:avLst/>
          </a:prstGeom>
        </p:spPr>
      </p:pic>
      <p:pic>
        <p:nvPicPr>
          <p:cNvPr id="9" name="Picture 2" descr="The Basics: So You Want To Write A Novel - A Writer's Journey">
            <a:extLst>
              <a:ext uri="{FF2B5EF4-FFF2-40B4-BE49-F238E27FC236}">
                <a16:creationId xmlns:a16="http://schemas.microsoft.com/office/drawing/2014/main" id="{872BDC88-F9DE-4E6F-544E-72FD3F8EF54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24388" y="1957388"/>
            <a:ext cx="2943225"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75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CE1E2B6-4D26-027A-E55A-19D84ED7D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9193E-10E0-1D21-66D5-050D3E61F348}"/>
              </a:ext>
            </a:extLst>
          </p:cNvPr>
          <p:cNvSpPr>
            <a:spLocks noGrp="1"/>
          </p:cNvSpPr>
          <p:nvPr>
            <p:ph type="title"/>
          </p:nvPr>
        </p:nvSpPr>
        <p:spPr/>
        <p:txBody>
          <a:bodyPr/>
          <a:lstStyle/>
          <a:p>
            <a:pPr algn="ctr"/>
            <a:r>
              <a:rPr lang="en-CA" b="1" dirty="0">
                <a:solidFill>
                  <a:srgbClr val="FF0000"/>
                </a:solidFill>
                <a:latin typeface="Times New Roman" panose="02020603050405020304" pitchFamily="18" charset="0"/>
                <a:cs typeface="Times New Roman" panose="02020603050405020304" pitchFamily="18" charset="0"/>
              </a:rPr>
              <a:t>HUMAN CAUSED EMERGENCIES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1070AE-4F36-06DC-A431-88CB5197C697}"/>
              </a:ext>
            </a:extLst>
          </p:cNvPr>
          <p:cNvSpPr>
            <a:spLocks noGrp="1"/>
          </p:cNvSpPr>
          <p:nvPr>
            <p:ph idx="1"/>
          </p:nvPr>
        </p:nvSpPr>
        <p:spPr/>
        <p:txBody>
          <a:bodyPr>
            <a:normAutofit lnSpcReduction="10000"/>
          </a:bodyPr>
          <a:lstStyle/>
          <a:p>
            <a:pPr>
              <a:lnSpc>
                <a:spcPct val="100000"/>
              </a:lnSpc>
              <a:spcBef>
                <a:spcPts val="0"/>
              </a:spcBef>
            </a:pPr>
            <a:r>
              <a:rPr lang="en-CA" dirty="0">
                <a:solidFill>
                  <a:srgbClr val="FF0000"/>
                </a:solidFill>
                <a:latin typeface="Times New Roman" panose="02020603050405020304" pitchFamily="18" charset="0"/>
                <a:cs typeface="Times New Roman" panose="02020603050405020304" pitchFamily="18" charset="0"/>
              </a:rPr>
              <a:t>Transportation accidents (road, rail &amp; air)</a:t>
            </a:r>
          </a:p>
          <a:p>
            <a:pPr>
              <a:lnSpc>
                <a:spcPct val="100000"/>
              </a:lnSpc>
              <a:spcBef>
                <a:spcPts val="0"/>
              </a:spcBef>
            </a:pPr>
            <a:endParaRPr lang="en-CA" dirty="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en-CA" dirty="0">
                <a:solidFill>
                  <a:srgbClr val="FF0000"/>
                </a:solidFill>
                <a:latin typeface="Times New Roman" panose="02020603050405020304" pitchFamily="18" charset="0"/>
                <a:cs typeface="Times New Roman" panose="02020603050405020304" pitchFamily="18" charset="0"/>
              </a:rPr>
              <a:t>Blackouts</a:t>
            </a:r>
          </a:p>
          <a:p>
            <a:pPr>
              <a:lnSpc>
                <a:spcPct val="100000"/>
              </a:lnSpc>
              <a:spcBef>
                <a:spcPts val="0"/>
              </a:spcBef>
            </a:pPr>
            <a:endParaRPr lang="en-CA" dirty="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en-CA" dirty="0">
                <a:solidFill>
                  <a:srgbClr val="FF0000"/>
                </a:solidFill>
                <a:latin typeface="Times New Roman" panose="02020603050405020304" pitchFamily="18" charset="0"/>
                <a:cs typeface="Times New Roman" panose="02020603050405020304" pitchFamily="18" charset="0"/>
              </a:rPr>
              <a:t>Hazardous material spills or fumes</a:t>
            </a:r>
          </a:p>
          <a:p>
            <a:pPr>
              <a:lnSpc>
                <a:spcPct val="100000"/>
              </a:lnSpc>
              <a:spcBef>
                <a:spcPts val="0"/>
              </a:spcBef>
            </a:pPr>
            <a:endParaRPr lang="en-CA" dirty="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en-CA" dirty="0">
                <a:solidFill>
                  <a:srgbClr val="FF0000"/>
                </a:solidFill>
                <a:latin typeface="Times New Roman" panose="02020603050405020304" pitchFamily="18" charset="0"/>
                <a:cs typeface="Times New Roman" panose="02020603050405020304" pitchFamily="18" charset="0"/>
              </a:rPr>
              <a:t>Explosions &amp; structural fires</a:t>
            </a:r>
          </a:p>
          <a:p>
            <a:pPr>
              <a:lnSpc>
                <a:spcPct val="100000"/>
              </a:lnSpc>
              <a:spcBef>
                <a:spcPts val="0"/>
              </a:spcBef>
            </a:pPr>
            <a:endParaRPr lang="en-CA" dirty="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en-CA" dirty="0">
                <a:solidFill>
                  <a:srgbClr val="FF0000"/>
                </a:solidFill>
                <a:latin typeface="Times New Roman" panose="02020603050405020304" pitchFamily="18" charset="0"/>
                <a:cs typeface="Times New Roman" panose="02020603050405020304" pitchFamily="18" charset="0"/>
              </a:rPr>
              <a:t>Industrial accidents</a:t>
            </a:r>
          </a:p>
          <a:p>
            <a:pPr>
              <a:lnSpc>
                <a:spcPct val="100000"/>
              </a:lnSpc>
              <a:spcBef>
                <a:spcPts val="0"/>
              </a:spcBef>
            </a:pPr>
            <a:endParaRPr lang="en-CA" dirty="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en-CA" dirty="0">
                <a:solidFill>
                  <a:srgbClr val="FF0000"/>
                </a:solidFill>
                <a:latin typeface="Times New Roman" panose="02020603050405020304" pitchFamily="18" charset="0"/>
                <a:cs typeface="Times New Roman" panose="02020603050405020304" pitchFamily="18" charset="0"/>
              </a:rPr>
              <a:t>Deliberate acts, like arson, mischief, or terrorism</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43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71B3480-FED7-5209-950B-1291EE3F1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17EAC-E0E6-07F5-00D5-3D3ED3C070E1}"/>
              </a:ext>
            </a:extLst>
          </p:cNvPr>
          <p:cNvSpPr>
            <a:spLocks noGrp="1"/>
          </p:cNvSpPr>
          <p:nvPr>
            <p:ph type="title"/>
          </p:nvPr>
        </p:nvSpPr>
        <p:spPr/>
        <p:txBody>
          <a:bodyPr/>
          <a:lstStyle/>
          <a:p>
            <a:pPr algn="ctr"/>
            <a:r>
              <a:rPr lang="en-CA" b="1" dirty="0">
                <a:solidFill>
                  <a:srgbClr val="FF0000"/>
                </a:solidFill>
                <a:latin typeface="Times New Roman" panose="02020603050405020304" pitchFamily="18" charset="0"/>
                <a:cs typeface="Times New Roman" panose="02020603050405020304" pitchFamily="18" charset="0"/>
              </a:rPr>
              <a:t>WHAT COULD HAPPEN HERE????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6F9D6D9D-78E7-8803-F60D-0F4E1824501C}"/>
              </a:ext>
            </a:extLst>
          </p:cNvPr>
          <p:cNvSpPr>
            <a:spLocks noGrp="1"/>
          </p:cNvSpPr>
          <p:nvPr>
            <p:ph idx="1"/>
          </p:nvPr>
        </p:nvSpPr>
        <p:spPr/>
        <p:txBody>
          <a:bodyPr/>
          <a:lstStyle/>
          <a:p>
            <a:pPr>
              <a:lnSpc>
                <a:spcPct val="100000"/>
              </a:lnSpc>
              <a:spcBef>
                <a:spcPts val="0"/>
              </a:spcBef>
            </a:pPr>
            <a:r>
              <a:rPr lang="en-CA" dirty="0">
                <a:solidFill>
                  <a:srgbClr val="FFFF00"/>
                </a:solidFill>
                <a:latin typeface="Times New Roman" panose="02020603050405020304" pitchFamily="18" charset="0"/>
                <a:cs typeface="Times New Roman" panose="02020603050405020304" pitchFamily="18" charset="0"/>
              </a:rPr>
              <a:t>Severe summer thunderstorms, high winds, plow winds, hail</a:t>
            </a:r>
          </a:p>
          <a:p>
            <a:pPr>
              <a:lnSpc>
                <a:spcPct val="100000"/>
              </a:lnSpc>
              <a:spcBef>
                <a:spcPts val="0"/>
              </a:spcBef>
            </a:pPr>
            <a:r>
              <a:rPr lang="en-CA" dirty="0">
                <a:solidFill>
                  <a:srgbClr val="FFFF00"/>
                </a:solidFill>
                <a:latin typeface="Times New Roman" panose="02020603050405020304" pitchFamily="18" charset="0"/>
                <a:cs typeface="Times New Roman" panose="02020603050405020304" pitchFamily="18" charset="0"/>
              </a:rPr>
              <a:t>Tornadoes</a:t>
            </a:r>
          </a:p>
          <a:p>
            <a:pPr>
              <a:lnSpc>
                <a:spcPct val="100000"/>
              </a:lnSpc>
              <a:spcBef>
                <a:spcPts val="0"/>
              </a:spcBef>
            </a:pPr>
            <a:r>
              <a:rPr lang="en-CA" dirty="0">
                <a:solidFill>
                  <a:srgbClr val="FFFF00"/>
                </a:solidFill>
                <a:latin typeface="Times New Roman" panose="02020603050405020304" pitchFamily="18" charset="0"/>
                <a:cs typeface="Times New Roman" panose="02020603050405020304" pitchFamily="18" charset="0"/>
              </a:rPr>
              <a:t>Severe winter storms with ice, freezing rain, high winds and large accumulations of snow</a:t>
            </a:r>
          </a:p>
          <a:p>
            <a:pPr>
              <a:lnSpc>
                <a:spcPct val="100000"/>
              </a:lnSpc>
              <a:spcBef>
                <a:spcPts val="0"/>
              </a:spcBef>
            </a:pPr>
            <a:r>
              <a:rPr lang="en-CA" dirty="0">
                <a:solidFill>
                  <a:srgbClr val="FFFF00"/>
                </a:solidFill>
                <a:latin typeface="Times New Roman" panose="02020603050405020304" pitchFamily="18" charset="0"/>
                <a:cs typeface="Times New Roman" panose="02020603050405020304" pitchFamily="18" charset="0"/>
              </a:rPr>
              <a:t>Wildland fires causing widespread smoke and poor air quality</a:t>
            </a:r>
          </a:p>
          <a:p>
            <a:pPr>
              <a:lnSpc>
                <a:spcPct val="100000"/>
              </a:lnSpc>
              <a:spcBef>
                <a:spcPts val="0"/>
              </a:spcBef>
            </a:pPr>
            <a:r>
              <a:rPr lang="en-CA" dirty="0">
                <a:solidFill>
                  <a:srgbClr val="FFFF00"/>
                </a:solidFill>
                <a:latin typeface="Times New Roman" panose="02020603050405020304" pitchFamily="18" charset="0"/>
                <a:cs typeface="Times New Roman" panose="02020603050405020304" pitchFamily="18" charset="0"/>
              </a:rPr>
              <a:t>Community evacuations</a:t>
            </a:r>
          </a:p>
          <a:p>
            <a:pPr>
              <a:lnSpc>
                <a:spcPct val="100000"/>
              </a:lnSpc>
              <a:spcBef>
                <a:spcPts val="0"/>
              </a:spcBef>
            </a:pPr>
            <a:r>
              <a:rPr lang="en-CA" dirty="0">
                <a:solidFill>
                  <a:srgbClr val="FFFF00"/>
                </a:solidFill>
                <a:latin typeface="Times New Roman" panose="02020603050405020304" pitchFamily="18" charset="0"/>
                <a:cs typeface="Times New Roman" panose="02020603050405020304" pitchFamily="18" charset="0"/>
              </a:rPr>
              <a:t>Human health emergencies</a:t>
            </a:r>
          </a:p>
          <a:p>
            <a:pPr>
              <a:lnSpc>
                <a:spcPct val="100000"/>
              </a:lnSpc>
              <a:spcBef>
                <a:spcPts val="0"/>
              </a:spcBef>
            </a:pPr>
            <a:r>
              <a:rPr lang="en-CA" dirty="0">
                <a:solidFill>
                  <a:srgbClr val="FFFF00"/>
                </a:solidFill>
                <a:latin typeface="Times New Roman" panose="02020603050405020304" pitchFamily="18" charset="0"/>
                <a:cs typeface="Times New Roman" panose="02020603050405020304" pitchFamily="18" charset="0"/>
              </a:rPr>
              <a:t>Transportation incidents involving dangerous good and/or passengers</a:t>
            </a:r>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53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1ECE-9A9F-EE0D-D906-ED877A44E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137BC-66ED-B68E-666F-F3201068DBB7}"/>
              </a:ext>
            </a:extLst>
          </p:cNvPr>
          <p:cNvSpPr>
            <a:spLocks noGrp="1"/>
          </p:cNvSpPr>
          <p:nvPr>
            <p:ph type="title"/>
          </p:nvPr>
        </p:nvSpPr>
        <p:spPr/>
        <p:txBody>
          <a:bodyPr/>
          <a:lstStyle/>
          <a:p>
            <a:pPr algn="ctr"/>
            <a:r>
              <a:rPr lang="en-CA" b="1" dirty="0">
                <a:latin typeface="Times New Roman" panose="02020603050405020304" pitchFamily="18" charset="0"/>
                <a:cs typeface="Times New Roman" panose="02020603050405020304" pitchFamily="18" charset="0"/>
              </a:rPr>
              <a:t>STEP 2:  MAKE A PLAN</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1BC64A-8B01-C9D6-1062-0A9B5D2B3679}"/>
              </a:ext>
            </a:extLst>
          </p:cNvPr>
          <p:cNvSpPr>
            <a:spLocks noGrp="1"/>
          </p:cNvSpPr>
          <p:nvPr>
            <p:ph idx="1"/>
          </p:nvPr>
        </p:nvSpPr>
        <p:spPr/>
        <p:txBody>
          <a:bodyPr/>
          <a:lstStyle/>
          <a:p>
            <a:r>
              <a:rPr lang="en-CA" b="1" dirty="0">
                <a:latin typeface="Times New Roman" panose="02020603050405020304" pitchFamily="18" charset="0"/>
                <a:cs typeface="Times New Roman" panose="02020603050405020304" pitchFamily="18" charset="0"/>
              </a:rPr>
              <a:t>Every household needs a plan</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A plan will help you and your family know what to do in case of an emergency</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Your family may not be together when an emergency happens – plan how to meet or contact one another</a:t>
            </a:r>
          </a:p>
          <a:p>
            <a:endParaRPr lang="en-CA"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Talk about what you would do in different situations</a:t>
            </a:r>
            <a:endParaRPr lang="en-US" b="1" dirty="0">
              <a:latin typeface="Times New Roman" panose="02020603050405020304" pitchFamily="18" charset="0"/>
              <a:cs typeface="Times New Roman" panose="02020603050405020304" pitchFamily="18" charset="0"/>
            </a:endParaRPr>
          </a:p>
        </p:txBody>
      </p:sp>
      <p:pic>
        <p:nvPicPr>
          <p:cNvPr id="5" name="object 5">
            <a:extLst>
              <a:ext uri="{FF2B5EF4-FFF2-40B4-BE49-F238E27FC236}">
                <a16:creationId xmlns:a16="http://schemas.microsoft.com/office/drawing/2014/main" id="{F863B812-7473-71ED-4461-77C689E3A0DB}"/>
              </a:ext>
            </a:extLst>
          </p:cNvPr>
          <p:cNvPicPr/>
          <p:nvPr/>
        </p:nvPicPr>
        <p:blipFill>
          <a:blip r:embed="rId2" cstate="screen">
            <a:extLst>
              <a:ext uri="{28A0092B-C50C-407E-A947-70E740481C1C}">
                <a14:useLocalDpi xmlns:a14="http://schemas.microsoft.com/office/drawing/2010/main"/>
              </a:ext>
            </a:extLst>
          </a:blip>
          <a:stretch>
            <a:fillRect/>
          </a:stretch>
        </p:blipFill>
        <p:spPr>
          <a:xfrm>
            <a:off x="9591569" y="104651"/>
            <a:ext cx="1762231" cy="1846509"/>
          </a:xfrm>
          <a:prstGeom prst="rect">
            <a:avLst/>
          </a:prstGeom>
        </p:spPr>
      </p:pic>
    </p:spTree>
    <p:extLst>
      <p:ext uri="{BB962C8B-B14F-4D97-AF65-F5344CB8AC3E}">
        <p14:creationId xmlns:p14="http://schemas.microsoft.com/office/powerpoint/2010/main" val="1783847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835</TotalTime>
  <Words>1772</Words>
  <Application>Microsoft Macintosh PowerPoint</Application>
  <PresentationFormat>Widescreen</PresentationFormat>
  <Paragraphs>242</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Aptos Display</vt:lpstr>
      <vt:lpstr>Arial</vt:lpstr>
      <vt:lpstr>Symbol</vt:lpstr>
      <vt:lpstr>Times New Roman</vt:lpstr>
      <vt:lpstr>Wingdings</vt:lpstr>
      <vt:lpstr>Office Theme</vt:lpstr>
      <vt:lpstr>72 HOURS –  IS YOUR FAMILY PREPARED?</vt:lpstr>
      <vt:lpstr>YOU SHOULD BE PREPARED……</vt:lpstr>
      <vt:lpstr>PowerPoint Presentation</vt:lpstr>
      <vt:lpstr>STEP: 1  KNOW THE RISKS</vt:lpstr>
      <vt:lpstr>NATURAL EVENTS</vt:lpstr>
      <vt:lpstr>PowerPoint Presentation</vt:lpstr>
      <vt:lpstr>HUMAN CAUSED EMERGENCIES</vt:lpstr>
      <vt:lpstr>WHAT COULD HAPPEN HERE????</vt:lpstr>
      <vt:lpstr>STEP 2:  MAKE A PLAN</vt:lpstr>
      <vt:lpstr>HOUSEHOLD PLAN: ESCAPE ROUTES</vt:lpstr>
      <vt:lpstr>HOUSEHOLD PLAN: MEETING PLACE</vt:lpstr>
      <vt:lpstr>CHILDREN IN EMERGENCIES</vt:lpstr>
      <vt:lpstr>PLAN FOR PETS</vt:lpstr>
      <vt:lpstr>PLAN FOR LIVESTOCK</vt:lpstr>
      <vt:lpstr>PEOPLE WITH SPECIAL HEALTH NEEDS</vt:lpstr>
      <vt:lpstr>NEIBOURHOOD SAFETY PLAN</vt:lpstr>
      <vt:lpstr>SAFE HOME CHECKLIST</vt:lpstr>
      <vt:lpstr>SAFE HOME CHECKLIST</vt:lpstr>
      <vt:lpstr>STEP: 3  GET A 72 HOUR KIT</vt:lpstr>
      <vt:lpstr>PowerPoint Presentation</vt:lpstr>
      <vt:lpstr>HOUSEHOLD 72 HOUR  EMERGENCY KIT CONTENTS</vt:lpstr>
      <vt:lpstr>EMERGENCY KIT CONTENTS</vt:lpstr>
      <vt:lpstr>PowerPoint Presentation</vt:lpstr>
      <vt:lpstr>MAKE A GRAB-AND-GO BAG (For you at work, your car, and for your students at school)</vt:lpstr>
      <vt:lpstr>STORING YOUR KIT</vt:lpstr>
      <vt:lpstr>THREE STEPS TO GETTING PREPARED</vt:lpstr>
      <vt:lpstr>PowerPoint Presentation</vt:lpstr>
      <vt:lpstr>PowerPoint Presentation</vt:lpstr>
      <vt:lpstr>COMMUNICATIONS SUPPLIERS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Chess</dc:creator>
  <cp:lastModifiedBy>Michael Dubois</cp:lastModifiedBy>
  <cp:revision>113</cp:revision>
  <dcterms:created xsi:type="dcterms:W3CDTF">2025-09-04T19:45:26Z</dcterms:created>
  <dcterms:modified xsi:type="dcterms:W3CDTF">2026-04-07T18:16:54Z</dcterms:modified>
</cp:coreProperties>
</file>