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1" r:id="rId3"/>
    <p:sldId id="260" r:id="rId4"/>
    <p:sldId id="258" r:id="rId5"/>
    <p:sldId id="285" r:id="rId6"/>
    <p:sldId id="262" r:id="rId7"/>
    <p:sldId id="263" r:id="rId8"/>
    <p:sldId id="264" r:id="rId9"/>
    <p:sldId id="284" r:id="rId10"/>
    <p:sldId id="281" r:id="rId11"/>
    <p:sldId id="265" r:id="rId12"/>
    <p:sldId id="267" r:id="rId13"/>
    <p:sldId id="266" r:id="rId14"/>
    <p:sldId id="279" r:id="rId15"/>
    <p:sldId id="282" r:id="rId16"/>
    <p:sldId id="287" r:id="rId17"/>
    <p:sldId id="288" r:id="rId18"/>
    <p:sldId id="356" r:id="rId19"/>
    <p:sldId id="360" r:id="rId20"/>
    <p:sldId id="361" r:id="rId21"/>
    <p:sldId id="363" r:id="rId22"/>
    <p:sldId id="367" r:id="rId23"/>
    <p:sldId id="368" r:id="rId24"/>
    <p:sldId id="362" r:id="rId25"/>
    <p:sldId id="438" r:id="rId26"/>
    <p:sldId id="454" r:id="rId27"/>
    <p:sldId id="374" r:id="rId28"/>
    <p:sldId id="370" r:id="rId29"/>
    <p:sldId id="37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68151" autoAdjust="0"/>
  </p:normalViewPr>
  <p:slideViewPr>
    <p:cSldViewPr snapToGrid="0">
      <p:cViewPr varScale="1">
        <p:scale>
          <a:sx n="84" d="100"/>
          <a:sy n="84" d="100"/>
        </p:scale>
        <p:origin x="22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B07A1-0314-450F-866E-9C72D14672E6}" type="datetimeFigureOut">
              <a:rPr lang="en-US" smtClean="0"/>
              <a:t>5/7/26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9719D-0FD5-4DF0-ABE5-C533CE77CF0B}" type="slidenum">
              <a:rPr lang="en-US" smtClean="0"/>
              <a:t>‹#›</a:t>
            </a:fld>
            <a:endParaRPr lang="en-US" dirty="0"/>
          </a:p>
        </p:txBody>
      </p:sp>
    </p:spTree>
    <p:extLst>
      <p:ext uri="{BB962C8B-B14F-4D97-AF65-F5344CB8AC3E}">
        <p14:creationId xmlns:p14="http://schemas.microsoft.com/office/powerpoint/2010/main" val="188750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idsintheknow.ca/app/en/healthy_relationship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Introduction:</a:t>
            </a:r>
          </a:p>
          <a:p>
            <a:pPr marL="171450" indent="-171450">
              <a:buFontTx/>
              <a:buChar char="-"/>
            </a:pPr>
            <a:r>
              <a:rPr lang="en-CA" b="0" baseline="0" dirty="0"/>
              <a:t>Introduce yourself – Name, title, location, # of years with RCMP/previous work</a:t>
            </a:r>
          </a:p>
          <a:p>
            <a:pPr marL="171450" indent="-171450">
              <a:buFontTx/>
              <a:buChar char="-"/>
            </a:pPr>
            <a:r>
              <a:rPr lang="en-CA" b="0" baseline="0" dirty="0"/>
              <a:t>Explain the objectives of this presentation –  to understand elder/senior abuse, the types of abuse this demographic is most susceptible to, to know the legal consequences, how to protect yourself from it happening, how to identify signs of elder/senior abuse and how to report it</a:t>
            </a:r>
            <a:endParaRPr lang="en-CA" b="0" u="none" baseline="0" dirty="0"/>
          </a:p>
          <a:p>
            <a:pPr marL="171450" indent="-171450">
              <a:buFontTx/>
              <a:buChar char="-"/>
            </a:pPr>
            <a:r>
              <a:rPr lang="en-CA" baseline="0" dirty="0"/>
              <a:t>Treaty Land Acknowledgement (look up treaty area previous and read from excerpt below)</a:t>
            </a:r>
          </a:p>
          <a:p>
            <a:pPr marL="171450" indent="-171450">
              <a:buFontTx/>
              <a:buChar char="-"/>
            </a:pPr>
            <a:r>
              <a:rPr lang="en-CA" baseline="0" dirty="0"/>
              <a:t>Bring to your attention that this is a serious subject and may contain some content you find disturbing</a:t>
            </a:r>
          </a:p>
          <a:p>
            <a:pPr marL="171450" marR="0" lvl="0" indent="-171450" algn="l" defTabSz="1228954" rtl="0" eaLnBrk="1" fontAlgn="auto" latinLnBrk="0" hangingPunct="1">
              <a:lnSpc>
                <a:spcPct val="100000"/>
              </a:lnSpc>
              <a:spcBef>
                <a:spcPts val="0"/>
              </a:spcBef>
              <a:spcAft>
                <a:spcPts val="0"/>
              </a:spcAft>
              <a:buClrTx/>
              <a:buSzTx/>
              <a:buFontTx/>
              <a:buChar char="-"/>
              <a:tabLst/>
              <a:defRPr/>
            </a:pPr>
            <a:endParaRPr lang="en-CA" b="0" baseline="0" dirty="0"/>
          </a:p>
          <a:p>
            <a:endParaRPr lang="en-CA" b="1" u="sng" baseline="0" dirty="0"/>
          </a:p>
          <a:p>
            <a:r>
              <a:rPr lang="en-CA" b="1" u="none" baseline="0" dirty="0"/>
              <a:t>OBJECTIVES:</a:t>
            </a:r>
          </a:p>
          <a:p>
            <a:pPr marL="171450" indent="-171450">
              <a:buFontTx/>
              <a:buChar char="-"/>
            </a:pPr>
            <a:r>
              <a:rPr lang="en-CA" b="0" u="none" baseline="0" dirty="0"/>
              <a:t>To educate on what elder/senior abuse is</a:t>
            </a:r>
          </a:p>
          <a:p>
            <a:pPr marL="171450" indent="-171450">
              <a:buFontTx/>
              <a:buChar char="-"/>
            </a:pPr>
            <a:r>
              <a:rPr lang="en-CA" b="0" u="none" baseline="0" dirty="0"/>
              <a:t>To discuss the forms of abuse</a:t>
            </a:r>
          </a:p>
          <a:p>
            <a:pPr marL="171450" indent="-171450">
              <a:buFontTx/>
              <a:buChar char="-"/>
            </a:pPr>
            <a:r>
              <a:rPr lang="en-CA" b="0" u="none" baseline="0" dirty="0"/>
              <a:t>To determine what Criminal Code Charges are associated with elder/senor abuse</a:t>
            </a:r>
          </a:p>
          <a:p>
            <a:pPr marL="171450" indent="-171450">
              <a:buFontTx/>
              <a:buChar char="-"/>
            </a:pPr>
            <a:r>
              <a:rPr lang="en-CA" b="0" u="none" baseline="0" dirty="0"/>
              <a:t>To understand the risks of elder/senior abuse</a:t>
            </a:r>
          </a:p>
          <a:p>
            <a:pPr marL="171450" indent="-171450">
              <a:buFontTx/>
              <a:buChar char="-"/>
            </a:pPr>
            <a:r>
              <a:rPr lang="en-CA" b="0" u="none" baseline="0" dirty="0"/>
              <a:t>To know how to protect yourself – wills, power of attorney, executor, etc.</a:t>
            </a:r>
          </a:p>
          <a:p>
            <a:pPr marL="171450" indent="-171450">
              <a:buFontTx/>
              <a:buChar char="-"/>
            </a:pPr>
            <a:r>
              <a:rPr lang="en-CA" b="0" u="none" baseline="0" dirty="0"/>
              <a:t>To identify signs of elder/senior abuse and home takeovers</a:t>
            </a:r>
          </a:p>
          <a:p>
            <a:pPr marL="171450" indent="-171450">
              <a:buFontTx/>
              <a:buChar char="-"/>
            </a:pPr>
            <a:r>
              <a:rPr lang="en-CA" b="0" u="none" baseline="0" dirty="0"/>
              <a:t>To know how to report</a:t>
            </a:r>
          </a:p>
          <a:p>
            <a:pPr marL="171450" indent="-171450">
              <a:buFontTx/>
              <a:buChar char="-"/>
            </a:pPr>
            <a:endParaRPr lang="en-CA" b="0" u="none" baseline="0" dirty="0"/>
          </a:p>
          <a:p>
            <a:r>
              <a:rPr lang="en-CA" b="1" u="none" baseline="0" dirty="0"/>
              <a:t>AGE GROUP</a:t>
            </a:r>
            <a:r>
              <a:rPr lang="en-CA" b="0" u="none" baseline="0" dirty="0"/>
              <a:t>: Elders/Seniors</a:t>
            </a:r>
          </a:p>
          <a:p>
            <a:endParaRPr lang="en-CA" b="1" u="none" baseline="0" dirty="0"/>
          </a:p>
          <a:p>
            <a:endParaRPr lang="en-CA" b="0" u="none" baseline="0" dirty="0"/>
          </a:p>
          <a:p>
            <a:r>
              <a:rPr lang="en-CA" b="1" u="none" baseline="0" dirty="0"/>
              <a:t>TOTAL TIME: </a:t>
            </a:r>
            <a:r>
              <a:rPr lang="en-CA" b="0" u="none" baseline="0" dirty="0"/>
              <a:t>45-60 minutes </a:t>
            </a:r>
          </a:p>
          <a:p>
            <a:endParaRPr lang="en-CA" b="1" baseline="0" dirty="0"/>
          </a:p>
          <a:p>
            <a:pPr lvl="0">
              <a:defRPr/>
            </a:pPr>
            <a:r>
              <a:rPr lang="en-CA" dirty="0">
                <a:solidFill>
                  <a:prstClr val="black"/>
                </a:solidFill>
              </a:rPr>
              <a:t>------------------------------------------------------------------------------------------</a:t>
            </a:r>
            <a:endParaRPr lang="en-CA" b="1" dirty="0"/>
          </a:p>
          <a:p>
            <a:pPr lvl="0">
              <a:defRPr/>
            </a:pPr>
            <a:endParaRPr lang="en-CA" dirty="0"/>
          </a:p>
          <a:p>
            <a:pPr lvl="0">
              <a:defRPr/>
            </a:pPr>
            <a:r>
              <a:rPr lang="en-CA" dirty="0"/>
              <a:t>For more resources and information on sexting please visit</a:t>
            </a:r>
            <a:r>
              <a:rPr lang="en-CA" baseline="0" dirty="0"/>
              <a:t> Kids Help Phone and Cybertip.ca</a:t>
            </a:r>
            <a:endParaRPr lang="en-CA" b="1" dirty="0"/>
          </a:p>
          <a:p>
            <a:endParaRPr lang="en-CA" b="1" dirty="0"/>
          </a:p>
          <a:p>
            <a:r>
              <a:rPr lang="en-CA" b="1" dirty="0"/>
              <a:t>Resources</a:t>
            </a:r>
          </a:p>
          <a:p>
            <a:r>
              <a:rPr lang="en-CA" b="0" dirty="0"/>
              <a:t>http://www.rcmp-grc.gc.ca/ht-tp/index-eng.htm</a:t>
            </a:r>
          </a:p>
          <a:p>
            <a:endParaRPr lang="en-CA" b="0" dirty="0"/>
          </a:p>
          <a:p>
            <a:r>
              <a:rPr lang="en-CA" dirty="0">
                <a:hlinkClick r:id="rId3"/>
              </a:rPr>
              <a:t>Healthy Relationships [www.kidsintheknow.ca]</a:t>
            </a:r>
            <a:endParaRPr lang="en-CA" dirty="0"/>
          </a:p>
          <a:p>
            <a:endParaRPr lang="en-CA" b="0" dirty="0"/>
          </a:p>
          <a:p>
            <a:endParaRPr lang="en-CA" dirty="0"/>
          </a:p>
          <a:p>
            <a:endParaRPr lang="en-US" dirty="0"/>
          </a:p>
        </p:txBody>
      </p:sp>
      <p:sp>
        <p:nvSpPr>
          <p:cNvPr id="4" name="Slide Number Placeholder 3"/>
          <p:cNvSpPr>
            <a:spLocks noGrp="1"/>
          </p:cNvSpPr>
          <p:nvPr>
            <p:ph type="sldNum" sz="quarter" idx="5"/>
          </p:nvPr>
        </p:nvSpPr>
        <p:spPr/>
        <p:txBody>
          <a:bodyPr/>
          <a:lstStyle/>
          <a:p>
            <a:fld id="{83E9719D-0FD5-4DF0-ABE5-C533CE77CF0B}" type="slidenum">
              <a:rPr lang="en-US" smtClean="0"/>
              <a:t>1</a:t>
            </a:fld>
            <a:endParaRPr lang="en-US" dirty="0"/>
          </a:p>
        </p:txBody>
      </p:sp>
    </p:spTree>
    <p:extLst>
      <p:ext uri="{BB962C8B-B14F-4D97-AF65-F5344CB8AC3E}">
        <p14:creationId xmlns:p14="http://schemas.microsoft.com/office/powerpoint/2010/main" val="197452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813F1-5E9D-28C0-BE0E-8EF8197CD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A3432-BC42-1927-742D-A512B6315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94A06-5C58-FFE9-31D4-E4E69E1F9290}"/>
              </a:ext>
            </a:extLst>
          </p:cNvPr>
          <p:cNvSpPr>
            <a:spLocks noGrp="1"/>
          </p:cNvSpPr>
          <p:nvPr>
            <p:ph type="body" idx="1"/>
          </p:nvPr>
        </p:nvSpPr>
        <p:spPr/>
        <p:txBody>
          <a:bodyPr/>
          <a:lstStyle/>
          <a:p>
            <a:endParaRPr lang="en-CA" altLang="en-US" dirty="0"/>
          </a:p>
        </p:txBody>
      </p:sp>
      <p:sp>
        <p:nvSpPr>
          <p:cNvPr id="4" name="Slide Number Placeholder 3">
            <a:extLst>
              <a:ext uri="{FF2B5EF4-FFF2-40B4-BE49-F238E27FC236}">
                <a16:creationId xmlns:a16="http://schemas.microsoft.com/office/drawing/2014/main" id="{9EA3908C-5E9B-A3F8-FCC7-D2893EE6F6D7}"/>
              </a:ext>
            </a:extLst>
          </p:cNvPr>
          <p:cNvSpPr>
            <a:spLocks noGrp="1"/>
          </p:cNvSpPr>
          <p:nvPr>
            <p:ph type="sldNum" sz="quarter" idx="5"/>
          </p:nvPr>
        </p:nvSpPr>
        <p:spPr/>
        <p:txBody>
          <a:bodyPr/>
          <a:lstStyle/>
          <a:p>
            <a:fld id="{83E9719D-0FD5-4DF0-ABE5-C533CE77CF0B}" type="slidenum">
              <a:rPr lang="en-US" smtClean="0"/>
              <a:t>10</a:t>
            </a:fld>
            <a:endParaRPr lang="en-US"/>
          </a:p>
        </p:txBody>
      </p:sp>
    </p:spTree>
    <p:extLst>
      <p:ext uri="{BB962C8B-B14F-4D97-AF65-F5344CB8AC3E}">
        <p14:creationId xmlns:p14="http://schemas.microsoft.com/office/powerpoint/2010/main" val="16693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B2232-C7D4-5BFF-C321-44A873320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3171E-189A-F453-53FD-ECBFAE9C9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3C876-331E-3560-34DD-E793F3AE24F4}"/>
              </a:ext>
            </a:extLst>
          </p:cNvPr>
          <p:cNvSpPr>
            <a:spLocks noGrp="1"/>
          </p:cNvSpPr>
          <p:nvPr>
            <p:ph type="body" idx="1"/>
          </p:nvPr>
        </p:nvSpPr>
        <p:spPr/>
        <p:txBody>
          <a:bodyPr/>
          <a:lstStyle/>
          <a:p>
            <a:pPr marL="0" indent="0" algn="l">
              <a:buFont typeface="Arial" panose="020B0604020202020204" pitchFamily="34" charset="0"/>
              <a:buNone/>
            </a:pPr>
            <a:r>
              <a:rPr lang="en-CA" b="0" i="0" dirty="0">
                <a:solidFill>
                  <a:srgbClr val="212529"/>
                </a:solidFill>
                <a:effectLst/>
                <a:latin typeface="Open Sans" panose="020B0606030504020204" pitchFamily="34" charset="0"/>
              </a:rPr>
              <a:t>Will – create a will ASAP</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Power of Attorney – decide who will be your power of attorney in the case something happens</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Estate Settlement/Inheritance/Executor/Beneficiaries – determine who will play the role for each of these ASAP and put them in your will</a:t>
            </a:r>
          </a:p>
          <a:p>
            <a:pPr algn="l">
              <a:buNone/>
            </a:pPr>
            <a:endParaRPr lang="en-CA" b="0" i="0" dirty="0">
              <a:solidFill>
                <a:srgbClr val="212529"/>
              </a:solidFill>
              <a:effectLst/>
              <a:latin typeface="Open Sans" panose="020B0606030504020204" pitchFamily="34" charset="0"/>
            </a:endParaRPr>
          </a:p>
          <a:p>
            <a:pPr algn="l">
              <a:buNone/>
            </a:pPr>
            <a:endParaRPr lang="en-US" dirty="0"/>
          </a:p>
        </p:txBody>
      </p:sp>
      <p:sp>
        <p:nvSpPr>
          <p:cNvPr id="4" name="Slide Number Placeholder 3">
            <a:extLst>
              <a:ext uri="{FF2B5EF4-FFF2-40B4-BE49-F238E27FC236}">
                <a16:creationId xmlns:a16="http://schemas.microsoft.com/office/drawing/2014/main" id="{C67FB5A3-D07C-63E9-8463-F12ADB00E550}"/>
              </a:ext>
            </a:extLst>
          </p:cNvPr>
          <p:cNvSpPr>
            <a:spLocks noGrp="1"/>
          </p:cNvSpPr>
          <p:nvPr>
            <p:ph type="sldNum" sz="quarter" idx="5"/>
          </p:nvPr>
        </p:nvSpPr>
        <p:spPr/>
        <p:txBody>
          <a:bodyPr/>
          <a:lstStyle/>
          <a:p>
            <a:fld id="{83E9719D-0FD5-4DF0-ABE5-C533CE77CF0B}" type="slidenum">
              <a:rPr lang="en-US" smtClean="0"/>
              <a:t>11</a:t>
            </a:fld>
            <a:endParaRPr lang="en-US"/>
          </a:p>
        </p:txBody>
      </p:sp>
    </p:spTree>
    <p:extLst>
      <p:ext uri="{BB962C8B-B14F-4D97-AF65-F5344CB8AC3E}">
        <p14:creationId xmlns:p14="http://schemas.microsoft.com/office/powerpoint/2010/main" val="319224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C0ED-FD95-3508-0DD9-F4E0D480B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2C303-8D0D-98FF-024C-6EBC068B6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01473E-878C-098C-CC11-F7EA3BAA5EB1}"/>
              </a:ext>
            </a:extLst>
          </p:cNvPr>
          <p:cNvSpPr>
            <a:spLocks noGrp="1"/>
          </p:cNvSpPr>
          <p:nvPr>
            <p:ph type="body" idx="1"/>
          </p:nvPr>
        </p:nvSpPr>
        <p:spPr/>
        <p:txBody>
          <a:bodyPr/>
          <a:lstStyle/>
          <a:p>
            <a:r>
              <a:rPr lang="en-CA" altLang="en-US" dirty="0"/>
              <a:t>A will is important because if you don’t have one all your money goes back to the GOVT</a:t>
            </a:r>
          </a:p>
        </p:txBody>
      </p:sp>
      <p:sp>
        <p:nvSpPr>
          <p:cNvPr id="4" name="Slide Number Placeholder 3">
            <a:extLst>
              <a:ext uri="{FF2B5EF4-FFF2-40B4-BE49-F238E27FC236}">
                <a16:creationId xmlns:a16="http://schemas.microsoft.com/office/drawing/2014/main" id="{4574E2F9-9B75-8652-219C-B7F327A90B9A}"/>
              </a:ext>
            </a:extLst>
          </p:cNvPr>
          <p:cNvSpPr>
            <a:spLocks noGrp="1"/>
          </p:cNvSpPr>
          <p:nvPr>
            <p:ph type="sldNum" sz="quarter" idx="5"/>
          </p:nvPr>
        </p:nvSpPr>
        <p:spPr/>
        <p:txBody>
          <a:bodyPr/>
          <a:lstStyle/>
          <a:p>
            <a:fld id="{83E9719D-0FD5-4DF0-ABE5-C533CE77CF0B}" type="slidenum">
              <a:rPr lang="en-US" smtClean="0"/>
              <a:t>12</a:t>
            </a:fld>
            <a:endParaRPr lang="en-US"/>
          </a:p>
        </p:txBody>
      </p:sp>
    </p:spTree>
    <p:extLst>
      <p:ext uri="{BB962C8B-B14F-4D97-AF65-F5344CB8AC3E}">
        <p14:creationId xmlns:p14="http://schemas.microsoft.com/office/powerpoint/2010/main" val="175720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61D8-9DE1-EC3D-519A-1FC8A5758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22BC6-49A7-EDA3-5A5B-0C81AE94B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E1A20-B13B-88AB-FE3F-62C6A02BBC19}"/>
              </a:ext>
            </a:extLst>
          </p:cNvPr>
          <p:cNvSpPr>
            <a:spLocks noGrp="1"/>
          </p:cNvSpPr>
          <p:nvPr>
            <p:ph type="body" idx="1"/>
          </p:nvPr>
        </p:nvSpPr>
        <p:spPr/>
        <p:txBody>
          <a:bodyPr/>
          <a:lstStyle/>
          <a:p>
            <a:r>
              <a:rPr lang="en-CA" altLang="en-US" dirty="0"/>
              <a:t>It’s very hard to overturn the Power of Attorney once the decision is made.</a:t>
            </a:r>
          </a:p>
          <a:p>
            <a:pPr lvl="0"/>
            <a:r>
              <a:rPr lang="en-CA" dirty="0"/>
              <a:t>POA grants the agent the authority to handle various matters such as financial decisions, property management, health care decisions and more as specified in the document</a:t>
            </a:r>
          </a:p>
          <a:p>
            <a:pPr lvl="0"/>
            <a:r>
              <a:rPr lang="en-CA" dirty="0"/>
              <a:t>POA is typically effective from the moment it is signed and can continue indefinitely unless revoked by the principal or upon their death </a:t>
            </a:r>
          </a:p>
          <a:p>
            <a:endParaRPr lang="en-CA" altLang="en-US" dirty="0"/>
          </a:p>
          <a:p>
            <a:r>
              <a:rPr lang="en-US" sz="1200" b="1" dirty="0">
                <a:latin typeface="Times New Roman" panose="02020603050405020304" pitchFamily="18" charset="0"/>
                <a:cs typeface="Times New Roman" panose="02020603050405020304" pitchFamily="18" charset="0"/>
              </a:rPr>
              <a:t>Function</a:t>
            </a:r>
            <a:r>
              <a:rPr lang="en-US" sz="1200" dirty="0">
                <a:latin typeface="Times New Roman" panose="02020603050405020304" pitchFamily="18" charset="0"/>
                <a:cs typeface="Times New Roman" panose="02020603050405020304" pitchFamily="18" charset="0"/>
              </a:rPr>
              <a:t> – the Executor’s responsibilities include gathering assets, paying debts and taxes, resolving claims against the estate, and distributing assets to beneficiaries as specified in the Will;</a:t>
            </a:r>
          </a:p>
          <a:p>
            <a:r>
              <a:rPr lang="en-US" sz="1200" b="1" dirty="0">
                <a:latin typeface="Times New Roman" panose="02020603050405020304" pitchFamily="18" charset="0"/>
                <a:cs typeface="Times New Roman" panose="02020603050405020304" pitchFamily="18" charset="0"/>
              </a:rPr>
              <a:t>Duration</a:t>
            </a:r>
            <a:r>
              <a:rPr lang="en-US" sz="1200" dirty="0">
                <a:latin typeface="Times New Roman" panose="02020603050405020304" pitchFamily="18" charset="0"/>
                <a:cs typeface="Times New Roman" panose="02020603050405020304" pitchFamily="18" charset="0"/>
              </a:rPr>
              <a:t> – the Executor’s role is activated upon the person’s death and continues until the estate is settled;</a:t>
            </a:r>
          </a:p>
          <a:p>
            <a:r>
              <a:rPr lang="en-US" sz="1200" b="1" dirty="0">
                <a:latin typeface="Times New Roman" panose="02020603050405020304" pitchFamily="18" charset="0"/>
                <a:cs typeface="Times New Roman" panose="02020603050405020304" pitchFamily="18" charset="0"/>
              </a:rPr>
              <a:t>Authority</a:t>
            </a:r>
            <a:r>
              <a:rPr lang="en-US" sz="1200" dirty="0">
                <a:latin typeface="Times New Roman" panose="02020603050405020304" pitchFamily="18" charset="0"/>
                <a:cs typeface="Times New Roman" panose="02020603050405020304" pitchFamily="18" charset="0"/>
              </a:rPr>
              <a:t> – the Executor’s actions are guided by the deceased person’s Will and applicable laws.</a:t>
            </a:r>
          </a:p>
          <a:p>
            <a:endParaRPr lang="en-CA" altLang="en-US" dirty="0"/>
          </a:p>
          <a:p>
            <a:r>
              <a:rPr lang="en-CA" altLang="en-US" dirty="0"/>
              <a:t>An EXECUTOR must ensure that:</a:t>
            </a:r>
          </a:p>
          <a:p>
            <a:endParaRPr lang="en-CA" altLang="en-US" dirty="0"/>
          </a:p>
          <a:p>
            <a:r>
              <a:rPr lang="en-US" sz="1200" dirty="0">
                <a:latin typeface="Times New Roman" panose="02020603050405020304" pitchFamily="18" charset="0"/>
                <a:cs typeface="Times New Roman" panose="02020603050405020304" pitchFamily="18" charset="0"/>
              </a:rPr>
              <a:t>All beneficiaries are treated fairly and equitably, and receive proper information and reporting</a:t>
            </a:r>
          </a:p>
          <a:p>
            <a:r>
              <a:rPr lang="en-US" sz="1200" dirty="0">
                <a:latin typeface="Times New Roman" panose="02020603050405020304" pitchFamily="18" charset="0"/>
                <a:cs typeface="Times New Roman" panose="02020603050405020304" pitchFamily="18" charset="0"/>
              </a:rPr>
              <a:t>Assets are identified, located, and protected;</a:t>
            </a:r>
          </a:p>
          <a:p>
            <a:r>
              <a:rPr lang="en-US" sz="1200" dirty="0">
                <a:latin typeface="Times New Roman" panose="02020603050405020304" pitchFamily="18" charset="0"/>
                <a:cs typeface="Times New Roman" panose="02020603050405020304" pitchFamily="18" charset="0"/>
              </a:rPr>
              <a:t>Debts, liabilities, and taxes are discovered and paid;</a:t>
            </a:r>
          </a:p>
          <a:p>
            <a:r>
              <a:rPr lang="en-US" sz="1200" dirty="0">
                <a:latin typeface="Times New Roman" panose="02020603050405020304" pitchFamily="18" charset="0"/>
                <a:cs typeface="Times New Roman" panose="02020603050405020304" pitchFamily="18" charset="0"/>
              </a:rPr>
              <a:t>Investments, real estate holdings, creditors, and business interests are properly managed and overseen;</a:t>
            </a:r>
          </a:p>
          <a:p>
            <a:r>
              <a:rPr lang="en-US" sz="1200" dirty="0">
                <a:latin typeface="Times New Roman" panose="02020603050405020304" pitchFamily="18" charset="0"/>
                <a:cs typeface="Times New Roman" panose="02020603050405020304" pitchFamily="18" charset="0"/>
              </a:rPr>
              <a:t>Estate assets are distributed to the correct beneficiaries in accordance with the terms of the Will and any applicable legislation.</a:t>
            </a:r>
          </a:p>
          <a:p>
            <a:endParaRPr lang="en-CA" altLang="en-US" dirty="0"/>
          </a:p>
        </p:txBody>
      </p:sp>
      <p:sp>
        <p:nvSpPr>
          <p:cNvPr id="4" name="Slide Number Placeholder 3">
            <a:extLst>
              <a:ext uri="{FF2B5EF4-FFF2-40B4-BE49-F238E27FC236}">
                <a16:creationId xmlns:a16="http://schemas.microsoft.com/office/drawing/2014/main" id="{1970CFA7-2EC3-73B2-1A1F-F24392BA6A43}"/>
              </a:ext>
            </a:extLst>
          </p:cNvPr>
          <p:cNvSpPr>
            <a:spLocks noGrp="1"/>
          </p:cNvSpPr>
          <p:nvPr>
            <p:ph type="sldNum" sz="quarter" idx="5"/>
          </p:nvPr>
        </p:nvSpPr>
        <p:spPr/>
        <p:txBody>
          <a:bodyPr/>
          <a:lstStyle/>
          <a:p>
            <a:fld id="{83E9719D-0FD5-4DF0-ABE5-C533CE77CF0B}" type="slidenum">
              <a:rPr lang="en-US" smtClean="0"/>
              <a:t>13</a:t>
            </a:fld>
            <a:endParaRPr lang="en-US"/>
          </a:p>
        </p:txBody>
      </p:sp>
    </p:spTree>
    <p:extLst>
      <p:ext uri="{BB962C8B-B14F-4D97-AF65-F5344CB8AC3E}">
        <p14:creationId xmlns:p14="http://schemas.microsoft.com/office/powerpoint/2010/main" val="383648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02C0-02E9-48F4-895E-BEB177F61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53FB8-7C00-A6AC-08BA-0E30CEF5E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EB93C-0E5A-649B-8DA7-538FC6838B2D}"/>
              </a:ext>
            </a:extLst>
          </p:cNvPr>
          <p:cNvSpPr>
            <a:spLocks noGrp="1"/>
          </p:cNvSpPr>
          <p:nvPr>
            <p:ph type="body" idx="1"/>
          </p:nvPr>
        </p:nvSpPr>
        <p:spPr/>
        <p:txBody>
          <a:bodyPr/>
          <a:lstStyle/>
          <a:p>
            <a:endParaRPr lang="en-CA" altLang="en-US" dirty="0"/>
          </a:p>
        </p:txBody>
      </p:sp>
      <p:sp>
        <p:nvSpPr>
          <p:cNvPr id="4" name="Slide Number Placeholder 3">
            <a:extLst>
              <a:ext uri="{FF2B5EF4-FFF2-40B4-BE49-F238E27FC236}">
                <a16:creationId xmlns:a16="http://schemas.microsoft.com/office/drawing/2014/main" id="{D2559E63-47D2-5E94-6390-54B10FAC7F24}"/>
              </a:ext>
            </a:extLst>
          </p:cNvPr>
          <p:cNvSpPr>
            <a:spLocks noGrp="1"/>
          </p:cNvSpPr>
          <p:nvPr>
            <p:ph type="sldNum" sz="quarter" idx="5"/>
          </p:nvPr>
        </p:nvSpPr>
        <p:spPr/>
        <p:txBody>
          <a:bodyPr/>
          <a:lstStyle/>
          <a:p>
            <a:fld id="{83E9719D-0FD5-4DF0-ABE5-C533CE77CF0B}" type="slidenum">
              <a:rPr lang="en-US" smtClean="0"/>
              <a:t>14</a:t>
            </a:fld>
            <a:endParaRPr lang="en-US"/>
          </a:p>
        </p:txBody>
      </p:sp>
    </p:spTree>
    <p:extLst>
      <p:ext uri="{BB962C8B-B14F-4D97-AF65-F5344CB8AC3E}">
        <p14:creationId xmlns:p14="http://schemas.microsoft.com/office/powerpoint/2010/main" val="85984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AC529-3E84-3AFC-EC5A-208523D3E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528D9-2A3B-FF78-C9A6-B99F45829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DA003-0C54-4224-FD04-E27D550A5D98}"/>
              </a:ext>
            </a:extLst>
          </p:cNvPr>
          <p:cNvSpPr>
            <a:spLocks noGrp="1"/>
          </p:cNvSpPr>
          <p:nvPr>
            <p:ph type="body" idx="1"/>
          </p:nvPr>
        </p:nvSpPr>
        <p:spPr/>
        <p:txBody>
          <a:bodyPr/>
          <a:lstStyle/>
          <a:p>
            <a:r>
              <a:rPr lang="en-CA" altLang="en-US" dirty="0"/>
              <a:t>When reporting to police, understand that a full investigation will need to take place. They will ask many personal questions and get a statement as part of their investigation.</a:t>
            </a:r>
          </a:p>
          <a:p>
            <a:endParaRPr lang="en-CA" altLang="en-US" dirty="0"/>
          </a:p>
        </p:txBody>
      </p:sp>
      <p:sp>
        <p:nvSpPr>
          <p:cNvPr id="4" name="Slide Number Placeholder 3">
            <a:extLst>
              <a:ext uri="{FF2B5EF4-FFF2-40B4-BE49-F238E27FC236}">
                <a16:creationId xmlns:a16="http://schemas.microsoft.com/office/drawing/2014/main" id="{8068A7C4-5B02-F35C-92CE-2E496AA94BA9}"/>
              </a:ext>
            </a:extLst>
          </p:cNvPr>
          <p:cNvSpPr>
            <a:spLocks noGrp="1"/>
          </p:cNvSpPr>
          <p:nvPr>
            <p:ph type="sldNum" sz="quarter" idx="5"/>
          </p:nvPr>
        </p:nvSpPr>
        <p:spPr/>
        <p:txBody>
          <a:bodyPr/>
          <a:lstStyle/>
          <a:p>
            <a:fld id="{83E9719D-0FD5-4DF0-ABE5-C533CE77CF0B}" type="slidenum">
              <a:rPr lang="en-US" smtClean="0"/>
              <a:t>15</a:t>
            </a:fld>
            <a:endParaRPr lang="en-US"/>
          </a:p>
        </p:txBody>
      </p:sp>
    </p:spTree>
    <p:extLst>
      <p:ext uri="{BB962C8B-B14F-4D97-AF65-F5344CB8AC3E}">
        <p14:creationId xmlns:p14="http://schemas.microsoft.com/office/powerpoint/2010/main" val="3468596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5927-DB3D-5BE5-4706-A52A53D5A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ADE9F-13BD-3A35-E48F-010D3F131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F5872-CB1C-75C4-2DD5-B720E90B6787}"/>
              </a:ext>
            </a:extLst>
          </p:cNvPr>
          <p:cNvSpPr>
            <a:spLocks noGrp="1"/>
          </p:cNvSpPr>
          <p:nvPr>
            <p:ph type="body" idx="1"/>
          </p:nvPr>
        </p:nvSpPr>
        <p:spPr/>
        <p:txBody>
          <a:bodyPr/>
          <a:lstStyle/>
          <a:p>
            <a:endParaRPr lang="en-CA" altLang="en-US" dirty="0"/>
          </a:p>
        </p:txBody>
      </p:sp>
      <p:sp>
        <p:nvSpPr>
          <p:cNvPr id="4" name="Slide Number Placeholder 3">
            <a:extLst>
              <a:ext uri="{FF2B5EF4-FFF2-40B4-BE49-F238E27FC236}">
                <a16:creationId xmlns:a16="http://schemas.microsoft.com/office/drawing/2014/main" id="{9539BBE2-3675-78A3-5526-42333DC6ACEA}"/>
              </a:ext>
            </a:extLst>
          </p:cNvPr>
          <p:cNvSpPr>
            <a:spLocks noGrp="1"/>
          </p:cNvSpPr>
          <p:nvPr>
            <p:ph type="sldNum" sz="quarter" idx="5"/>
          </p:nvPr>
        </p:nvSpPr>
        <p:spPr/>
        <p:txBody>
          <a:bodyPr/>
          <a:lstStyle/>
          <a:p>
            <a:fld id="{83E9719D-0FD5-4DF0-ABE5-C533CE77CF0B}" type="slidenum">
              <a:rPr lang="en-US" smtClean="0"/>
              <a:t>16</a:t>
            </a:fld>
            <a:endParaRPr lang="en-US"/>
          </a:p>
        </p:txBody>
      </p:sp>
    </p:spTree>
    <p:extLst>
      <p:ext uri="{BB962C8B-B14F-4D97-AF65-F5344CB8AC3E}">
        <p14:creationId xmlns:p14="http://schemas.microsoft.com/office/powerpoint/2010/main" val="211480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6F6FC-FF08-F415-02FD-D27D52F29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C3606-3E4C-6F46-B799-27A9E37B3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2A483-B14B-7261-0781-8BE2ACA2CBB2}"/>
              </a:ext>
            </a:extLst>
          </p:cNvPr>
          <p:cNvSpPr>
            <a:spLocks noGrp="1"/>
          </p:cNvSpPr>
          <p:nvPr>
            <p:ph type="body" idx="1"/>
          </p:nvPr>
        </p:nvSpPr>
        <p:spPr/>
        <p:txBody>
          <a:bodyPr/>
          <a:lstStyle/>
          <a:p>
            <a:endParaRPr lang="en-CA" altLang="en-US" dirty="0"/>
          </a:p>
        </p:txBody>
      </p:sp>
      <p:sp>
        <p:nvSpPr>
          <p:cNvPr id="4" name="Slide Number Placeholder 3">
            <a:extLst>
              <a:ext uri="{FF2B5EF4-FFF2-40B4-BE49-F238E27FC236}">
                <a16:creationId xmlns:a16="http://schemas.microsoft.com/office/drawing/2014/main" id="{379AA578-4DB9-2F63-0994-23D994C43BE1}"/>
              </a:ext>
            </a:extLst>
          </p:cNvPr>
          <p:cNvSpPr>
            <a:spLocks noGrp="1"/>
          </p:cNvSpPr>
          <p:nvPr>
            <p:ph type="sldNum" sz="quarter" idx="5"/>
          </p:nvPr>
        </p:nvSpPr>
        <p:spPr/>
        <p:txBody>
          <a:bodyPr/>
          <a:lstStyle/>
          <a:p>
            <a:fld id="{83E9719D-0FD5-4DF0-ABE5-C533CE77CF0B}" type="slidenum">
              <a:rPr lang="en-US" smtClean="0"/>
              <a:t>17</a:t>
            </a:fld>
            <a:endParaRPr lang="en-US"/>
          </a:p>
        </p:txBody>
      </p:sp>
    </p:spTree>
    <p:extLst>
      <p:ext uri="{BB962C8B-B14F-4D97-AF65-F5344CB8AC3E}">
        <p14:creationId xmlns:p14="http://schemas.microsoft.com/office/powerpoint/2010/main" val="3337928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6D384BE-362A-43A6-6EF4-D2AB9F76A3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C212FF8-3C74-0BD0-15C5-889E79C44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Heroin is an illegal highly addictive opioid drug </a:t>
            </a:r>
          </a:p>
          <a:p>
            <a:endParaRPr lang="en-CA" altLang="en-US" dirty="0"/>
          </a:p>
          <a:p>
            <a:pPr marL="171450" indent="-171450">
              <a:buFontTx/>
              <a:buChar char="-"/>
            </a:pPr>
            <a:r>
              <a:rPr lang="en-CA" altLang="en-US" dirty="0"/>
              <a:t>Also known as a central nervous system depressant because it slows down the activity of the brain and nervous system </a:t>
            </a:r>
          </a:p>
          <a:p>
            <a:pPr marL="171450" indent="-171450">
              <a:buFontTx/>
              <a:buChar char="-"/>
            </a:pPr>
            <a:r>
              <a:rPr lang="en-CA" altLang="en-US" dirty="0"/>
              <a:t>Drowsiness and sedation – relaxed state </a:t>
            </a:r>
          </a:p>
          <a:p>
            <a:pPr marL="171450" indent="-171450">
              <a:buFontTx/>
              <a:buChar char="-"/>
            </a:pPr>
            <a:r>
              <a:rPr lang="en-CA" altLang="en-US" dirty="0"/>
              <a:t>Can cause clouded mental function, confusion and difficulty concentrating </a:t>
            </a:r>
          </a:p>
          <a:p>
            <a:pPr marL="171450" indent="-171450">
              <a:buFontTx/>
              <a:buChar char="-"/>
            </a:pPr>
            <a:r>
              <a:rPr lang="en-CA" altLang="en-US" dirty="0"/>
              <a:t>Breathing and heart rate are slowed down </a:t>
            </a:r>
          </a:p>
          <a:p>
            <a:pPr marL="171450" indent="-171450">
              <a:buFontTx/>
              <a:buChar char="-"/>
            </a:pPr>
            <a:endParaRPr lang="en-CA" altLang="en-US" dirty="0"/>
          </a:p>
          <a:p>
            <a:pPr marL="171450" indent="-171450">
              <a:buFontTx/>
              <a:buChar char="-"/>
            </a:pPr>
            <a:r>
              <a:rPr lang="en-CA" altLang="en-US" dirty="0"/>
              <a:t>Injections = straight into the vein </a:t>
            </a:r>
          </a:p>
          <a:p>
            <a:pPr marL="171450" indent="-171450">
              <a:buFontTx/>
              <a:buChar char="-"/>
            </a:pPr>
            <a:r>
              <a:rPr lang="en-CA" altLang="en-US" dirty="0"/>
              <a:t>Snorting = the powder is inhaled through the nose</a:t>
            </a:r>
          </a:p>
          <a:p>
            <a:pPr marL="171450" indent="-171450">
              <a:buFontTx/>
              <a:buChar char="-"/>
            </a:pPr>
            <a:r>
              <a:rPr lang="en-CA" altLang="en-US" dirty="0"/>
              <a:t>Smoking = </a:t>
            </a:r>
          </a:p>
          <a:p>
            <a:pPr marL="171450" indent="-171450">
              <a:buFontTx/>
              <a:buChar char="-"/>
            </a:pPr>
            <a:endParaRPr lang="en-CA" altLang="en-US" dirty="0"/>
          </a:p>
        </p:txBody>
      </p:sp>
      <p:sp>
        <p:nvSpPr>
          <p:cNvPr id="18436" name="Slide Number Placeholder 3">
            <a:extLst>
              <a:ext uri="{FF2B5EF4-FFF2-40B4-BE49-F238E27FC236}">
                <a16:creationId xmlns:a16="http://schemas.microsoft.com/office/drawing/2014/main" id="{7E78FDFD-50DD-5DAF-6014-20AF4E250E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A4A370-8EA7-441E-90A3-1F694A67DD21}" type="slidenum">
              <a:rPr lang="en-CA" altLang="en-US"/>
              <a:pPr/>
              <a:t>18</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32152FF-50B0-5792-C1FC-DF0A0D9834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FAB1427-FFBD-14D3-31F9-F681436C62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Powerful syntenic opioid</a:t>
            </a:r>
          </a:p>
          <a:p>
            <a:pPr marL="0" indent="0">
              <a:buFontTx/>
              <a:buNone/>
            </a:pPr>
            <a:endParaRPr lang="en-CA" altLang="en-US" dirty="0"/>
          </a:p>
          <a:p>
            <a:pPr marL="0" indent="0">
              <a:buFontTx/>
              <a:buNone/>
            </a:pPr>
            <a:r>
              <a:rPr lang="en-CA" altLang="en-US" dirty="0"/>
              <a:t>Illegal </a:t>
            </a:r>
          </a:p>
          <a:p>
            <a:pPr marL="171450" indent="-171450">
              <a:buFontTx/>
              <a:buChar char="-"/>
            </a:pPr>
            <a:r>
              <a:rPr lang="en-CA" altLang="en-US" dirty="0"/>
              <a:t>Made in the lab </a:t>
            </a:r>
          </a:p>
          <a:p>
            <a:pPr marL="171450" indent="-171450">
              <a:buFontTx/>
              <a:buChar char="-"/>
            </a:pPr>
            <a:r>
              <a:rPr lang="en-CA" altLang="en-US" dirty="0"/>
              <a:t>Often mixed with other street drugs like heroin, cocaine and meth </a:t>
            </a:r>
          </a:p>
          <a:p>
            <a:pPr marL="171450" indent="-171450">
              <a:buFontTx/>
              <a:buChar char="-"/>
            </a:pPr>
            <a:endParaRPr lang="en-CA" altLang="en-US" dirty="0"/>
          </a:p>
          <a:p>
            <a:pPr marL="171450" indent="-171450">
              <a:buFontTx/>
              <a:buChar char="-"/>
            </a:pPr>
            <a:endParaRPr lang="en-CA" altLang="en-US" dirty="0"/>
          </a:p>
          <a:p>
            <a:pPr marL="171450" indent="-171450">
              <a:buFontTx/>
              <a:buChar char="-"/>
            </a:pPr>
            <a:r>
              <a:rPr lang="en-CA" altLang="en-US" dirty="0"/>
              <a:t>It is impossible to see, smell or taste </a:t>
            </a:r>
          </a:p>
        </p:txBody>
      </p:sp>
      <p:sp>
        <p:nvSpPr>
          <p:cNvPr id="22532" name="Slide Number Placeholder 3">
            <a:extLst>
              <a:ext uri="{FF2B5EF4-FFF2-40B4-BE49-F238E27FC236}">
                <a16:creationId xmlns:a16="http://schemas.microsoft.com/office/drawing/2014/main" id="{72047F1E-0A69-3739-949D-886E7B282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8343F5-FBEB-42EB-B01A-5BF73A4DE2D9}" type="slidenum">
              <a:rPr lang="en-CA" altLang="en-US"/>
              <a:pPr/>
              <a:t>19</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7152B-5384-6C49-EB54-C98CC3A7E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25065-A235-0BFE-E9FB-DB81ABEAE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9A9EA-F96E-E45D-54BE-C5A8CD51986A}"/>
              </a:ext>
            </a:extLst>
          </p:cNvPr>
          <p:cNvSpPr>
            <a:spLocks noGrp="1"/>
          </p:cNvSpPr>
          <p:nvPr>
            <p:ph type="body" idx="1"/>
          </p:nvPr>
        </p:nvSpPr>
        <p:spPr/>
        <p:txBody>
          <a:bodyPr/>
          <a:lstStyle/>
          <a:p>
            <a:pPr algn="l">
              <a:buNone/>
            </a:pPr>
            <a:r>
              <a:rPr lang="en-US" dirty="0"/>
              <a:t>Elder abuse refers to actions that harm an older person or put the person’s health/welfare at risk</a:t>
            </a:r>
          </a:p>
          <a:p>
            <a:pPr algn="l">
              <a:buNone/>
            </a:pPr>
            <a:r>
              <a:rPr lang="en-US" dirty="0"/>
              <a:t>This often results form the actions of someone who is trusted or relied on by the victim</a:t>
            </a:r>
          </a:p>
          <a:p>
            <a:pPr algn="l">
              <a:buNone/>
            </a:pPr>
            <a:r>
              <a:rPr lang="en-US" dirty="0"/>
              <a:t>------------------------------------------------------------------------------------------------------</a:t>
            </a:r>
          </a:p>
          <a:p>
            <a:pPr algn="l">
              <a:buNone/>
            </a:pPr>
            <a:r>
              <a:rPr lang="en-US" dirty="0"/>
              <a:t>Source:</a:t>
            </a:r>
          </a:p>
          <a:p>
            <a:pPr algn="l">
              <a:buNone/>
            </a:pPr>
            <a:r>
              <a:rPr lang="en-US" dirty="0"/>
              <a:t>https://www.saskhealthauthority.ca/your-health/conditions-diseases-services/healthline-online/aa60933spec</a:t>
            </a:r>
          </a:p>
        </p:txBody>
      </p:sp>
      <p:sp>
        <p:nvSpPr>
          <p:cNvPr id="4" name="Slide Number Placeholder 3">
            <a:extLst>
              <a:ext uri="{FF2B5EF4-FFF2-40B4-BE49-F238E27FC236}">
                <a16:creationId xmlns:a16="http://schemas.microsoft.com/office/drawing/2014/main" id="{70B18F88-12D7-17DF-BB24-251C7D3E580E}"/>
              </a:ext>
            </a:extLst>
          </p:cNvPr>
          <p:cNvSpPr>
            <a:spLocks noGrp="1"/>
          </p:cNvSpPr>
          <p:nvPr>
            <p:ph type="sldNum" sz="quarter" idx="5"/>
          </p:nvPr>
        </p:nvSpPr>
        <p:spPr/>
        <p:txBody>
          <a:bodyPr/>
          <a:lstStyle/>
          <a:p>
            <a:fld id="{83E9719D-0FD5-4DF0-ABE5-C533CE77CF0B}" type="slidenum">
              <a:rPr lang="en-US" smtClean="0"/>
              <a:t>2</a:t>
            </a:fld>
            <a:endParaRPr lang="en-US" dirty="0"/>
          </a:p>
        </p:txBody>
      </p:sp>
    </p:spTree>
    <p:extLst>
      <p:ext uri="{BB962C8B-B14F-4D97-AF65-F5344CB8AC3E}">
        <p14:creationId xmlns:p14="http://schemas.microsoft.com/office/powerpoint/2010/main" val="3875174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ED519B3-E9EA-ECE1-A87D-B515C1034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159D887-66D3-8ED8-174E-F8048DDBAC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6628" name="Slide Number Placeholder 3">
            <a:extLst>
              <a:ext uri="{FF2B5EF4-FFF2-40B4-BE49-F238E27FC236}">
                <a16:creationId xmlns:a16="http://schemas.microsoft.com/office/drawing/2014/main" id="{38EC4707-EEFE-9404-F8E4-6C9949013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96527C-A93A-4812-B3DD-3223F45AB072}" type="slidenum">
              <a:rPr lang="en-CA" altLang="en-US"/>
              <a:pPr/>
              <a:t>20</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22178B7-8FB4-FED8-354D-588655BD24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C15C6A3-ECC0-9599-9148-9510E2CF1E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Powerful addictive stimulant drug </a:t>
            </a:r>
          </a:p>
          <a:p>
            <a:pPr marL="171450" indent="-171450">
              <a:buFontTx/>
              <a:buChar char="-"/>
            </a:pPr>
            <a:r>
              <a:rPr lang="en-CA" altLang="en-US" dirty="0"/>
              <a:t>Dopamine increase  = intense feeling that fades quickly and promotes users to want more and more </a:t>
            </a:r>
          </a:p>
          <a:p>
            <a:pPr marL="171450" indent="-171450">
              <a:buFontTx/>
              <a:buChar char="-"/>
            </a:pPr>
            <a:r>
              <a:rPr lang="en-CA" altLang="en-US" dirty="0"/>
              <a:t>Increase heart rates, body temperature and blood pressure </a:t>
            </a:r>
          </a:p>
          <a:p>
            <a:pPr marL="171450" indent="-171450">
              <a:buFontTx/>
              <a:buChar char="-"/>
            </a:pPr>
            <a:endParaRPr lang="en-CA" altLang="en-US" dirty="0"/>
          </a:p>
          <a:p>
            <a:pPr marL="0" indent="0">
              <a:buFontTx/>
              <a:buNone/>
            </a:pPr>
            <a:r>
              <a:rPr lang="en-CA" altLang="en-US" dirty="0"/>
              <a:t>FORMS</a:t>
            </a:r>
          </a:p>
          <a:p>
            <a:pPr marL="0" indent="0">
              <a:buFontTx/>
              <a:buNone/>
            </a:pPr>
            <a:endParaRPr lang="en-CA" altLang="en-US" dirty="0"/>
          </a:p>
          <a:p>
            <a:pPr marL="0" indent="0">
              <a:buFontTx/>
              <a:buNone/>
            </a:pPr>
            <a:r>
              <a:rPr lang="en-CA" altLang="en-US" dirty="0" err="1"/>
              <a:t>Powereded</a:t>
            </a:r>
            <a:r>
              <a:rPr lang="en-CA" altLang="en-US" dirty="0"/>
              <a:t> cocaine</a:t>
            </a:r>
          </a:p>
          <a:p>
            <a:pPr marL="171450" indent="-171450">
              <a:buFontTx/>
              <a:buChar char="-"/>
            </a:pPr>
            <a:r>
              <a:rPr lang="en-CA" altLang="en-US" dirty="0"/>
              <a:t>Usually snorted through the nose </a:t>
            </a:r>
          </a:p>
          <a:p>
            <a:pPr marL="171450" indent="-171450">
              <a:buFontTx/>
              <a:buChar char="-"/>
            </a:pPr>
            <a:endParaRPr lang="en-CA" altLang="en-US" dirty="0"/>
          </a:p>
          <a:p>
            <a:pPr marL="0" indent="0">
              <a:buFontTx/>
              <a:buNone/>
            </a:pPr>
            <a:r>
              <a:rPr lang="en-CA" altLang="en-US" dirty="0"/>
              <a:t>Crack Cocaine</a:t>
            </a:r>
          </a:p>
          <a:p>
            <a:pPr marL="171450" indent="-171450">
              <a:buFontTx/>
              <a:buChar char="-"/>
            </a:pPr>
            <a:r>
              <a:rPr lang="en-CA" altLang="en-US" dirty="0"/>
              <a:t>Can be made with cocaine, baking soda and water to create a rock crystal that is smoked </a:t>
            </a:r>
          </a:p>
          <a:p>
            <a:pPr marL="171450" indent="-171450">
              <a:buFontTx/>
              <a:buChar char="-"/>
            </a:pPr>
            <a:r>
              <a:rPr lang="en-CA" altLang="en-US" dirty="0"/>
              <a:t>Intense high but very brief  </a:t>
            </a:r>
          </a:p>
        </p:txBody>
      </p:sp>
      <p:sp>
        <p:nvSpPr>
          <p:cNvPr id="30724" name="Slide Number Placeholder 3">
            <a:extLst>
              <a:ext uri="{FF2B5EF4-FFF2-40B4-BE49-F238E27FC236}">
                <a16:creationId xmlns:a16="http://schemas.microsoft.com/office/drawing/2014/main" id="{8AFF4DB3-54FB-4BFD-F67D-BB87B47630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276AD3-7F71-4C49-A560-F772751177B0}" type="slidenum">
              <a:rPr lang="en-CA" altLang="en-US"/>
              <a:pPr/>
              <a:t>21</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3DD2BF2-C14A-AF86-8BE6-DAC2860016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A24AB09-763A-E227-8D7E-3C7B76C3A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8916" name="Slide Number Placeholder 3">
            <a:extLst>
              <a:ext uri="{FF2B5EF4-FFF2-40B4-BE49-F238E27FC236}">
                <a16:creationId xmlns:a16="http://schemas.microsoft.com/office/drawing/2014/main" id="{8A8AF7F4-3EE9-2BB7-62D0-11760D059B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B7A1AB-653E-4EA0-ABED-840581B9894F}" type="slidenum">
              <a:rPr lang="en-CA" altLang="en-US"/>
              <a:pPr/>
              <a:t>22</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80B34D4-F132-0A26-FFFB-4C9EC5E1A3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ABF533E-52A6-22B2-D0AE-4BD9B118CA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Also known as a “Club Drug” </a:t>
            </a:r>
          </a:p>
          <a:p>
            <a:pPr marL="171450" indent="-171450">
              <a:buFontTx/>
              <a:buChar char="-"/>
            </a:pPr>
            <a:r>
              <a:rPr lang="en-CA" altLang="en-US" dirty="0"/>
              <a:t>Recreational drug </a:t>
            </a:r>
          </a:p>
          <a:p>
            <a:pPr marL="171450" indent="-171450">
              <a:buFontTx/>
              <a:buChar char="-"/>
            </a:pPr>
            <a:r>
              <a:rPr lang="en-CA" altLang="en-US" dirty="0"/>
              <a:t>Most likely taken at music festivals and night clubs </a:t>
            </a:r>
          </a:p>
        </p:txBody>
      </p:sp>
      <p:sp>
        <p:nvSpPr>
          <p:cNvPr id="40964" name="Slide Number Placeholder 3">
            <a:extLst>
              <a:ext uri="{FF2B5EF4-FFF2-40B4-BE49-F238E27FC236}">
                <a16:creationId xmlns:a16="http://schemas.microsoft.com/office/drawing/2014/main" id="{44DA80CC-CC1B-57F4-55FE-140089DA66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31DD5C-C7A5-4528-A288-FC1ECF57B2EC}" type="slidenum">
              <a:rPr lang="en-CA" altLang="en-US"/>
              <a:pPr/>
              <a:t>23</a:t>
            </a:fld>
            <a:endParaRPr lang="en-C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0452190-164F-B6AE-212B-D4FBF19135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1EF68FF-FE7C-F724-CC0C-D625587230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What is Crystal Meth </a:t>
            </a:r>
          </a:p>
          <a:p>
            <a:pPr marL="171450" indent="-171450">
              <a:buFontTx/>
              <a:buChar char="-"/>
            </a:pPr>
            <a:r>
              <a:rPr lang="en-CA" altLang="en-US" dirty="0"/>
              <a:t>Crystal Substance or broken glass</a:t>
            </a:r>
          </a:p>
          <a:p>
            <a:pPr marL="171450" indent="-171450">
              <a:buFontTx/>
              <a:buChar char="-"/>
            </a:pPr>
            <a:r>
              <a:rPr lang="en-CA" altLang="en-US" dirty="0"/>
              <a:t>Your attention is focused </a:t>
            </a:r>
          </a:p>
          <a:p>
            <a:pPr marL="171450" indent="-171450">
              <a:buFontTx/>
              <a:buChar char="-"/>
            </a:pPr>
            <a:r>
              <a:rPr lang="en-CA" altLang="en-US" dirty="0"/>
              <a:t>Makes you feel alive / a lot of energy </a:t>
            </a:r>
          </a:p>
          <a:p>
            <a:pPr marL="171450" indent="-171450">
              <a:buFontTx/>
              <a:buChar char="-"/>
            </a:pPr>
            <a:r>
              <a:rPr lang="en-CA" altLang="en-US" dirty="0"/>
              <a:t>Cheapest drug you can buy </a:t>
            </a:r>
          </a:p>
          <a:p>
            <a:pPr marL="171450" indent="-171450">
              <a:buFontTx/>
              <a:buChar char="-"/>
            </a:pPr>
            <a:r>
              <a:rPr lang="en-CA" altLang="en-US" dirty="0"/>
              <a:t>$2-3 dollars in the city and in the communities it goes up about $5 a point </a:t>
            </a:r>
          </a:p>
          <a:p>
            <a:pPr marL="171450" indent="-171450">
              <a:buFontTx/>
              <a:buChar char="-"/>
            </a:pPr>
            <a:r>
              <a:rPr lang="en-CA" altLang="en-US" dirty="0"/>
              <a:t>Someone who smokes meth can be up for days at a time – 3-5 days</a:t>
            </a:r>
          </a:p>
          <a:p>
            <a:pPr marL="171450" indent="-171450">
              <a:buFontTx/>
              <a:buChar char="-"/>
            </a:pPr>
            <a:endParaRPr lang="en-CA" altLang="en-US" dirty="0"/>
          </a:p>
          <a:p>
            <a:pPr marL="0" indent="0">
              <a:buFontTx/>
              <a:buNone/>
            </a:pPr>
            <a:r>
              <a:rPr lang="en-CA" altLang="en-US" dirty="0"/>
              <a:t>Staying up for days</a:t>
            </a:r>
          </a:p>
          <a:p>
            <a:pPr marL="171450" indent="-171450">
              <a:buFontTx/>
              <a:buChar char="-"/>
            </a:pPr>
            <a:r>
              <a:rPr lang="en-CA" altLang="en-US" dirty="0"/>
              <a:t>The ability to keep the body up for days at a time</a:t>
            </a:r>
          </a:p>
          <a:p>
            <a:pPr marL="171450" indent="-171450">
              <a:buFontTx/>
              <a:buChar char="-"/>
            </a:pPr>
            <a:r>
              <a:rPr lang="en-CA" altLang="en-US" dirty="0"/>
              <a:t>When the effects of the drug wears off or when the body can’t handle the drug anymore it will experience a crash </a:t>
            </a:r>
          </a:p>
          <a:p>
            <a:pPr marL="171450" indent="-171450">
              <a:buFontTx/>
              <a:buChar char="-"/>
            </a:pPr>
            <a:r>
              <a:rPr lang="en-CA" altLang="en-US" dirty="0"/>
              <a:t>The user may sleep for days on end </a:t>
            </a:r>
          </a:p>
          <a:p>
            <a:pPr marL="171450" indent="-171450">
              <a:buFontTx/>
              <a:buChar char="-"/>
            </a:pPr>
            <a:endParaRPr lang="en-CA" altLang="en-US" dirty="0"/>
          </a:p>
          <a:p>
            <a:pPr marL="0" indent="0">
              <a:buFontTx/>
              <a:buNone/>
            </a:pPr>
            <a:r>
              <a:rPr lang="en-CA" altLang="en-US" dirty="0"/>
              <a:t>Ingredients </a:t>
            </a:r>
          </a:p>
          <a:p>
            <a:pPr marL="171450" indent="-171450">
              <a:buFontTx/>
              <a:buChar char="-"/>
            </a:pPr>
            <a:r>
              <a:rPr lang="en-CA" altLang="en-US" dirty="0"/>
              <a:t>Over the counter purchases </a:t>
            </a:r>
          </a:p>
          <a:p>
            <a:pPr marL="171450" indent="-171450">
              <a:buFontTx/>
              <a:buChar char="-"/>
            </a:pPr>
            <a:r>
              <a:rPr lang="en-CA" altLang="en-US" dirty="0"/>
              <a:t>Battery acid</a:t>
            </a:r>
          </a:p>
          <a:p>
            <a:pPr marL="171450" indent="-171450">
              <a:buFontTx/>
              <a:buChar char="-"/>
            </a:pPr>
            <a:r>
              <a:rPr lang="en-CA" altLang="en-US" dirty="0"/>
              <a:t>Nail polish remover </a:t>
            </a:r>
          </a:p>
          <a:p>
            <a:pPr marL="171450" indent="-171450">
              <a:buFontTx/>
              <a:buChar char="-"/>
            </a:pPr>
            <a:r>
              <a:rPr lang="en-CA" altLang="en-US" dirty="0"/>
              <a:t>Drano </a:t>
            </a:r>
          </a:p>
          <a:p>
            <a:pPr marL="171450" indent="-171450">
              <a:buFontTx/>
              <a:buChar char="-"/>
            </a:pPr>
            <a:r>
              <a:rPr lang="en-CA" altLang="en-US" dirty="0"/>
              <a:t>Chemicals </a:t>
            </a:r>
          </a:p>
          <a:p>
            <a:pPr marL="171450" indent="-171450">
              <a:buFontTx/>
              <a:buChar char="-"/>
            </a:pPr>
            <a:endParaRPr lang="en-CA" altLang="en-US" dirty="0"/>
          </a:p>
          <a:p>
            <a:pPr marL="0" indent="0">
              <a:buFontTx/>
              <a:buNone/>
            </a:pPr>
            <a:r>
              <a:rPr lang="en-CA" altLang="en-US" dirty="0"/>
              <a:t>Signs for someone on Crystal Meth </a:t>
            </a:r>
          </a:p>
          <a:p>
            <a:pPr marL="0" indent="0">
              <a:buFontTx/>
              <a:buNone/>
            </a:pPr>
            <a:r>
              <a:rPr lang="en-CA" altLang="en-US" dirty="0"/>
              <a:t>Sores </a:t>
            </a:r>
          </a:p>
          <a:p>
            <a:pPr marL="171450" indent="-171450">
              <a:buFontTx/>
              <a:buChar char="-"/>
            </a:pPr>
            <a:r>
              <a:rPr lang="en-CA" altLang="en-US" dirty="0"/>
              <a:t>On their face and arms / causes them to pick their skin resulting in red irritation and bumps that appear on their body </a:t>
            </a:r>
          </a:p>
          <a:p>
            <a:pPr marL="171450" indent="-171450">
              <a:buFontTx/>
              <a:buChar char="-"/>
            </a:pPr>
            <a:endParaRPr lang="en-CA" altLang="en-US" dirty="0"/>
          </a:p>
          <a:p>
            <a:pPr marL="0" indent="0">
              <a:buFontTx/>
              <a:buNone/>
            </a:pPr>
            <a:r>
              <a:rPr lang="en-CA" altLang="en-US" dirty="0"/>
              <a:t>Tweaking </a:t>
            </a:r>
          </a:p>
          <a:p>
            <a:pPr marL="171450" indent="-171450">
              <a:buFontTx/>
              <a:buChar char="-"/>
            </a:pPr>
            <a:r>
              <a:rPr lang="en-CA" altLang="en-US" dirty="0"/>
              <a:t>End of the binge </a:t>
            </a:r>
          </a:p>
          <a:p>
            <a:pPr marL="171450" indent="-171450">
              <a:buFontTx/>
              <a:buChar char="-"/>
            </a:pPr>
            <a:r>
              <a:rPr lang="en-CA" altLang="en-US" dirty="0"/>
              <a:t>When they cant get high they get extremely agitated </a:t>
            </a:r>
          </a:p>
          <a:p>
            <a:pPr marL="171450" indent="-171450">
              <a:buFontTx/>
              <a:buChar char="-"/>
            </a:pPr>
            <a:r>
              <a:rPr lang="en-CA" altLang="en-US" dirty="0"/>
              <a:t>A sensation of bugs crawling on them </a:t>
            </a:r>
          </a:p>
          <a:p>
            <a:pPr marL="171450" indent="-171450">
              <a:buFontTx/>
              <a:buChar char="-"/>
            </a:pPr>
            <a:r>
              <a:rPr lang="en-CA" altLang="en-US" dirty="0"/>
              <a:t>No sleep </a:t>
            </a:r>
          </a:p>
          <a:p>
            <a:pPr marL="171450" indent="-171450">
              <a:buFontTx/>
              <a:buChar char="-"/>
            </a:pPr>
            <a:r>
              <a:rPr lang="en-CA" altLang="en-US" dirty="0"/>
              <a:t>Growing paranoid </a:t>
            </a:r>
          </a:p>
          <a:p>
            <a:pPr marL="171450" indent="-171450">
              <a:buFontTx/>
              <a:buChar char="-"/>
            </a:pPr>
            <a:r>
              <a:rPr lang="en-CA" altLang="en-US" dirty="0"/>
              <a:t>Delusional thinking and irrational behaviour</a:t>
            </a:r>
          </a:p>
          <a:p>
            <a:pPr marL="171450" indent="-171450">
              <a:buFontTx/>
              <a:buChar char="-"/>
            </a:pPr>
            <a:endParaRPr lang="en-CA" altLang="en-US" dirty="0"/>
          </a:p>
          <a:p>
            <a:pPr marL="0" indent="0">
              <a:buFontTx/>
              <a:buNone/>
            </a:pPr>
            <a:r>
              <a:rPr lang="en-CA" altLang="en-US" dirty="0"/>
              <a:t>Paranoia or hallucinations</a:t>
            </a:r>
          </a:p>
          <a:p>
            <a:pPr marL="171450" indent="-171450">
              <a:buFontTx/>
              <a:buChar char="-"/>
            </a:pPr>
            <a:r>
              <a:rPr lang="en-CA" altLang="en-US" dirty="0"/>
              <a:t>Obsessed with their surroundings </a:t>
            </a:r>
          </a:p>
          <a:p>
            <a:pPr marL="171450" indent="-171450">
              <a:buFontTx/>
              <a:buChar char="-"/>
            </a:pPr>
            <a:r>
              <a:rPr lang="en-CA" altLang="en-US" dirty="0"/>
              <a:t>Believe that someone is watching them or trying to hurt them</a:t>
            </a:r>
          </a:p>
          <a:p>
            <a:pPr marL="171450" indent="-171450">
              <a:buFontTx/>
              <a:buChar char="-"/>
            </a:pPr>
            <a:endParaRPr lang="en-CA" altLang="en-US" dirty="0"/>
          </a:p>
          <a:p>
            <a:pPr marL="0" indent="0">
              <a:buFontTx/>
              <a:buNone/>
            </a:pPr>
            <a:r>
              <a:rPr lang="en-CA" altLang="en-US" dirty="0"/>
              <a:t>Extreme Weight Loss </a:t>
            </a:r>
          </a:p>
          <a:p>
            <a:pPr marL="171450" indent="-171450">
              <a:buFontTx/>
              <a:buChar char="-"/>
            </a:pPr>
            <a:r>
              <a:rPr lang="en-CA" altLang="en-US" dirty="0"/>
              <a:t>Like most stimulant drugs meth is an appetite suppressant </a:t>
            </a:r>
          </a:p>
          <a:p>
            <a:pPr marL="171450" indent="-171450">
              <a:buFontTx/>
              <a:buChar char="-"/>
            </a:pPr>
            <a:r>
              <a:rPr lang="en-CA" altLang="en-US" dirty="0"/>
              <a:t>They will have no appetite, their body is in over drive which forces the body into starvation mode causing a person to experience rapid weight loss  </a:t>
            </a:r>
          </a:p>
          <a:p>
            <a:pPr marL="171450" indent="-171450">
              <a:buFontTx/>
              <a:buChar char="-"/>
            </a:pPr>
            <a:endParaRPr lang="en-CA" altLang="en-US" dirty="0"/>
          </a:p>
          <a:p>
            <a:pPr marL="171450" indent="-171450">
              <a:buFontTx/>
              <a:buChar char="-"/>
            </a:pPr>
            <a:endParaRPr lang="en-CA" altLang="en-US" dirty="0"/>
          </a:p>
          <a:p>
            <a:pPr marL="0" indent="0">
              <a:buFontTx/>
              <a:buNone/>
            </a:pPr>
            <a:r>
              <a:rPr lang="en-CA" altLang="en-US" dirty="0"/>
              <a:t>Meth </a:t>
            </a:r>
          </a:p>
          <a:p>
            <a:pPr marL="0" indent="0">
              <a:buFontTx/>
              <a:buNone/>
            </a:pPr>
            <a:r>
              <a:rPr lang="en-CA" altLang="en-US"/>
              <a:t>- Stinks like dirty n</a:t>
            </a:r>
            <a:endParaRPr lang="en-CA" altLang="en-US" dirty="0"/>
          </a:p>
        </p:txBody>
      </p:sp>
      <p:sp>
        <p:nvSpPr>
          <p:cNvPr id="28676" name="Slide Number Placeholder 3">
            <a:extLst>
              <a:ext uri="{FF2B5EF4-FFF2-40B4-BE49-F238E27FC236}">
                <a16:creationId xmlns:a16="http://schemas.microsoft.com/office/drawing/2014/main" id="{53D57914-7EFE-C510-EBC6-DCFAD98DF6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FFDA0B-42BE-4111-A3A7-47D4089A04CF}" type="slidenum">
              <a:rPr lang="en-CA" altLang="en-US"/>
              <a:pPr/>
              <a:t>24</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r>
              <a:rPr lang="en-CA" baseline="0" dirty="0"/>
              <a:t>Sores </a:t>
            </a:r>
          </a:p>
          <a:p>
            <a:pPr marL="171450" indent="-171450">
              <a:buFontTx/>
              <a:buChar char="-"/>
            </a:pPr>
            <a:r>
              <a:rPr lang="en-CA" baseline="0" dirty="0"/>
              <a:t>On their face / arms </a:t>
            </a:r>
          </a:p>
          <a:p>
            <a:pPr marL="171450" indent="-171450">
              <a:buFontTx/>
              <a:buChar char="-"/>
            </a:pPr>
            <a:r>
              <a:rPr lang="en-CA" baseline="0" dirty="0"/>
              <a:t>Causing them to pick at their skin </a:t>
            </a:r>
          </a:p>
        </p:txBody>
      </p:sp>
      <p:sp>
        <p:nvSpPr>
          <p:cNvPr id="4" name="Espace réservé du numéro de diapositive 3"/>
          <p:cNvSpPr>
            <a:spLocks noGrp="1"/>
          </p:cNvSpPr>
          <p:nvPr>
            <p:ph type="sldNum" sz="quarter" idx="10"/>
          </p:nvPr>
        </p:nvSpPr>
        <p:spPr/>
        <p:txBody>
          <a:bodyPr/>
          <a:lstStyle/>
          <a:p>
            <a:fld id="{3BA5494E-D8D7-4936-93FC-6684F41D17E5}" type="slidenum">
              <a:rPr lang="fr-CA" smtClean="0"/>
              <a:t>25</a:t>
            </a:fld>
            <a:endParaRPr lang="fr-CA" dirty="0"/>
          </a:p>
        </p:txBody>
      </p:sp>
    </p:spTree>
    <p:extLst>
      <p:ext uri="{BB962C8B-B14F-4D97-AF65-F5344CB8AC3E}">
        <p14:creationId xmlns:p14="http://schemas.microsoft.com/office/powerpoint/2010/main" val="1843312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endParaRPr lang="en-CA" baseline="0" dirty="0"/>
          </a:p>
        </p:txBody>
      </p:sp>
      <p:sp>
        <p:nvSpPr>
          <p:cNvPr id="4" name="Espace réservé du numéro de diapositive 3"/>
          <p:cNvSpPr>
            <a:spLocks noGrp="1"/>
          </p:cNvSpPr>
          <p:nvPr>
            <p:ph type="sldNum" sz="quarter" idx="10"/>
          </p:nvPr>
        </p:nvSpPr>
        <p:spPr/>
        <p:txBody>
          <a:bodyPr/>
          <a:lstStyle/>
          <a:p>
            <a:fld id="{3BA5494E-D8D7-4936-93FC-6684F41D17E5}" type="slidenum">
              <a:rPr lang="fr-CA" smtClean="0"/>
              <a:t>26</a:t>
            </a:fld>
            <a:endParaRPr lang="fr-CA" dirty="0"/>
          </a:p>
        </p:txBody>
      </p:sp>
    </p:spTree>
    <p:extLst>
      <p:ext uri="{BB962C8B-B14F-4D97-AF65-F5344CB8AC3E}">
        <p14:creationId xmlns:p14="http://schemas.microsoft.com/office/powerpoint/2010/main" val="1843312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0E27AF1-882C-F6E6-D689-4CD91E67F1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7C77F69-BFB2-6E4C-EBCF-880CDDCE40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5060" name="Slide Number Placeholder 3">
            <a:extLst>
              <a:ext uri="{FF2B5EF4-FFF2-40B4-BE49-F238E27FC236}">
                <a16:creationId xmlns:a16="http://schemas.microsoft.com/office/drawing/2014/main" id="{75413616-64BD-E784-25CC-61EE785353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5E2AC1-0AF3-4FF7-ACC2-3979D6EDAEB5}" type="slidenum">
              <a:rPr lang="en-CA" altLang="en-US"/>
              <a:pPr/>
              <a:t>27</a:t>
            </a:fld>
            <a:endParaRPr lang="en-CA"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13CB835-E7B5-CEBC-F8C5-F90521ABB0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4F937FC-9E59-AD6F-0F61-DEF4C75F89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7108" name="Slide Number Placeholder 3">
            <a:extLst>
              <a:ext uri="{FF2B5EF4-FFF2-40B4-BE49-F238E27FC236}">
                <a16:creationId xmlns:a16="http://schemas.microsoft.com/office/drawing/2014/main" id="{48DAC7D7-04B6-7F89-B5CC-25490E5B58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EAB79-EA53-4129-B632-0227D3292AB4}" type="slidenum">
              <a:rPr lang="en-CA" altLang="en-US"/>
              <a:pPr/>
              <a:t>28</a:t>
            </a:fld>
            <a:endParaRPr lang="en-CA"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C7B3B19-BE20-E90C-8DBF-E3FDE78588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633B201-D7FD-5A51-4366-10FEBA61A9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53252" name="Slide Number Placeholder 3">
            <a:extLst>
              <a:ext uri="{FF2B5EF4-FFF2-40B4-BE49-F238E27FC236}">
                <a16:creationId xmlns:a16="http://schemas.microsoft.com/office/drawing/2014/main" id="{84750F5F-0C88-452F-8A8A-3BE5500AF9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4CAD3C-5792-4794-8F59-66C824CFD907}" type="slidenum">
              <a:rPr lang="en-CA" altLang="en-US"/>
              <a:pPr/>
              <a:t>29</a:t>
            </a:fld>
            <a:endParaRPr lang="en-CA"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CA" b="1" i="0" u="none" strike="noStrike" dirty="0">
                <a:solidFill>
                  <a:srgbClr val="000000"/>
                </a:solidFill>
                <a:effectLst/>
                <a:latin typeface="Helvetica Neue"/>
              </a:rPr>
              <a:t>Section 718.2 </a:t>
            </a:r>
            <a:r>
              <a:rPr lang="en-CA" b="0" i="0" u="none" strike="noStrike" dirty="0">
                <a:solidFill>
                  <a:srgbClr val="000000"/>
                </a:solidFill>
                <a:effectLst/>
                <a:latin typeface="Helvetica Neue"/>
              </a:rPr>
              <a:t>A court that imposes a sentence shall also take into consideration the following principles:</a:t>
            </a:r>
          </a:p>
          <a:p>
            <a:pPr algn="l">
              <a:buNone/>
            </a:pPr>
            <a:r>
              <a:rPr lang="en-CA" b="0" i="0" u="none" strike="noStrike" dirty="0">
                <a:solidFill>
                  <a:srgbClr val="000000"/>
                </a:solidFill>
                <a:effectLst/>
                <a:latin typeface="Helvetica Neue"/>
              </a:rPr>
              <a:t>(a) a sentence should be increased or reduced to account for any relevant aggravating or mitigating circumstances relating to the offence or the offender, and, without limiting the generality of the foregoing,</a:t>
            </a:r>
          </a:p>
          <a:p>
            <a:pPr algn="l">
              <a:buNone/>
            </a:pPr>
            <a:r>
              <a:rPr lang="en-CA" b="0" i="0" u="none" strike="noStrike" dirty="0">
                <a:solidFill>
                  <a:srgbClr val="000000"/>
                </a:solidFill>
                <a:effectLst/>
                <a:latin typeface="Helvetica Neue"/>
              </a:rPr>
              <a:t>	(</a:t>
            </a:r>
            <a:r>
              <a:rPr lang="en-CA" b="0" i="0" u="none" strike="noStrike" dirty="0" err="1">
                <a:solidFill>
                  <a:srgbClr val="000000"/>
                </a:solidFill>
                <a:effectLst/>
                <a:latin typeface="Helvetica Neue"/>
              </a:rPr>
              <a:t>i</a:t>
            </a:r>
            <a:r>
              <a:rPr lang="en-CA" b="0" i="0" u="none" strike="noStrike" dirty="0">
                <a:solidFill>
                  <a:srgbClr val="000000"/>
                </a:solidFill>
                <a:effectLst/>
                <a:latin typeface="Helvetica Neue"/>
              </a:rPr>
              <a:t>) evidence that the offence was motivated by bias, prejudice or hate based on race, national or ethnic origin, language, colour, religion, sex, age, mental or physical disability, sexual orientation, or gender identity or expression, or on any other similar factor,</a:t>
            </a:r>
          </a:p>
          <a:p>
            <a:pPr algn="l">
              <a:buNone/>
            </a:pPr>
            <a:r>
              <a:rPr lang="en-CA" b="0" i="0" u="none" strike="noStrike" dirty="0">
                <a:solidFill>
                  <a:srgbClr val="000000"/>
                </a:solidFill>
                <a:effectLst/>
                <a:latin typeface="Helvetica Neue"/>
              </a:rPr>
              <a:t>	(ii) evidence that the offender, in committing the offence, abused the offender’s intimate partner or a member of the victim or the offender’s family,</a:t>
            </a:r>
          </a:p>
          <a:p>
            <a:pPr algn="l">
              <a:buNone/>
            </a:pPr>
            <a:r>
              <a:rPr lang="en-CA" b="0" i="0" u="none" strike="noStrike" dirty="0">
                <a:solidFill>
                  <a:srgbClr val="000000"/>
                </a:solidFill>
                <a:effectLst/>
                <a:latin typeface="Helvetica Neue"/>
              </a:rPr>
              <a:t>	(ii.1) evidence that the offender, in committing the offence, abused a person under the age of eighteen years,</a:t>
            </a:r>
          </a:p>
          <a:p>
            <a:pPr algn="l">
              <a:buNone/>
            </a:pPr>
            <a:r>
              <a:rPr lang="en-CA" b="0" i="0" u="none" strike="noStrike" dirty="0">
                <a:solidFill>
                  <a:srgbClr val="000000"/>
                </a:solidFill>
                <a:effectLst/>
                <a:latin typeface="Helvetica Neue"/>
              </a:rPr>
              <a:t>	(ii.2) evidence that the offender involved a person under the age of 18 years in the commission of the offence,</a:t>
            </a:r>
          </a:p>
          <a:p>
            <a:pPr algn="l">
              <a:buNone/>
            </a:pPr>
            <a:r>
              <a:rPr lang="en-CA" b="0" i="0" u="none" strike="noStrike" dirty="0">
                <a:solidFill>
                  <a:srgbClr val="000000"/>
                </a:solidFill>
                <a:effectLst/>
                <a:latin typeface="Helvetica Neue"/>
              </a:rPr>
              <a:t>	(iii) evidence that the offender, in committing the offence, abused a position of trust or authority in relation to the victim,</a:t>
            </a:r>
          </a:p>
          <a:p>
            <a:pPr algn="l">
              <a:buNone/>
            </a:pPr>
            <a:r>
              <a:rPr lang="en-CA" b="0" i="0" u="none" strike="noStrike" dirty="0">
                <a:solidFill>
                  <a:srgbClr val="000000"/>
                </a:solidFill>
                <a:effectLst/>
                <a:latin typeface="Helvetica Neue"/>
              </a:rPr>
              <a:t>	(iii.1) evidence that the offence had a significant impact on the victim, considering their age and other personal circumstances, including their health and financial situation,</a:t>
            </a:r>
          </a:p>
          <a:p>
            <a:pPr algn="l">
              <a:buNone/>
            </a:pPr>
            <a:r>
              <a:rPr lang="en-CA" b="0" i="0" u="none" strike="noStrike" dirty="0">
                <a:solidFill>
                  <a:srgbClr val="000000"/>
                </a:solidFill>
                <a:effectLst/>
                <a:latin typeface="Helvetica Neue"/>
              </a:rPr>
              <a:t>	(iii.2) evidence that the offence was committed against a person who, in the performance of their duties and functions, was providing health services, including personal care services,</a:t>
            </a:r>
          </a:p>
          <a:p>
            <a:pPr algn="l">
              <a:buNone/>
            </a:pPr>
            <a:r>
              <a:rPr lang="en-CA" b="0" i="0" u="none" strike="noStrike" dirty="0">
                <a:solidFill>
                  <a:srgbClr val="000000"/>
                </a:solidFill>
                <a:effectLst/>
                <a:latin typeface="Helvetica Neue"/>
              </a:rPr>
              <a:t>	(iv) evidence that the offence was committed for the benefit of, at the direction of or in association with a criminal organization,</a:t>
            </a:r>
          </a:p>
          <a:p>
            <a:pPr algn="l">
              <a:buNone/>
            </a:pPr>
            <a:r>
              <a:rPr lang="en-CA" b="0" i="0" u="none" strike="noStrike" dirty="0">
                <a:solidFill>
                  <a:srgbClr val="000000"/>
                </a:solidFill>
                <a:effectLst/>
                <a:latin typeface="Helvetica Neue"/>
              </a:rPr>
              <a:t>	(v) evidence that the offence was a terrorism offence,</a:t>
            </a:r>
          </a:p>
          <a:p>
            <a:pPr algn="l">
              <a:buNone/>
            </a:pPr>
            <a:r>
              <a:rPr lang="en-CA" b="0" i="0" u="none" strike="noStrike" dirty="0">
                <a:solidFill>
                  <a:srgbClr val="000000"/>
                </a:solidFill>
                <a:effectLst/>
                <a:latin typeface="Helvetica Neue"/>
              </a:rPr>
              <a:t>	(vi) evidence that the offence was committed while the offender was subject to a conditional sentence order made under section 742.1 or released on parole, statutory release or unescorted temporary absence under the Corrections and Conditional Release Act, and</a:t>
            </a:r>
          </a:p>
          <a:p>
            <a:pPr algn="l">
              <a:buNone/>
            </a:pPr>
            <a:r>
              <a:rPr lang="en-CA" b="0" i="0" u="none" strike="noStrike" dirty="0">
                <a:solidFill>
                  <a:srgbClr val="000000"/>
                </a:solidFill>
                <a:effectLst/>
                <a:latin typeface="Helvetica Neue"/>
              </a:rPr>
              <a:t>	(vii) evidence that the commission of the offence had the effect of impeding another person from obtaining health services, including personal care services, shall be deemed to be aggravating circumstances;</a:t>
            </a:r>
          </a:p>
          <a:p>
            <a:pPr algn="l">
              <a:buNone/>
            </a:pPr>
            <a:r>
              <a:rPr lang="en-CA" b="0" i="0" u="none" strike="noStrike" dirty="0">
                <a:solidFill>
                  <a:srgbClr val="000000"/>
                </a:solidFill>
                <a:effectLst/>
                <a:latin typeface="Helvetica Neue"/>
              </a:rPr>
              <a:t>(b) a sentence should be similar to sentences imposed on similar offenders for similar offences committed in similar circumstances;</a:t>
            </a:r>
          </a:p>
          <a:p>
            <a:pPr algn="l">
              <a:buNone/>
            </a:pPr>
            <a:r>
              <a:rPr lang="en-CA" b="0" i="0" u="none" strike="noStrike" dirty="0">
                <a:solidFill>
                  <a:srgbClr val="000000"/>
                </a:solidFill>
                <a:effectLst/>
                <a:latin typeface="Helvetica Neue"/>
              </a:rPr>
              <a:t>(c) where consecutive sentences are imposed, the combined sentence should not be unduly long or harsh;</a:t>
            </a:r>
          </a:p>
          <a:p>
            <a:pPr algn="l">
              <a:buNone/>
            </a:pPr>
            <a:r>
              <a:rPr lang="en-CA" b="0" i="0" u="none" strike="noStrike" dirty="0">
                <a:solidFill>
                  <a:srgbClr val="000000"/>
                </a:solidFill>
                <a:effectLst/>
                <a:latin typeface="Helvetica Neue"/>
              </a:rPr>
              <a:t>(d) an offender should not be deprived of liberty, if less restrictive sanctions may be appropriate in the circumstances; and</a:t>
            </a:r>
          </a:p>
          <a:p>
            <a:pPr algn="l">
              <a:buNone/>
            </a:pPr>
            <a:r>
              <a:rPr lang="en-CA" b="0" i="0" u="none" strike="noStrike" dirty="0">
                <a:solidFill>
                  <a:srgbClr val="000000"/>
                </a:solidFill>
                <a:effectLst/>
                <a:latin typeface="Helvetica Neue"/>
              </a:rPr>
              <a:t>(e) all available sanctions, other than imprisonment, that are reasonable in the circumstances and consistent with the harm done to victims or to the community should be considered for all offenders, with particular attention to the circumstances of Aboriginal offenders.</a:t>
            </a:r>
          </a:p>
          <a:p>
            <a:pPr algn="l">
              <a:buNone/>
            </a:pPr>
            <a:endParaRPr lang="en-CA" b="0" i="0" u="none" strike="noStrike" dirty="0">
              <a:solidFill>
                <a:srgbClr val="000000"/>
              </a:solidFill>
              <a:effectLst/>
              <a:latin typeface="Helvetica Neue"/>
            </a:endParaRPr>
          </a:p>
          <a:p>
            <a:pPr algn="l">
              <a:buNone/>
            </a:pPr>
            <a:r>
              <a:rPr lang="en-CA" b="0" i="0" u="none" strike="noStrike" dirty="0">
                <a:solidFill>
                  <a:srgbClr val="000000"/>
                </a:solidFill>
                <a:effectLst/>
                <a:latin typeface="Helvetica Neue"/>
              </a:rPr>
              <a:t>Additional consideration — increased vulnerability</a:t>
            </a:r>
          </a:p>
          <a:p>
            <a:pPr algn="l">
              <a:buNone/>
            </a:pPr>
            <a:endParaRPr lang="en-CA" b="0" i="0" u="none" strike="noStrike" dirty="0">
              <a:solidFill>
                <a:srgbClr val="000000"/>
              </a:solidFill>
              <a:effectLst/>
              <a:latin typeface="Helvetica Neue"/>
            </a:endParaRPr>
          </a:p>
          <a:p>
            <a:pPr algn="l">
              <a:buNone/>
            </a:pPr>
            <a:r>
              <a:rPr lang="en-CA" b="1" i="0" u="none" strike="noStrike" dirty="0">
                <a:solidFill>
                  <a:srgbClr val="000000"/>
                </a:solidFill>
                <a:effectLst/>
                <a:latin typeface="Helvetica Neue"/>
              </a:rPr>
              <a:t>Section 718.201 A court that imposes a sentence in respect of an offence that involved the abuse of an intimate partner shall consider the increased vulnerability of female persons who are victims, giving particular attention to the circumstances of Aboriginal female victims.</a:t>
            </a:r>
            <a:endParaRPr lang="en-CA" b="1" i="0" dirty="0">
              <a:solidFill>
                <a:srgbClr val="333333"/>
              </a:solidFill>
              <a:effectLst/>
              <a:latin typeface="Helvetica Neue"/>
            </a:endParaRPr>
          </a:p>
          <a:p>
            <a:r>
              <a:rPr lang="en-CA" b="0" i="0" dirty="0">
                <a:solidFill>
                  <a:srgbClr val="333333"/>
                </a:solidFill>
                <a:effectLst/>
                <a:latin typeface="Helvetica Neue"/>
              </a:rPr>
              <a:t>-------------------------------------------------------------------------------------------------------------</a:t>
            </a:r>
          </a:p>
          <a:p>
            <a:r>
              <a:rPr lang="en-CA" b="1" i="0" dirty="0">
                <a:solidFill>
                  <a:srgbClr val="333333"/>
                </a:solidFill>
                <a:effectLst/>
                <a:latin typeface="Helvetica Neue"/>
              </a:rPr>
              <a:t>Source:</a:t>
            </a:r>
          </a:p>
          <a:p>
            <a:r>
              <a:rPr lang="en-US" dirty="0"/>
              <a:t>https://laws-lois.justice.gc.ca/eng/acts/c-46/page-121.html#h-130929</a:t>
            </a:r>
          </a:p>
        </p:txBody>
      </p:sp>
      <p:sp>
        <p:nvSpPr>
          <p:cNvPr id="4" name="Slide Number Placeholder 3"/>
          <p:cNvSpPr>
            <a:spLocks noGrp="1"/>
          </p:cNvSpPr>
          <p:nvPr>
            <p:ph type="sldNum" sz="quarter" idx="5"/>
          </p:nvPr>
        </p:nvSpPr>
        <p:spPr/>
        <p:txBody>
          <a:bodyPr/>
          <a:lstStyle/>
          <a:p>
            <a:fld id="{83E9719D-0FD5-4DF0-ABE5-C533CE77CF0B}" type="slidenum">
              <a:rPr lang="en-US" smtClean="0"/>
              <a:t>3</a:t>
            </a:fld>
            <a:endParaRPr lang="en-US"/>
          </a:p>
        </p:txBody>
      </p:sp>
    </p:spTree>
    <p:extLst>
      <p:ext uri="{BB962C8B-B14F-4D97-AF65-F5344CB8AC3E}">
        <p14:creationId xmlns:p14="http://schemas.microsoft.com/office/powerpoint/2010/main" val="193135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7CA79-5967-4F9E-878F-55C807595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E3703-4AE5-5374-0435-850A84BDA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58CA1-252C-B4B7-2349-3187C6E7178B}"/>
              </a:ext>
            </a:extLst>
          </p:cNvPr>
          <p:cNvSpPr>
            <a:spLocks noGrp="1"/>
          </p:cNvSpPr>
          <p:nvPr>
            <p:ph type="body" idx="1"/>
          </p:nvPr>
        </p:nvSpPr>
        <p:spPr/>
        <p:txBody>
          <a:bodyPr/>
          <a:lstStyle/>
          <a:p>
            <a:endParaRPr lang="en-CA" altLang="en-US" dirty="0"/>
          </a:p>
        </p:txBody>
      </p:sp>
      <p:sp>
        <p:nvSpPr>
          <p:cNvPr id="4" name="Slide Number Placeholder 3">
            <a:extLst>
              <a:ext uri="{FF2B5EF4-FFF2-40B4-BE49-F238E27FC236}">
                <a16:creationId xmlns:a16="http://schemas.microsoft.com/office/drawing/2014/main" id="{7EDF5B9C-24A6-D9C9-38CD-703F92A04440}"/>
              </a:ext>
            </a:extLst>
          </p:cNvPr>
          <p:cNvSpPr>
            <a:spLocks noGrp="1"/>
          </p:cNvSpPr>
          <p:nvPr>
            <p:ph type="sldNum" sz="quarter" idx="5"/>
          </p:nvPr>
        </p:nvSpPr>
        <p:spPr/>
        <p:txBody>
          <a:bodyPr/>
          <a:lstStyle/>
          <a:p>
            <a:fld id="{83E9719D-0FD5-4DF0-ABE5-C533CE77CF0B}" type="slidenum">
              <a:rPr lang="en-US" smtClean="0"/>
              <a:t>30</a:t>
            </a:fld>
            <a:endParaRPr lang="en-US" dirty="0"/>
          </a:p>
        </p:txBody>
      </p:sp>
    </p:spTree>
    <p:extLst>
      <p:ext uri="{BB962C8B-B14F-4D97-AF65-F5344CB8AC3E}">
        <p14:creationId xmlns:p14="http://schemas.microsoft.com/office/powerpoint/2010/main" val="403825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b="1" i="0" u="sng" dirty="0"/>
              <a:t>Elder Abuse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i="1" dirty="0"/>
              <a:t>Financial</a:t>
            </a:r>
            <a:r>
              <a:rPr lang="en-CA" altLang="en-US" dirty="0"/>
              <a:t> abuse is improper use of an older person’s funds, property, or assets; this includes: stealing someone’s money/possessions, fraud, extortion, misusing a power of attorney, forging someone’s signature, or any unwanted financial activity that the person did not consent to; </a:t>
            </a:r>
            <a:r>
              <a:rPr lang="en-CA" altLang="en-US" b="1" dirty="0"/>
              <a:t>This is the most common type of abuse that happens to elders</a:t>
            </a:r>
          </a:p>
          <a:p>
            <a:pPr marL="171450" indent="-171450">
              <a:buFont typeface="Arial" panose="020B0604020202020204" pitchFamily="34" charset="0"/>
              <a:buChar char="•"/>
            </a:pPr>
            <a:r>
              <a:rPr lang="en-CA" altLang="en-US" i="1" dirty="0"/>
              <a:t>Psychological (emotional/mental)</a:t>
            </a:r>
            <a:r>
              <a:rPr lang="en-CA" altLang="en-US" dirty="0"/>
              <a:t> abuse includes: humiliation, name-calling, intimidation/getting angry to frighten you, ignoring, or threatening to hurt you/your loved ones/your pets;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i="1" dirty="0"/>
              <a:t>Physical</a:t>
            </a:r>
            <a:r>
              <a:rPr lang="en-CA" altLang="en-US" dirty="0"/>
              <a:t> abuse includes: hitting, kicking, slapping, pushing, beating, choking, burning, or forcible confinement/physical restraints (locked in a room/location against your will);</a:t>
            </a:r>
          </a:p>
          <a:p>
            <a:pPr marL="171450" indent="-171450">
              <a:buFont typeface="Arial" panose="020B0604020202020204" pitchFamily="34" charset="0"/>
              <a:buChar char="•"/>
            </a:pPr>
            <a:r>
              <a:rPr lang="en-CA" altLang="en-US" i="1" dirty="0"/>
              <a:t>Sexual</a:t>
            </a:r>
            <a:r>
              <a:rPr lang="en-CA" altLang="en-US" dirty="0"/>
              <a:t> abuse includes: unwanted touching, sexual assault, or any unwanted form of sexual activity;</a:t>
            </a:r>
          </a:p>
          <a:p>
            <a:pPr marL="171450" indent="-171450">
              <a:buFont typeface="Arial" panose="020B0604020202020204" pitchFamily="34" charset="0"/>
              <a:buChar char="•"/>
            </a:pPr>
            <a:r>
              <a:rPr lang="en-CA" altLang="en-US" i="1" dirty="0"/>
              <a:t>Neglect</a:t>
            </a:r>
            <a:r>
              <a:rPr lang="en-CA" altLang="en-US" dirty="0"/>
              <a:t> includes: failing to give an older person in your care food, clothing, personal shelter, medical attention, or other necessary care; it also includes abandoning an older person in your care;</a:t>
            </a:r>
          </a:p>
          <a:p>
            <a:endParaRPr lang="en-CA" altLang="en-US" u="none" baseline="30000" dirty="0"/>
          </a:p>
          <a:p>
            <a:r>
              <a:rPr lang="en-CA" altLang="en-US" u="none" baseline="30000" dirty="0"/>
              <a:t>-----------------------------------------------------------------------------------------------------------------------------------------</a:t>
            </a:r>
          </a:p>
          <a:p>
            <a:r>
              <a:rPr lang="en-CA" altLang="en-US" dirty="0"/>
              <a:t>Sources: </a:t>
            </a:r>
          </a:p>
          <a:p>
            <a:r>
              <a:rPr lang="en-CA" altLang="en-US" dirty="0"/>
              <a:t>https://www.justice.gc.ca/eng/rp-pr/cj-jp/fv-vf/elder-aines/def/p23.html</a:t>
            </a:r>
          </a:p>
          <a:p>
            <a:r>
              <a:rPr lang="en-CA" altLang="en-US" dirty="0"/>
              <a:t>https://www.saskhealthauthority.ca/your-health/conditions-diseases-services/healthline-online/aa60933spec</a:t>
            </a:r>
          </a:p>
          <a:p>
            <a:r>
              <a:rPr lang="en-CA" altLang="en-US" dirty="0"/>
              <a:t>https://www.justice.gc.ca/eng/rp-pr/cj-jp/fv-vf/elder-aines/def/elder_abuse-eng.pdf</a:t>
            </a:r>
          </a:p>
          <a:p>
            <a:endParaRPr lang="en-US" dirty="0"/>
          </a:p>
        </p:txBody>
      </p:sp>
      <p:sp>
        <p:nvSpPr>
          <p:cNvPr id="4" name="Slide Number Placeholder 3"/>
          <p:cNvSpPr>
            <a:spLocks noGrp="1"/>
          </p:cNvSpPr>
          <p:nvPr>
            <p:ph type="sldNum" sz="quarter" idx="5"/>
          </p:nvPr>
        </p:nvSpPr>
        <p:spPr/>
        <p:txBody>
          <a:bodyPr/>
          <a:lstStyle/>
          <a:p>
            <a:fld id="{83E9719D-0FD5-4DF0-ABE5-C533CE77CF0B}" type="slidenum">
              <a:rPr lang="en-US" smtClean="0"/>
              <a:t>4</a:t>
            </a:fld>
            <a:endParaRPr lang="en-US"/>
          </a:p>
        </p:txBody>
      </p:sp>
    </p:spTree>
    <p:extLst>
      <p:ext uri="{BB962C8B-B14F-4D97-AF65-F5344CB8AC3E}">
        <p14:creationId xmlns:p14="http://schemas.microsoft.com/office/powerpoint/2010/main" val="216877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0753A-617C-71CC-A523-83A5AEA27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F6A12-3077-4CFB-D15A-15801B8CE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D444C-E4E7-C574-CA97-8682E706483B}"/>
              </a:ext>
            </a:extLst>
          </p:cNvPr>
          <p:cNvSpPr>
            <a:spLocks noGrp="1"/>
          </p:cNvSpPr>
          <p:nvPr>
            <p:ph type="body" idx="1"/>
          </p:nvPr>
        </p:nvSpPr>
        <p:spPr/>
        <p:txBody>
          <a:bodyPr/>
          <a:lstStyle/>
          <a:p>
            <a:pPr marL="171450" indent="-171450" algn="l">
              <a:buFont typeface="Arial" panose="020B0604020202020204" pitchFamily="34" charset="0"/>
              <a:buChar char="•"/>
            </a:pPr>
            <a:r>
              <a:rPr lang="en-CA" dirty="0"/>
              <a:t>Shared Living Arrangements - </a:t>
            </a:r>
            <a:r>
              <a:rPr lang="en-CA" b="0" i="0" dirty="0">
                <a:solidFill>
                  <a:srgbClr val="212529"/>
                </a:solidFill>
                <a:effectLst/>
                <a:latin typeface="Open Sans" panose="020B0606030504020204" pitchFamily="34" charset="0"/>
              </a:rPr>
              <a:t>Older adults living alone are much less likely to be abused. When living arrangements are shared, opportunities for the tension and conflict that usually precede abuse are greater.</a:t>
            </a:r>
            <a:endParaRPr lang="en-CA" dirty="0"/>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Source:</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https://www.msdmanuals.com/professional/multimedia/table/risk-factors-for-elder-abuse</a:t>
            </a:r>
          </a:p>
          <a:p>
            <a:pPr marL="171450" indent="-171450" algn="l">
              <a:buFont typeface="Arial" panose="020B0604020202020204" pitchFamily="34" charset="0"/>
              <a:buChar char="•"/>
            </a:pPr>
            <a:endParaRPr lang="en-CA" b="0" i="0" dirty="0">
              <a:solidFill>
                <a:srgbClr val="212529"/>
              </a:solidFill>
              <a:effectLst/>
              <a:latin typeface="Open Sans" panose="020B0606030504020204" pitchFamily="34" charset="0"/>
            </a:endParaRPr>
          </a:p>
          <a:p>
            <a:pPr algn="l">
              <a:buNone/>
            </a:pPr>
            <a:endParaRPr lang="en-CA" b="0" i="0" dirty="0">
              <a:solidFill>
                <a:srgbClr val="212529"/>
              </a:solidFill>
              <a:effectLst/>
              <a:latin typeface="Open Sans" panose="020B0606030504020204" pitchFamily="34" charset="0"/>
            </a:endParaRPr>
          </a:p>
          <a:p>
            <a:pPr algn="l">
              <a:buNone/>
            </a:pPr>
            <a:endParaRPr lang="en-US" dirty="0"/>
          </a:p>
        </p:txBody>
      </p:sp>
      <p:sp>
        <p:nvSpPr>
          <p:cNvPr id="4" name="Slide Number Placeholder 3">
            <a:extLst>
              <a:ext uri="{FF2B5EF4-FFF2-40B4-BE49-F238E27FC236}">
                <a16:creationId xmlns:a16="http://schemas.microsoft.com/office/drawing/2014/main" id="{74972D11-EB59-63AA-CC6C-2FFFE70725A1}"/>
              </a:ext>
            </a:extLst>
          </p:cNvPr>
          <p:cNvSpPr>
            <a:spLocks noGrp="1"/>
          </p:cNvSpPr>
          <p:nvPr>
            <p:ph type="sldNum" sz="quarter" idx="5"/>
          </p:nvPr>
        </p:nvSpPr>
        <p:spPr/>
        <p:txBody>
          <a:bodyPr/>
          <a:lstStyle/>
          <a:p>
            <a:fld id="{83E9719D-0FD5-4DF0-ABE5-C533CE77CF0B}" type="slidenum">
              <a:rPr lang="en-US" smtClean="0"/>
              <a:t>5</a:t>
            </a:fld>
            <a:endParaRPr lang="en-US"/>
          </a:p>
        </p:txBody>
      </p:sp>
    </p:spTree>
    <p:extLst>
      <p:ext uri="{BB962C8B-B14F-4D97-AF65-F5344CB8AC3E}">
        <p14:creationId xmlns:p14="http://schemas.microsoft.com/office/powerpoint/2010/main" val="400074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C443-5612-5DA8-3F4E-2BB82A87D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15563-EC68-875B-D888-78B2077DC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44B02-4064-194B-FDDA-D9CC5BB6E046}"/>
              </a:ext>
            </a:extLst>
          </p:cNvPr>
          <p:cNvSpPr>
            <a:spLocks noGrp="1"/>
          </p:cNvSpPr>
          <p:nvPr>
            <p:ph type="body" idx="1"/>
          </p:nvPr>
        </p:nvSpPr>
        <p:spPr/>
        <p:txBody>
          <a:bodyPr/>
          <a:lstStyle/>
          <a:p>
            <a:pPr marL="171450" indent="-171450" algn="l">
              <a:buFont typeface="Arial" panose="020B0604020202020204" pitchFamily="34" charset="0"/>
              <a:buChar char="•"/>
            </a:pPr>
            <a:r>
              <a:rPr lang="en-US" dirty="0"/>
              <a:t>Social isolation </a:t>
            </a:r>
            <a:r>
              <a:rPr lang="en-CA" b="1" i="1" dirty="0"/>
              <a:t>[enter] </a:t>
            </a:r>
            <a:r>
              <a:rPr lang="en-US" dirty="0"/>
              <a:t> - </a:t>
            </a:r>
            <a:r>
              <a:rPr lang="en-CA" b="0" i="0" dirty="0">
                <a:solidFill>
                  <a:srgbClr val="212529"/>
                </a:solidFill>
                <a:effectLst/>
                <a:latin typeface="Open Sans" panose="020F0502020204030204" pitchFamily="34" charset="0"/>
              </a:rPr>
              <a:t>Abuse of isolated people is less likely to be detected and stopped. Social isolation can intensify stress</a:t>
            </a:r>
          </a:p>
          <a:p>
            <a:pPr marL="171450" indent="-171450" algn="l">
              <a:buFont typeface="Arial" panose="020B0604020202020204" pitchFamily="34" charset="0"/>
              <a:buChar char="•"/>
            </a:pPr>
            <a:r>
              <a:rPr lang="en-CA" b="0" i="0" dirty="0">
                <a:solidFill>
                  <a:srgbClr val="212529"/>
                </a:solidFill>
                <a:effectLst/>
                <a:latin typeface="Open Sans" panose="020B0606030504020204" pitchFamily="34" charset="0"/>
              </a:rPr>
              <a:t>Cognitive Impairment </a:t>
            </a:r>
            <a:r>
              <a:rPr lang="en-CA" b="1" i="1" dirty="0"/>
              <a:t>[enter] </a:t>
            </a:r>
            <a:r>
              <a:rPr lang="en-CA" b="0" i="0" dirty="0">
                <a:solidFill>
                  <a:srgbClr val="212529"/>
                </a:solidFill>
                <a:effectLst/>
                <a:latin typeface="Open Sans" panose="020B0606030504020204" pitchFamily="34" charset="0"/>
              </a:rPr>
              <a:t>- Risk of financial abuse and neglect is particularly high; People with dementia may be difficult to care for, frustrating caregivers, and may be aggressive and disruptive, precipitating abuse by overwhelmed caregivers.</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Source: </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https://www.msdmanuals.com/professional/multimedia/table/risk-factors-for-elder-abuse</a:t>
            </a:r>
          </a:p>
          <a:p>
            <a:pPr marL="171450" indent="-171450" algn="l">
              <a:buFont typeface="Arial" panose="020B0604020202020204" pitchFamily="34" charset="0"/>
              <a:buChar char="•"/>
            </a:pPr>
            <a:endParaRPr lang="en-CA" b="0" i="0" dirty="0">
              <a:solidFill>
                <a:srgbClr val="212529"/>
              </a:solidFill>
              <a:effectLst/>
              <a:latin typeface="Open Sans" panose="020B0606030504020204" pitchFamily="34" charset="0"/>
            </a:endParaRPr>
          </a:p>
          <a:p>
            <a:pPr algn="l">
              <a:buNone/>
            </a:pPr>
            <a:endParaRPr lang="en-CA" b="0" i="0" dirty="0">
              <a:solidFill>
                <a:srgbClr val="212529"/>
              </a:solidFill>
              <a:effectLst/>
              <a:latin typeface="Open Sans" panose="020B0606030504020204" pitchFamily="34" charset="0"/>
            </a:endParaRPr>
          </a:p>
          <a:p>
            <a:pPr algn="l">
              <a:buNone/>
            </a:pPr>
            <a:endParaRPr lang="en-US" dirty="0"/>
          </a:p>
        </p:txBody>
      </p:sp>
      <p:sp>
        <p:nvSpPr>
          <p:cNvPr id="4" name="Slide Number Placeholder 3">
            <a:extLst>
              <a:ext uri="{FF2B5EF4-FFF2-40B4-BE49-F238E27FC236}">
                <a16:creationId xmlns:a16="http://schemas.microsoft.com/office/drawing/2014/main" id="{FDF7FEBC-BED0-C9D1-5237-1C4DA51EC86D}"/>
              </a:ext>
            </a:extLst>
          </p:cNvPr>
          <p:cNvSpPr>
            <a:spLocks noGrp="1"/>
          </p:cNvSpPr>
          <p:nvPr>
            <p:ph type="sldNum" sz="quarter" idx="5"/>
          </p:nvPr>
        </p:nvSpPr>
        <p:spPr/>
        <p:txBody>
          <a:bodyPr/>
          <a:lstStyle/>
          <a:p>
            <a:fld id="{83E9719D-0FD5-4DF0-ABE5-C533CE77CF0B}" type="slidenum">
              <a:rPr lang="en-US" smtClean="0"/>
              <a:t>6</a:t>
            </a:fld>
            <a:endParaRPr lang="en-US"/>
          </a:p>
        </p:txBody>
      </p:sp>
    </p:spTree>
    <p:extLst>
      <p:ext uri="{BB962C8B-B14F-4D97-AF65-F5344CB8AC3E}">
        <p14:creationId xmlns:p14="http://schemas.microsoft.com/office/powerpoint/2010/main" val="338243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4DE52-DA8C-4093-F856-CDA86C774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A043D-3AE7-FAC8-9F55-FB08568B5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173F9-EB9B-0300-90C3-5591DF92D84E}"/>
              </a:ext>
            </a:extLst>
          </p:cNvPr>
          <p:cNvSpPr>
            <a:spLocks noGrp="1"/>
          </p:cNvSpPr>
          <p:nvPr>
            <p:ph type="body" idx="1"/>
          </p:nvPr>
        </p:nvSpPr>
        <p:spPr/>
        <p:txBody>
          <a:bodyPr/>
          <a:lstStyle/>
          <a:p>
            <a:pPr marL="171450" indent="-171450" algn="l">
              <a:buFont typeface="Arial" panose="020B0604020202020204" pitchFamily="34" charset="0"/>
              <a:buChar char="•"/>
            </a:pPr>
            <a:r>
              <a:rPr lang="en-CA" dirty="0"/>
              <a:t>Substance Abuse </a:t>
            </a:r>
            <a:r>
              <a:rPr lang="en-CA" b="1" i="1" dirty="0"/>
              <a:t>[enter] </a:t>
            </a:r>
            <a:r>
              <a:rPr lang="en-CA" dirty="0"/>
              <a:t>- </a:t>
            </a:r>
            <a:r>
              <a:rPr lang="en-CA" b="0" i="0" dirty="0">
                <a:solidFill>
                  <a:srgbClr val="212529"/>
                </a:solidFill>
                <a:effectLst/>
                <a:latin typeface="Open Sans" panose="020B0606030504020204" pitchFamily="34" charset="0"/>
              </a:rPr>
              <a:t>Alcohol or drug use disorders, intoxication, and substance withdrawal are the leading predictors of abusive behavior. Substance-dependent caregivers may attempt to use or sell drugs prescribed to the older adult, depriving the elder of their treatment.</a:t>
            </a:r>
            <a:endParaRPr lang="en-CA" b="0" i="0" dirty="0">
              <a:solidFill>
                <a:schemeClr val="tx1"/>
              </a:solidFill>
              <a:effectLst/>
              <a:latin typeface="+mn-lt"/>
            </a:endParaRPr>
          </a:p>
          <a:p>
            <a:pPr marL="171450" indent="-171450" algn="l">
              <a:buFont typeface="Arial" panose="020B0604020202020204" pitchFamily="34" charset="0"/>
              <a:buChar char="•"/>
            </a:pPr>
            <a:r>
              <a:rPr lang="en-CA" b="0" i="0" dirty="0">
                <a:solidFill>
                  <a:srgbClr val="212529"/>
                </a:solidFill>
                <a:effectLst/>
                <a:latin typeface="Open Sans" panose="020B0606030504020204" pitchFamily="34" charset="0"/>
              </a:rPr>
              <a:t>History of Violence </a:t>
            </a:r>
            <a:r>
              <a:rPr lang="en-CA" b="1" i="1" dirty="0"/>
              <a:t>[enter] </a:t>
            </a:r>
            <a:r>
              <a:rPr lang="en-CA" b="0" i="0" dirty="0">
                <a:solidFill>
                  <a:srgbClr val="212529"/>
                </a:solidFill>
                <a:effectLst/>
                <a:latin typeface="Open Sans" panose="020B0606030504020204" pitchFamily="34" charset="0"/>
              </a:rPr>
              <a:t>- A history of violence in a relationship (particularly between spouses) and outside the family may predict elder abuse. One theory is that violence is a learned response to difficult life experiences and a learned method of expressing anger and frustration. Because reliable information about past family violence is difficult to obtain, this theory is unsubstantiated.</a:t>
            </a:r>
          </a:p>
          <a:p>
            <a:pPr marL="171450" indent="-171450" algn="l">
              <a:buFont typeface="Arial" panose="020B0604020202020204" pitchFamily="34" charset="0"/>
              <a:buChar char="•"/>
            </a:pPr>
            <a:r>
              <a:rPr lang="en-CA" b="0" i="0" dirty="0">
                <a:solidFill>
                  <a:srgbClr val="212529"/>
                </a:solidFill>
                <a:effectLst/>
                <a:latin typeface="Open Sans" panose="020B0606030504020204" pitchFamily="34" charset="0"/>
              </a:rPr>
              <a:t>Dependence on Perpetrator on the older person </a:t>
            </a:r>
            <a:r>
              <a:rPr lang="en-CA" b="1" i="1" dirty="0"/>
              <a:t>[enter] </a:t>
            </a:r>
            <a:r>
              <a:rPr lang="en-CA" b="0" i="0" dirty="0">
                <a:solidFill>
                  <a:srgbClr val="212529"/>
                </a:solidFill>
                <a:effectLst/>
                <a:latin typeface="Open Sans" panose="020B0606030504020204" pitchFamily="34" charset="0"/>
              </a:rPr>
              <a:t>- Dependence on the older adult for financial support, medical or functional assistance, housing, emotional support, and other needs can cause resentment, contributing to abuse. If the older adult refuses to provide resources to a family member (especially an adult child), abuse is more likely.</a:t>
            </a:r>
          </a:p>
          <a:p>
            <a:pPr marL="171450" indent="-171450" algn="l">
              <a:buFont typeface="Arial" panose="020B0604020202020204" pitchFamily="34" charset="0"/>
              <a:buChar char="•"/>
            </a:pPr>
            <a:r>
              <a:rPr lang="en-CA" b="0" i="0" dirty="0">
                <a:solidFill>
                  <a:srgbClr val="212529"/>
                </a:solidFill>
                <a:effectLst/>
                <a:latin typeface="Open Sans" panose="020B0606030504020204" pitchFamily="34" charset="0"/>
              </a:rPr>
              <a:t>Stress </a:t>
            </a:r>
            <a:r>
              <a:rPr lang="en-CA" b="1" i="1" dirty="0"/>
              <a:t>[enter] </a:t>
            </a:r>
            <a:r>
              <a:rPr lang="en-CA" b="0" i="0" dirty="0">
                <a:solidFill>
                  <a:srgbClr val="212529"/>
                </a:solidFill>
                <a:effectLst/>
                <a:latin typeface="Open Sans" panose="020B0606030504020204" pitchFamily="34" charset="0"/>
              </a:rPr>
              <a:t> - </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Source:</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https://www.msdmanuals.com/professional/multimedia/table/risk-factors-for-elder-abuse</a:t>
            </a:r>
          </a:p>
          <a:p>
            <a:pPr marL="171450" indent="-171450" algn="l">
              <a:buFont typeface="Arial" panose="020B0604020202020204" pitchFamily="34" charset="0"/>
              <a:buChar char="•"/>
            </a:pPr>
            <a:endParaRPr lang="en-CA" b="0" i="0" dirty="0">
              <a:solidFill>
                <a:srgbClr val="212529"/>
              </a:solidFill>
              <a:effectLst/>
              <a:latin typeface="Open Sans" panose="020B0606030504020204" pitchFamily="34" charset="0"/>
            </a:endParaRPr>
          </a:p>
          <a:p>
            <a:pPr algn="l">
              <a:buNone/>
            </a:pPr>
            <a:endParaRPr lang="en-CA" b="0" i="0" dirty="0">
              <a:solidFill>
                <a:srgbClr val="212529"/>
              </a:solidFill>
              <a:effectLst/>
              <a:latin typeface="Open Sans" panose="020B0606030504020204" pitchFamily="34" charset="0"/>
            </a:endParaRPr>
          </a:p>
          <a:p>
            <a:pPr algn="l">
              <a:buNone/>
            </a:pPr>
            <a:endParaRPr lang="en-US" dirty="0"/>
          </a:p>
        </p:txBody>
      </p:sp>
      <p:sp>
        <p:nvSpPr>
          <p:cNvPr id="4" name="Slide Number Placeholder 3">
            <a:extLst>
              <a:ext uri="{FF2B5EF4-FFF2-40B4-BE49-F238E27FC236}">
                <a16:creationId xmlns:a16="http://schemas.microsoft.com/office/drawing/2014/main" id="{CD9F8494-C7F6-FB5E-21FB-0E3719385730}"/>
              </a:ext>
            </a:extLst>
          </p:cNvPr>
          <p:cNvSpPr>
            <a:spLocks noGrp="1"/>
          </p:cNvSpPr>
          <p:nvPr>
            <p:ph type="sldNum" sz="quarter" idx="5"/>
          </p:nvPr>
        </p:nvSpPr>
        <p:spPr/>
        <p:txBody>
          <a:bodyPr/>
          <a:lstStyle/>
          <a:p>
            <a:fld id="{83E9719D-0FD5-4DF0-ABE5-C533CE77CF0B}" type="slidenum">
              <a:rPr lang="en-US" smtClean="0"/>
              <a:t>7</a:t>
            </a:fld>
            <a:endParaRPr lang="en-US"/>
          </a:p>
        </p:txBody>
      </p:sp>
    </p:spTree>
    <p:extLst>
      <p:ext uri="{BB962C8B-B14F-4D97-AF65-F5344CB8AC3E}">
        <p14:creationId xmlns:p14="http://schemas.microsoft.com/office/powerpoint/2010/main" val="69650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4943B-EE15-DF7F-B718-5486B6ED6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73654-A85D-EFA2-A681-F37064488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90EE2-9F13-9860-6AA2-A766D1CE6316}"/>
              </a:ext>
            </a:extLst>
          </p:cNvPr>
          <p:cNvSpPr>
            <a:spLocks noGrp="1"/>
          </p:cNvSpPr>
          <p:nvPr>
            <p:ph type="body" idx="1"/>
          </p:nvPr>
        </p:nvSpPr>
        <p:spPr/>
        <p:txBody>
          <a:bodyPr/>
          <a:lstStyle/>
          <a:p>
            <a:pPr marL="171450" indent="-171450" algn="l">
              <a:buFont typeface="Arial" panose="020B0604020202020204" pitchFamily="34" charset="0"/>
              <a:buChar char="•"/>
            </a:pPr>
            <a:r>
              <a:rPr lang="en-CA" dirty="0"/>
              <a:t>Shared Living Arrangements - </a:t>
            </a:r>
            <a:r>
              <a:rPr lang="en-CA" b="0" i="0" dirty="0">
                <a:solidFill>
                  <a:srgbClr val="212529"/>
                </a:solidFill>
                <a:effectLst/>
                <a:latin typeface="Open Sans" panose="020B0606030504020204" pitchFamily="34" charset="0"/>
              </a:rPr>
              <a:t>Older adults living alone are much less likely to be abused. When living arrangements are shared, opportunities for the tension and conflict that usually precede abuse are greater.</a:t>
            </a:r>
            <a:endParaRPr lang="en-CA" dirty="0"/>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Source:</a:t>
            </a:r>
          </a:p>
          <a:p>
            <a:pPr marL="0" indent="0" algn="l">
              <a:buFont typeface="Arial" panose="020B0604020202020204" pitchFamily="34" charset="0"/>
              <a:buNone/>
            </a:pPr>
            <a:r>
              <a:rPr lang="en-CA" b="0" i="0" dirty="0">
                <a:solidFill>
                  <a:srgbClr val="212529"/>
                </a:solidFill>
                <a:effectLst/>
                <a:latin typeface="Open Sans" panose="020B0606030504020204" pitchFamily="34" charset="0"/>
              </a:rPr>
              <a:t>https://www.msdmanuals.com/professional/multimedia/table/risk-factors-for-elder-abuse</a:t>
            </a:r>
          </a:p>
          <a:p>
            <a:pPr marL="171450" indent="-171450" algn="l">
              <a:buFont typeface="Arial" panose="020B0604020202020204" pitchFamily="34" charset="0"/>
              <a:buChar char="•"/>
            </a:pPr>
            <a:endParaRPr lang="en-CA" b="0" i="0" dirty="0">
              <a:solidFill>
                <a:srgbClr val="212529"/>
              </a:solidFill>
              <a:effectLst/>
              <a:latin typeface="Open Sans" panose="020B0606030504020204" pitchFamily="34" charset="0"/>
            </a:endParaRPr>
          </a:p>
          <a:p>
            <a:pPr algn="l">
              <a:buNone/>
            </a:pPr>
            <a:endParaRPr lang="en-CA" b="0" i="0" dirty="0">
              <a:solidFill>
                <a:srgbClr val="212529"/>
              </a:solidFill>
              <a:effectLst/>
              <a:latin typeface="Open Sans" panose="020B0606030504020204" pitchFamily="34" charset="0"/>
            </a:endParaRPr>
          </a:p>
          <a:p>
            <a:pPr algn="l">
              <a:buNone/>
            </a:pPr>
            <a:endParaRPr lang="en-US" dirty="0"/>
          </a:p>
        </p:txBody>
      </p:sp>
      <p:sp>
        <p:nvSpPr>
          <p:cNvPr id="4" name="Slide Number Placeholder 3">
            <a:extLst>
              <a:ext uri="{FF2B5EF4-FFF2-40B4-BE49-F238E27FC236}">
                <a16:creationId xmlns:a16="http://schemas.microsoft.com/office/drawing/2014/main" id="{F8ABEEBB-0BD5-1C54-B4A7-D7A5ABDD669E}"/>
              </a:ext>
            </a:extLst>
          </p:cNvPr>
          <p:cNvSpPr>
            <a:spLocks noGrp="1"/>
          </p:cNvSpPr>
          <p:nvPr>
            <p:ph type="sldNum" sz="quarter" idx="5"/>
          </p:nvPr>
        </p:nvSpPr>
        <p:spPr/>
        <p:txBody>
          <a:bodyPr/>
          <a:lstStyle/>
          <a:p>
            <a:fld id="{83E9719D-0FD5-4DF0-ABE5-C533CE77CF0B}" type="slidenum">
              <a:rPr lang="en-US" smtClean="0"/>
              <a:t>8</a:t>
            </a:fld>
            <a:endParaRPr lang="en-US"/>
          </a:p>
        </p:txBody>
      </p:sp>
    </p:spTree>
    <p:extLst>
      <p:ext uri="{BB962C8B-B14F-4D97-AF65-F5344CB8AC3E}">
        <p14:creationId xmlns:p14="http://schemas.microsoft.com/office/powerpoint/2010/main" val="1133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9F7DB-99B1-440A-C595-45F1189CED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163C5-52AF-3052-7F1F-5518E95AA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736EC-32A3-BB16-AA37-EB9485801077}"/>
              </a:ext>
            </a:extLst>
          </p:cNvPr>
          <p:cNvSpPr>
            <a:spLocks noGrp="1"/>
          </p:cNvSpPr>
          <p:nvPr>
            <p:ph type="body" idx="1"/>
          </p:nvPr>
        </p:nvSpPr>
        <p:spPr/>
        <p:txBody>
          <a:bodyPr/>
          <a:lstStyle/>
          <a:p>
            <a:pPr algn="l">
              <a:buNone/>
            </a:pPr>
            <a:endParaRPr lang="en-US" dirty="0"/>
          </a:p>
        </p:txBody>
      </p:sp>
      <p:sp>
        <p:nvSpPr>
          <p:cNvPr id="4" name="Slide Number Placeholder 3">
            <a:extLst>
              <a:ext uri="{FF2B5EF4-FFF2-40B4-BE49-F238E27FC236}">
                <a16:creationId xmlns:a16="http://schemas.microsoft.com/office/drawing/2014/main" id="{B6E51B38-C100-ED66-BED8-2A3410B08623}"/>
              </a:ext>
            </a:extLst>
          </p:cNvPr>
          <p:cNvSpPr>
            <a:spLocks noGrp="1"/>
          </p:cNvSpPr>
          <p:nvPr>
            <p:ph type="sldNum" sz="quarter" idx="5"/>
          </p:nvPr>
        </p:nvSpPr>
        <p:spPr/>
        <p:txBody>
          <a:bodyPr/>
          <a:lstStyle/>
          <a:p>
            <a:fld id="{83E9719D-0FD5-4DF0-ABE5-C533CE77CF0B}" type="slidenum">
              <a:rPr lang="en-US" smtClean="0"/>
              <a:t>9</a:t>
            </a:fld>
            <a:endParaRPr lang="en-US"/>
          </a:p>
        </p:txBody>
      </p:sp>
    </p:spTree>
    <p:extLst>
      <p:ext uri="{BB962C8B-B14F-4D97-AF65-F5344CB8AC3E}">
        <p14:creationId xmlns:p14="http://schemas.microsoft.com/office/powerpoint/2010/main" val="405725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F81D-1832-4DCA-9339-BB4B0DE38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786D03-3089-491B-99BC-10BEDE65B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E2A5E6-8AFE-473A-B085-3D2D52747B2A}"/>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5" name="Footer Placeholder 4">
            <a:extLst>
              <a:ext uri="{FF2B5EF4-FFF2-40B4-BE49-F238E27FC236}">
                <a16:creationId xmlns:a16="http://schemas.microsoft.com/office/drawing/2014/main" id="{77C8F354-50AE-420C-A749-2F56062FE6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898ACC-CBC1-48A8-A455-CE48B935D45C}"/>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304417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54D3-16CD-4C43-B2A1-25873BE12D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72E0BB-E9A0-4AC3-A726-8E1BB52A5E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45954-D901-4CFB-97E2-1FBFA9224595}"/>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5" name="Footer Placeholder 4">
            <a:extLst>
              <a:ext uri="{FF2B5EF4-FFF2-40B4-BE49-F238E27FC236}">
                <a16:creationId xmlns:a16="http://schemas.microsoft.com/office/drawing/2014/main" id="{2B275F5F-B547-4687-8276-6D0C4E18B3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90E80-024C-4C8B-9BE7-45D3BD418AEE}"/>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174511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E80AB4-1D8A-466A-8868-E4636AB107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FDD01E-117C-4D7F-82E7-B60361D12D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A5CFE-6EFB-4DC8-842E-EEF870726E4A}"/>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5" name="Footer Placeholder 4">
            <a:extLst>
              <a:ext uri="{FF2B5EF4-FFF2-40B4-BE49-F238E27FC236}">
                <a16:creationId xmlns:a16="http://schemas.microsoft.com/office/drawing/2014/main" id="{E7DD455C-F884-4A77-9114-29B9349DB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B0FD4C-D5DA-4E33-B2EF-ACEDF39C00D0}"/>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140575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F728-78DA-4A19-85D9-D98D571F9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52151-F266-4267-9C24-27A423A0E8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0A5D6-683C-47C2-B361-93CF7D105C9B}"/>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5" name="Footer Placeholder 4">
            <a:extLst>
              <a:ext uri="{FF2B5EF4-FFF2-40B4-BE49-F238E27FC236}">
                <a16:creationId xmlns:a16="http://schemas.microsoft.com/office/drawing/2014/main" id="{6F839745-B417-4543-946A-4957CDD065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95027-E74E-409D-B5CD-D745EAFBE481}"/>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35091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0942-8EAE-475E-80AE-BBD152C968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867DC6-21F3-440B-A1D3-3220AB17A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AC7558-4D77-4620-B206-B815626D442A}"/>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5" name="Footer Placeholder 4">
            <a:extLst>
              <a:ext uri="{FF2B5EF4-FFF2-40B4-BE49-F238E27FC236}">
                <a16:creationId xmlns:a16="http://schemas.microsoft.com/office/drawing/2014/main" id="{3FCD5502-2350-477A-A60C-02B007D1A4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5CB327-A03B-4A69-AE12-6A0A92B00184}"/>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17717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194D-1A09-43AF-844A-44AF1C4F1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745508-2EC7-4D81-9EA0-4A31FC6618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598CFD-A6DC-4CD0-918D-3BA0299D6B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D6CB1A-1E49-435E-BC0A-8F06756A0C62}"/>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6" name="Footer Placeholder 5">
            <a:extLst>
              <a:ext uri="{FF2B5EF4-FFF2-40B4-BE49-F238E27FC236}">
                <a16:creationId xmlns:a16="http://schemas.microsoft.com/office/drawing/2014/main" id="{43EF5E68-DFB2-4C73-A087-2016FACF0F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C1252E-6961-4368-9D7D-3EBC55ED35E5}"/>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258624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4E55-254B-4D15-8B89-27356FD20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A475D0-390D-4604-B998-81FC9ACE6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4C415C-7CFE-45A9-8773-36E011254A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77450C-9DB9-4857-8521-66826FF01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82476C-F4AB-4B6B-B7D8-97F8B36A1B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990525-901F-4010-ADE4-6DD7ED372C56}"/>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8" name="Footer Placeholder 7">
            <a:extLst>
              <a:ext uri="{FF2B5EF4-FFF2-40B4-BE49-F238E27FC236}">
                <a16:creationId xmlns:a16="http://schemas.microsoft.com/office/drawing/2014/main" id="{189DED7C-B8B9-48FC-A29B-6195979A4A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F7D6F7-25E1-42B6-9729-96C558E2B2F3}"/>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354252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409E-DE34-4A5B-B8C2-832C6DEF49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E645EE-4904-4A5C-AA8B-4453B8DF2934}"/>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4" name="Footer Placeholder 3">
            <a:extLst>
              <a:ext uri="{FF2B5EF4-FFF2-40B4-BE49-F238E27FC236}">
                <a16:creationId xmlns:a16="http://schemas.microsoft.com/office/drawing/2014/main" id="{BC34B388-1E19-4B43-9A3F-3B7B27EDDAE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D6A43D-A4D3-456F-B435-C13884346F3A}"/>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194853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4BB21-81C0-4C21-8BC3-E1F1F01CE4DE}"/>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3" name="Footer Placeholder 2">
            <a:extLst>
              <a:ext uri="{FF2B5EF4-FFF2-40B4-BE49-F238E27FC236}">
                <a16:creationId xmlns:a16="http://schemas.microsoft.com/office/drawing/2014/main" id="{02C49BF1-3C5E-4B32-8F92-4AA512EA6C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589573-795F-4255-8122-7B294F40DFA9}"/>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325916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D1F9-0545-488B-8D61-8F36624BD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D43FC-795C-4116-BE72-8444FF0A8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344B07-7956-49D8-9DCC-45CCFB606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CABA2-08FF-457E-B1D9-A35F9462ECBA}"/>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6" name="Footer Placeholder 5">
            <a:extLst>
              <a:ext uri="{FF2B5EF4-FFF2-40B4-BE49-F238E27FC236}">
                <a16:creationId xmlns:a16="http://schemas.microsoft.com/office/drawing/2014/main" id="{6E66078B-7958-4A43-BD71-0C9E82DB9C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0A696E-9C01-4434-9A76-44A7610CB73B}"/>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254253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E5B9-A576-4109-8B15-2EB78F9A5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E5EFE-6CA9-429C-A97C-C259A9D07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90C942-20C7-49D6-A426-386D90F91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C44FCE-37EB-4BDA-8EF4-012664ADEEDF}"/>
              </a:ext>
            </a:extLst>
          </p:cNvPr>
          <p:cNvSpPr>
            <a:spLocks noGrp="1"/>
          </p:cNvSpPr>
          <p:nvPr>
            <p:ph type="dt" sz="half" idx="10"/>
          </p:nvPr>
        </p:nvSpPr>
        <p:spPr/>
        <p:txBody>
          <a:bodyPr/>
          <a:lstStyle/>
          <a:p>
            <a:fld id="{08D2E29D-4F65-40FC-898D-A10BF3AB6FA0}" type="datetimeFigureOut">
              <a:rPr lang="en-US" smtClean="0"/>
              <a:t>5/7/26</a:t>
            </a:fld>
            <a:endParaRPr lang="en-US" dirty="0"/>
          </a:p>
        </p:txBody>
      </p:sp>
      <p:sp>
        <p:nvSpPr>
          <p:cNvPr id="6" name="Footer Placeholder 5">
            <a:extLst>
              <a:ext uri="{FF2B5EF4-FFF2-40B4-BE49-F238E27FC236}">
                <a16:creationId xmlns:a16="http://schemas.microsoft.com/office/drawing/2014/main" id="{B6BF988A-A2E6-47A4-B38B-B3995581CD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066244-598C-4C08-BC9E-EAC836418F41}"/>
              </a:ext>
            </a:extLst>
          </p:cNvPr>
          <p:cNvSpPr>
            <a:spLocks noGrp="1"/>
          </p:cNvSpPr>
          <p:nvPr>
            <p:ph type="sldNum" sz="quarter" idx="12"/>
          </p:nvPr>
        </p:nvSpPr>
        <p:spPr/>
        <p:txBody>
          <a:bodyPr/>
          <a:lstStyle/>
          <a:p>
            <a:fld id="{9C1E465D-ED9F-41EE-93D2-85C746DB1ABB}" type="slidenum">
              <a:rPr lang="en-US" smtClean="0"/>
              <a:t>‹#›</a:t>
            </a:fld>
            <a:endParaRPr lang="en-US" dirty="0"/>
          </a:p>
        </p:txBody>
      </p:sp>
    </p:spTree>
    <p:extLst>
      <p:ext uri="{BB962C8B-B14F-4D97-AF65-F5344CB8AC3E}">
        <p14:creationId xmlns:p14="http://schemas.microsoft.com/office/powerpoint/2010/main" val="388729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BF924-9FB6-42E2-9E2B-7835FA4D0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21BBC6-3BF1-440F-831B-DDE930485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C297C-B946-4FC8-8790-20657937D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2E29D-4F65-40FC-898D-A10BF3AB6FA0}" type="datetimeFigureOut">
              <a:rPr lang="en-US" smtClean="0"/>
              <a:t>5/7/26</a:t>
            </a:fld>
            <a:endParaRPr lang="en-US" dirty="0"/>
          </a:p>
        </p:txBody>
      </p:sp>
      <p:sp>
        <p:nvSpPr>
          <p:cNvPr id="5" name="Footer Placeholder 4">
            <a:extLst>
              <a:ext uri="{FF2B5EF4-FFF2-40B4-BE49-F238E27FC236}">
                <a16:creationId xmlns:a16="http://schemas.microsoft.com/office/drawing/2014/main" id="{6312CAC4-0217-4C55-92B0-A3EBD8E12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C439ED-FF37-41CD-BF0A-75B9F7B7B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E465D-ED9F-41EE-93D2-85C746DB1ABB}" type="slidenum">
              <a:rPr lang="en-US" smtClean="0"/>
              <a:t>‹#›</a:t>
            </a:fld>
            <a:endParaRPr lang="en-US" dirty="0"/>
          </a:p>
        </p:txBody>
      </p:sp>
    </p:spTree>
    <p:extLst>
      <p:ext uri="{BB962C8B-B14F-4D97-AF65-F5344CB8AC3E}">
        <p14:creationId xmlns:p14="http://schemas.microsoft.com/office/powerpoint/2010/main" val="339910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9D85-DA7A-4D8D-97FA-066552EE7632}"/>
              </a:ext>
            </a:extLst>
          </p:cNvPr>
          <p:cNvSpPr>
            <a:spLocks noGrp="1"/>
          </p:cNvSpPr>
          <p:nvPr>
            <p:ph type="ctrTitle"/>
          </p:nvPr>
        </p:nvSpPr>
        <p:spPr>
          <a:xfrm>
            <a:off x="4875640" y="2336006"/>
            <a:ext cx="6703276" cy="1976438"/>
          </a:xfrm>
        </p:spPr>
        <p:txBody>
          <a:bodyPr/>
          <a:lstStyle/>
          <a:p>
            <a:r>
              <a:rPr lang="en-CA" altLang="en-US" sz="6000" dirty="0">
                <a:latin typeface="72 Black" panose="020B0A04030603020204" pitchFamily="34" charset="0"/>
                <a:cs typeface="72 Black" panose="020B0A04030603020204" pitchFamily="34" charset="0"/>
              </a:rPr>
              <a:t>Elder/Senior Abuse</a:t>
            </a:r>
            <a:endParaRPr lang="en-US" dirty="0"/>
          </a:p>
        </p:txBody>
      </p:sp>
      <p:pic>
        <p:nvPicPr>
          <p:cNvPr id="5" name="Picture 4">
            <a:extLst>
              <a:ext uri="{FF2B5EF4-FFF2-40B4-BE49-F238E27FC236}">
                <a16:creationId xmlns:a16="http://schemas.microsoft.com/office/drawing/2014/main" id="{DFA6E667-3128-46E9-BD62-4BD2631E45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17714699-6059-4E87-B6B0-6A7486D5A7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99D0B47E-ED22-4934-9147-97DA62A138D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pic>
        <p:nvPicPr>
          <p:cNvPr id="4" name="Picture 4" descr="Education and Training Help Stop Elder Abuse - Springwell">
            <a:extLst>
              <a:ext uri="{FF2B5EF4-FFF2-40B4-BE49-F238E27FC236}">
                <a16:creationId xmlns:a16="http://schemas.microsoft.com/office/drawing/2014/main" id="{E4802443-8A71-488C-2624-C12B1938FBF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8526" y="1335881"/>
            <a:ext cx="3524609"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82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72070D-D5C9-A9CF-4571-455C8762FF1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5D341DC-EC83-3397-03A1-D1FFA2FCBF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854FDBFA-7287-E0D9-BE7D-F32B865A9F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D450B4FB-63B9-6F06-5100-61D09E1E003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CA5472B3-D737-9D35-D3B3-AD8CD156EFA4}"/>
              </a:ext>
            </a:extLst>
          </p:cNvPr>
          <p:cNvSpPr>
            <a:spLocks noGrp="1"/>
          </p:cNvSpPr>
          <p:nvPr>
            <p:ph idx="1"/>
          </p:nvPr>
        </p:nvSpPr>
        <p:spPr>
          <a:xfrm>
            <a:off x="838200" y="2143909"/>
            <a:ext cx="4101237" cy="4351338"/>
          </a:xfrm>
        </p:spPr>
        <p:txBody>
          <a:bodyPr>
            <a:normAutofit/>
          </a:bodyPr>
          <a:lstStyle/>
          <a:p>
            <a:r>
              <a:rPr lang="en-US" sz="3000" b="1" dirty="0">
                <a:latin typeface="Times New Roman" panose="02020603050405020304" pitchFamily="18" charset="0"/>
                <a:cs typeface="Times New Roman" panose="02020603050405020304" pitchFamily="18" charset="0"/>
              </a:rPr>
              <a:t>Gang-related activities</a:t>
            </a:r>
            <a:r>
              <a:rPr lang="en-US" sz="3000" dirty="0">
                <a:latin typeface="Times New Roman" panose="02020603050405020304" pitchFamily="18" charset="0"/>
                <a:cs typeface="Times New Roman" panose="02020603050405020304" pitchFamily="18" charset="0"/>
              </a:rPr>
              <a:t> – child/grandchild is part of a gang and kicks out grandparent creating a (trap house) in the community</a:t>
            </a: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8420D4B-FBBF-FBBD-EAF8-FA21591AD705}"/>
              </a:ext>
            </a:extLst>
          </p:cNvPr>
          <p:cNvSpPr txBox="1"/>
          <p:nvPr/>
        </p:nvSpPr>
        <p:spPr>
          <a:xfrm>
            <a:off x="838200" y="1035170"/>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Home Takeover:</a:t>
            </a:r>
          </a:p>
        </p:txBody>
      </p:sp>
      <p:pic>
        <p:nvPicPr>
          <p:cNvPr id="3" name="Picture 2" descr="A house with graffiti on the side&#10;&#10;AI-generated content may be incorrect.">
            <a:extLst>
              <a:ext uri="{FF2B5EF4-FFF2-40B4-BE49-F238E27FC236}">
                <a16:creationId xmlns:a16="http://schemas.microsoft.com/office/drawing/2014/main" id="{79D96945-7958-3423-66B2-2F83D07F380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73106" y="1201851"/>
            <a:ext cx="4761155" cy="4652455"/>
          </a:xfrm>
          <a:prstGeom prst="rect">
            <a:avLst/>
          </a:prstGeom>
        </p:spPr>
      </p:pic>
    </p:spTree>
    <p:extLst>
      <p:ext uri="{BB962C8B-B14F-4D97-AF65-F5344CB8AC3E}">
        <p14:creationId xmlns:p14="http://schemas.microsoft.com/office/powerpoint/2010/main" val="47234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D868C6-53A0-53AC-49FF-4473B4B89B0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5D81AD-2112-7734-FF5B-199AF3A888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21638F56-63AA-3C97-8795-16F807E59B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162F208D-92B6-DF13-61C8-1379FE9D093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5D390554-3616-1CAC-6785-C073B40D3B2F}"/>
              </a:ext>
            </a:extLst>
          </p:cNvPr>
          <p:cNvSpPr>
            <a:spLocks noGrp="1"/>
          </p:cNvSpPr>
          <p:nvPr>
            <p:ph idx="1"/>
          </p:nvPr>
        </p:nvSpPr>
        <p:spPr>
          <a:xfrm>
            <a:off x="800100" y="2225139"/>
            <a:ext cx="7924800" cy="3820061"/>
          </a:xfrm>
        </p:spPr>
        <p:txBody>
          <a:bodyPr>
            <a:normAutofit/>
          </a:bodyPr>
          <a:lstStyle/>
          <a:p>
            <a:r>
              <a:rPr lang="en-CA" sz="3000" dirty="0">
                <a:latin typeface="Times New Roman" panose="02020603050405020304" pitchFamily="18" charset="0"/>
                <a:cs typeface="Times New Roman" panose="02020603050405020304" pitchFamily="18" charset="0"/>
              </a:rPr>
              <a:t>Wills, Programs &amp; Services</a:t>
            </a:r>
          </a:p>
          <a:p>
            <a:r>
              <a:rPr lang="en-CA" sz="3000" dirty="0">
                <a:latin typeface="Times New Roman" panose="02020603050405020304" pitchFamily="18" charset="0"/>
                <a:cs typeface="Times New Roman" panose="02020603050405020304" pitchFamily="18" charset="0"/>
              </a:rPr>
              <a:t>Power of Attorney/Funeral Planning</a:t>
            </a:r>
          </a:p>
          <a:p>
            <a:r>
              <a:rPr lang="en-CA" sz="3000" dirty="0">
                <a:latin typeface="Times New Roman" panose="02020603050405020304" pitchFamily="18" charset="0"/>
                <a:cs typeface="Times New Roman" panose="02020603050405020304" pitchFamily="18" charset="0"/>
              </a:rPr>
              <a:t>Estate Settlement/Inheritance – Executor/Beneficiaries</a:t>
            </a:r>
          </a:p>
          <a:p>
            <a:endParaRPr lang="en-CA" sz="3000" dirty="0">
              <a:latin typeface="Times New Roman" panose="02020603050405020304" pitchFamily="18" charset="0"/>
              <a:cs typeface="Times New Roman" panose="02020603050405020304" pitchFamily="18" charset="0"/>
            </a:endParaRPr>
          </a:p>
          <a:p>
            <a:endParaRPr lang="en-CA"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9B9B620-CC17-AA4F-136C-70242CFD6B88}"/>
              </a:ext>
            </a:extLst>
          </p:cNvPr>
          <p:cNvSpPr txBox="1"/>
          <p:nvPr/>
        </p:nvSpPr>
        <p:spPr>
          <a:xfrm>
            <a:off x="800100" y="1122363"/>
            <a:ext cx="1127607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How to Protect Yourself:</a:t>
            </a:r>
          </a:p>
        </p:txBody>
      </p:sp>
    </p:spTree>
    <p:extLst>
      <p:ext uri="{BB962C8B-B14F-4D97-AF65-F5344CB8AC3E}">
        <p14:creationId xmlns:p14="http://schemas.microsoft.com/office/powerpoint/2010/main" val="248534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E3CF18-FC5E-5FCD-F9F1-0C6A89DF80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2E6BB66-76D2-7EFB-B597-54EB20BDE2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DDD25CA8-88BA-BB11-898F-99CD63A6EC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A6F80528-C9B9-26AF-217B-D4375CEC1D1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6" name="TextBox 5">
            <a:extLst>
              <a:ext uri="{FF2B5EF4-FFF2-40B4-BE49-F238E27FC236}">
                <a16:creationId xmlns:a16="http://schemas.microsoft.com/office/drawing/2014/main" id="{BBBC79CA-81D7-D84D-6E2C-C6449662C949}"/>
              </a:ext>
            </a:extLst>
          </p:cNvPr>
          <p:cNvSpPr txBox="1"/>
          <p:nvPr/>
        </p:nvSpPr>
        <p:spPr>
          <a:xfrm>
            <a:off x="269048" y="1098350"/>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Will</a:t>
            </a:r>
          </a:p>
        </p:txBody>
      </p:sp>
      <p:pic>
        <p:nvPicPr>
          <p:cNvPr id="3" name="Picture 2" descr="A pen and a paper with text&#10;&#10;AI-generated content may be incorrect.">
            <a:extLst>
              <a:ext uri="{FF2B5EF4-FFF2-40B4-BE49-F238E27FC236}">
                <a16:creationId xmlns:a16="http://schemas.microsoft.com/office/drawing/2014/main" id="{2075920F-30D6-74D7-3355-AAD11C777A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9630" y="2153760"/>
            <a:ext cx="3874643" cy="2550480"/>
          </a:xfrm>
          <a:prstGeom prst="rect">
            <a:avLst/>
          </a:prstGeom>
        </p:spPr>
      </p:pic>
      <p:sp>
        <p:nvSpPr>
          <p:cNvPr id="8" name="Content Placeholder 7">
            <a:extLst>
              <a:ext uri="{FF2B5EF4-FFF2-40B4-BE49-F238E27FC236}">
                <a16:creationId xmlns:a16="http://schemas.microsoft.com/office/drawing/2014/main" id="{7EF693CC-0190-E7CC-8C1F-88A662DBB5D3}"/>
              </a:ext>
            </a:extLst>
          </p:cNvPr>
          <p:cNvSpPr>
            <a:spLocks noGrp="1"/>
          </p:cNvSpPr>
          <p:nvPr>
            <p:ph idx="1"/>
          </p:nvPr>
        </p:nvSpPr>
        <p:spPr>
          <a:xfrm>
            <a:off x="1136305" y="1943100"/>
            <a:ext cx="5998973" cy="4351338"/>
          </a:xfrm>
        </p:spPr>
        <p:txBody>
          <a:bodyPr>
            <a:normAutofit fontScale="92500" lnSpcReduction="20000"/>
          </a:bodyPr>
          <a:lstStyle/>
          <a:p>
            <a:pPr lvl="0"/>
            <a:r>
              <a:rPr lang="en-CA" dirty="0"/>
              <a:t>Also know as “last will and testament” </a:t>
            </a:r>
          </a:p>
          <a:p>
            <a:pPr lvl="0"/>
            <a:r>
              <a:rPr lang="en-CA" dirty="0"/>
              <a:t>Legal document </a:t>
            </a:r>
          </a:p>
          <a:p>
            <a:pPr lvl="0"/>
            <a:r>
              <a:rPr lang="en-CA" dirty="0"/>
              <a:t>Outlining a person’s assets and belongings on how to be distributed after their death </a:t>
            </a:r>
          </a:p>
          <a:p>
            <a:pPr lvl="0"/>
            <a:r>
              <a:rPr lang="en-CA" dirty="0"/>
              <a:t>Individuals to specify their wishes regarding inheritance / provisions for care of any dependents </a:t>
            </a:r>
          </a:p>
          <a:p>
            <a:pPr lvl="0"/>
            <a:r>
              <a:rPr lang="en-CA" dirty="0"/>
              <a:t>In SK, it must be in writing signed by the testator (person making the will) and witnessed by two adults not named in the will</a:t>
            </a:r>
          </a:p>
          <a:p>
            <a:endParaRPr lang="en-CA" dirty="0"/>
          </a:p>
        </p:txBody>
      </p:sp>
    </p:spTree>
    <p:extLst>
      <p:ext uri="{BB962C8B-B14F-4D97-AF65-F5344CB8AC3E}">
        <p14:creationId xmlns:p14="http://schemas.microsoft.com/office/powerpoint/2010/main" val="349100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727A00-6307-013F-D75B-468842BA430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EFC0871-6D92-11A1-15D3-B446AFA77B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B79A4E17-33C8-1B68-24E1-5CD5B767E1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03F9F2B0-3BE7-7DF5-83CF-598D3837483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59DDB4F3-9B68-2380-573E-8D020C59DE63}"/>
              </a:ext>
            </a:extLst>
          </p:cNvPr>
          <p:cNvSpPr>
            <a:spLocks noGrp="1"/>
          </p:cNvSpPr>
          <p:nvPr>
            <p:ph idx="1"/>
          </p:nvPr>
        </p:nvSpPr>
        <p:spPr>
          <a:xfrm>
            <a:off x="806824" y="2274417"/>
            <a:ext cx="10287000" cy="4351338"/>
          </a:xfrm>
        </p:spPr>
        <p:txBody>
          <a:bodyPr>
            <a:normAutofit/>
          </a:bodyPr>
          <a:lstStyle/>
          <a:p>
            <a:pPr lvl="0"/>
            <a:r>
              <a:rPr lang="en-CA" dirty="0"/>
              <a:t>Allows an individual to appoint someone to make decisions on their behalf while they are still alive </a:t>
            </a: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4A3A399-C5C8-BEAB-36BF-0AF8969F9799}"/>
              </a:ext>
            </a:extLst>
          </p:cNvPr>
          <p:cNvSpPr txBox="1"/>
          <p:nvPr/>
        </p:nvSpPr>
        <p:spPr>
          <a:xfrm>
            <a:off x="833008" y="1458846"/>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Power of Attorney (POA)</a:t>
            </a:r>
          </a:p>
        </p:txBody>
      </p:sp>
      <p:sp>
        <p:nvSpPr>
          <p:cNvPr id="3" name="TextBox 2">
            <a:extLst>
              <a:ext uri="{FF2B5EF4-FFF2-40B4-BE49-F238E27FC236}">
                <a16:creationId xmlns:a16="http://schemas.microsoft.com/office/drawing/2014/main" id="{B43E4758-04B9-D726-D967-435D4A2E1767}"/>
              </a:ext>
            </a:extLst>
          </p:cNvPr>
          <p:cNvSpPr txBox="1"/>
          <p:nvPr/>
        </p:nvSpPr>
        <p:spPr>
          <a:xfrm>
            <a:off x="957804" y="4388480"/>
            <a:ext cx="10266008"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Purpose</a:t>
            </a:r>
            <a:r>
              <a:rPr lang="en-US" sz="2800" dirty="0">
                <a:latin typeface="Times New Roman" panose="02020603050405020304" pitchFamily="18" charset="0"/>
                <a:cs typeface="Times New Roman" panose="02020603050405020304" pitchFamily="18" charset="0"/>
              </a:rPr>
              <a:t> – is named in a Will to manage the affairs of a deceased person’s estate after their death;</a:t>
            </a:r>
          </a:p>
        </p:txBody>
      </p:sp>
      <p:sp>
        <p:nvSpPr>
          <p:cNvPr id="7" name="TextBox 6">
            <a:extLst>
              <a:ext uri="{FF2B5EF4-FFF2-40B4-BE49-F238E27FC236}">
                <a16:creationId xmlns:a16="http://schemas.microsoft.com/office/drawing/2014/main" id="{CECF7511-08F9-D0F9-49D7-D14F2DEEBB5D}"/>
              </a:ext>
            </a:extLst>
          </p:cNvPr>
          <p:cNvSpPr txBox="1"/>
          <p:nvPr/>
        </p:nvSpPr>
        <p:spPr>
          <a:xfrm>
            <a:off x="957804" y="3648902"/>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Executor</a:t>
            </a:r>
          </a:p>
        </p:txBody>
      </p:sp>
    </p:spTree>
    <p:extLst>
      <p:ext uri="{BB962C8B-B14F-4D97-AF65-F5344CB8AC3E}">
        <p14:creationId xmlns:p14="http://schemas.microsoft.com/office/powerpoint/2010/main" val="150441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22A60E-D7CD-885D-DBD9-32331868429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575499B-3111-7B31-AD36-CB921D4B58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19A92202-D12F-710B-9985-FEF31ACA17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2C026DB4-2EC5-92E5-1DF2-4A980A892BC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9147C021-F20F-1CD4-AC00-29EA9E3DD278}"/>
              </a:ext>
            </a:extLst>
          </p:cNvPr>
          <p:cNvSpPr>
            <a:spLocks noGrp="1"/>
          </p:cNvSpPr>
          <p:nvPr>
            <p:ph idx="1"/>
          </p:nvPr>
        </p:nvSpPr>
        <p:spPr>
          <a:xfrm>
            <a:off x="665922" y="2143909"/>
            <a:ext cx="10287000" cy="4351338"/>
          </a:xfrm>
        </p:spPr>
        <p:txBody>
          <a:bodyPr>
            <a:normAutofit/>
          </a:bodyPr>
          <a:lstStyle/>
          <a:p>
            <a:r>
              <a:rPr lang="en-US" sz="3000" b="1" dirty="0">
                <a:latin typeface="Times New Roman" panose="02020603050405020304" pitchFamily="18" charset="0"/>
                <a:cs typeface="Times New Roman" panose="02020603050405020304" pitchFamily="18" charset="0"/>
              </a:rPr>
              <a:t>Role</a:t>
            </a:r>
            <a:r>
              <a:rPr lang="en-US" sz="3000" dirty="0">
                <a:latin typeface="Times New Roman" panose="02020603050405020304" pitchFamily="18" charset="0"/>
                <a:cs typeface="Times New Roman" panose="02020603050405020304" pitchFamily="18" charset="0"/>
              </a:rPr>
              <a:t> – receives assets from the estate as outlined in the Will;</a:t>
            </a:r>
          </a:p>
          <a:p>
            <a:r>
              <a:rPr lang="en-US" sz="3000" b="1" dirty="0">
                <a:latin typeface="Times New Roman" panose="02020603050405020304" pitchFamily="18" charset="0"/>
                <a:cs typeface="Times New Roman" panose="02020603050405020304" pitchFamily="18" charset="0"/>
              </a:rPr>
              <a:t>Responsibilities</a:t>
            </a:r>
            <a:r>
              <a:rPr lang="en-US" sz="3000" dirty="0">
                <a:latin typeface="Times New Roman" panose="02020603050405020304" pitchFamily="18" charset="0"/>
                <a:cs typeface="Times New Roman" panose="02020603050405020304" pitchFamily="18" charset="0"/>
              </a:rPr>
              <a:t> – none in terms of estate administration;</a:t>
            </a:r>
          </a:p>
          <a:p>
            <a:r>
              <a:rPr lang="en-US" sz="3000" b="1" dirty="0">
                <a:latin typeface="Times New Roman" panose="02020603050405020304" pitchFamily="18" charset="0"/>
                <a:cs typeface="Times New Roman" panose="02020603050405020304" pitchFamily="18" charset="0"/>
              </a:rPr>
              <a:t>Compensation – </a:t>
            </a:r>
            <a:r>
              <a:rPr lang="en-US" sz="3000" dirty="0">
                <a:latin typeface="Times New Roman" panose="02020603050405020304" pitchFamily="18" charset="0"/>
                <a:cs typeface="Times New Roman" panose="02020603050405020304" pitchFamily="18" charset="0"/>
              </a:rPr>
              <a:t>receives the assets distributed from the estate.</a:t>
            </a:r>
          </a:p>
        </p:txBody>
      </p:sp>
      <p:sp>
        <p:nvSpPr>
          <p:cNvPr id="6" name="TextBox 5">
            <a:extLst>
              <a:ext uri="{FF2B5EF4-FFF2-40B4-BE49-F238E27FC236}">
                <a16:creationId xmlns:a16="http://schemas.microsoft.com/office/drawing/2014/main" id="{7E68456F-1858-ADAD-8CB3-361894D8762F}"/>
              </a:ext>
            </a:extLst>
          </p:cNvPr>
          <p:cNvSpPr txBox="1"/>
          <p:nvPr/>
        </p:nvSpPr>
        <p:spPr>
          <a:xfrm>
            <a:off x="838200" y="1035170"/>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Beneficiary:</a:t>
            </a:r>
          </a:p>
        </p:txBody>
      </p:sp>
    </p:spTree>
    <p:extLst>
      <p:ext uri="{BB962C8B-B14F-4D97-AF65-F5344CB8AC3E}">
        <p14:creationId xmlns:p14="http://schemas.microsoft.com/office/powerpoint/2010/main" val="400953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1146FA-B8BD-A9F8-CD58-4448F6078C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1E35375-E4E3-200B-BDA1-D35E7045E5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54CF3E16-1809-CBEC-DE9F-D0A6439DBB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60CF6484-6249-AC7A-A386-8D7DB740339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F3EB38DA-0B59-82DD-B4F4-E14A552A1232}"/>
              </a:ext>
            </a:extLst>
          </p:cNvPr>
          <p:cNvSpPr>
            <a:spLocks noGrp="1"/>
          </p:cNvSpPr>
          <p:nvPr>
            <p:ph idx="1"/>
          </p:nvPr>
        </p:nvSpPr>
        <p:spPr>
          <a:xfrm>
            <a:off x="838200" y="1825625"/>
            <a:ext cx="9994900" cy="4351338"/>
          </a:xfrm>
        </p:spPr>
        <p:txBody>
          <a:bodyPr>
            <a:normAutofit/>
          </a:bodyPr>
          <a:lstStyle/>
          <a:p>
            <a:r>
              <a:rPr lang="en-US" sz="3000" b="1" dirty="0">
                <a:latin typeface="Times New Roman" panose="02020603050405020304" pitchFamily="18" charset="0"/>
                <a:cs typeface="Times New Roman" panose="02020603050405020304" pitchFamily="18" charset="0"/>
              </a:rPr>
              <a:t>Tell someone </a:t>
            </a:r>
            <a:r>
              <a:rPr lang="en-US" sz="3000" dirty="0">
                <a:latin typeface="Times New Roman" panose="02020603050405020304" pitchFamily="18" charset="0"/>
                <a:cs typeface="Times New Roman" panose="02020603050405020304" pitchFamily="18" charset="0"/>
              </a:rPr>
              <a:t>– tell someone you trust</a:t>
            </a:r>
          </a:p>
          <a:p>
            <a:r>
              <a:rPr lang="en-US" sz="3000" b="1" dirty="0">
                <a:latin typeface="Times New Roman" panose="02020603050405020304" pitchFamily="18" charset="0"/>
                <a:cs typeface="Times New Roman" panose="02020603050405020304" pitchFamily="18" charset="0"/>
              </a:rPr>
              <a:t>Contact local law enforcement </a:t>
            </a:r>
            <a:r>
              <a:rPr lang="en-US" sz="3000" dirty="0">
                <a:latin typeface="Times New Roman" panose="02020603050405020304" pitchFamily="18" charset="0"/>
                <a:cs typeface="Times New Roman" panose="02020603050405020304" pitchFamily="18" charset="0"/>
              </a:rPr>
              <a:t>– RCMP or municipal</a:t>
            </a:r>
          </a:p>
          <a:p>
            <a:r>
              <a:rPr lang="en-US" sz="3000" b="1" dirty="0">
                <a:latin typeface="Times New Roman" panose="02020603050405020304" pitchFamily="18" charset="0"/>
                <a:cs typeface="Times New Roman" panose="02020603050405020304" pitchFamily="18" charset="0"/>
              </a:rPr>
              <a:t>Crime Stoppers </a:t>
            </a:r>
            <a:r>
              <a:rPr lang="en-US" sz="3000" dirty="0">
                <a:latin typeface="Times New Roman" panose="02020603050405020304" pitchFamily="18" charset="0"/>
                <a:cs typeface="Times New Roman" panose="02020603050405020304" pitchFamily="18" charset="0"/>
              </a:rPr>
              <a:t>– anonymous reporting &amp; up to $2k for helpful tip that leads to a charge</a:t>
            </a:r>
          </a:p>
          <a:p>
            <a:r>
              <a:rPr lang="en-US" sz="3000" b="1" dirty="0">
                <a:latin typeface="Times New Roman" panose="02020603050405020304" pitchFamily="18" charset="0"/>
                <a:cs typeface="Times New Roman" panose="02020603050405020304" pitchFamily="18" charset="0"/>
              </a:rPr>
              <a:t>Housing Authority </a:t>
            </a:r>
            <a:r>
              <a:rPr lang="en-US" sz="3000" dirty="0">
                <a:latin typeface="Times New Roman" panose="02020603050405020304" pitchFamily="18" charset="0"/>
                <a:cs typeface="Times New Roman" panose="02020603050405020304" pitchFamily="18" charset="0"/>
              </a:rPr>
              <a:t>– contact local housing authority and let them know</a:t>
            </a:r>
          </a:p>
          <a:p>
            <a:r>
              <a:rPr lang="en-US" sz="3000" b="1" dirty="0">
                <a:latin typeface="Times New Roman" panose="02020603050405020304" pitchFamily="18" charset="0"/>
                <a:cs typeface="Times New Roman" panose="02020603050405020304" pitchFamily="18" charset="0"/>
              </a:rPr>
              <a:t>Home Care </a:t>
            </a:r>
            <a:r>
              <a:rPr lang="en-US" sz="3000" dirty="0">
                <a:latin typeface="Times New Roman" panose="02020603050405020304" pitchFamily="18" charset="0"/>
                <a:cs typeface="Times New Roman" panose="02020603050405020304" pitchFamily="18" charset="0"/>
              </a:rPr>
              <a:t>– if happening in a care home, report to administrative staff</a:t>
            </a: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F548FD8-0D2A-BA39-D618-BD76DD723C36}"/>
              </a:ext>
            </a:extLst>
          </p:cNvPr>
          <p:cNvSpPr txBox="1"/>
          <p:nvPr/>
        </p:nvSpPr>
        <p:spPr>
          <a:xfrm>
            <a:off x="838200" y="1035170"/>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Reporting:</a:t>
            </a:r>
          </a:p>
        </p:txBody>
      </p:sp>
    </p:spTree>
    <p:extLst>
      <p:ext uri="{BB962C8B-B14F-4D97-AF65-F5344CB8AC3E}">
        <p14:creationId xmlns:p14="http://schemas.microsoft.com/office/powerpoint/2010/main" val="49702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0A92A4-8C73-642D-D59F-BBAFBA8260A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371B62D-1AB5-156B-E58E-B0684B9C5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C925D2BE-24C5-7E70-81FA-D635AD5FFB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B5A49B13-2E8F-0482-0FE5-9AADD94B401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C2A5B23A-F199-CB07-C1D2-37294ADBE797}"/>
              </a:ext>
            </a:extLst>
          </p:cNvPr>
          <p:cNvSpPr>
            <a:spLocks noGrp="1"/>
          </p:cNvSpPr>
          <p:nvPr>
            <p:ph idx="1"/>
          </p:nvPr>
        </p:nvSpPr>
        <p:spPr>
          <a:xfrm>
            <a:off x="838200" y="1825625"/>
            <a:ext cx="9994900" cy="4351338"/>
          </a:xfrm>
        </p:spPr>
        <p:txBody>
          <a:bodyPr>
            <a:normAutofit/>
          </a:bodyPr>
          <a:lstStyle/>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9677C93-942F-25A5-9BE0-72FF3D58029B}"/>
              </a:ext>
            </a:extLst>
          </p:cNvPr>
          <p:cNvSpPr txBox="1"/>
          <p:nvPr/>
        </p:nvSpPr>
        <p:spPr>
          <a:xfrm>
            <a:off x="437321" y="1890116"/>
            <a:ext cx="10800522" cy="2462213"/>
          </a:xfrm>
          <a:prstGeom prst="rect">
            <a:avLst/>
          </a:prstGeom>
          <a:noFill/>
        </p:spPr>
        <p:txBody>
          <a:bodyPr wrap="square">
            <a:spAutoFit/>
          </a:bodyPr>
          <a:lstStyle/>
          <a:p>
            <a:pPr marL="12700" indent="0" algn="just">
              <a:defRPr/>
            </a:pPr>
            <a:r>
              <a:rPr lang="en-CA" altLang="en-US" sz="2800" b="1" dirty="0">
                <a:latin typeface="Arial Narrow" panose="020B0606020202030204" pitchFamily="34" charset="0"/>
                <a:ea typeface="Snap ITC" panose="04040A07060A02020202" pitchFamily="82" charset="0"/>
                <a:cs typeface="Snap ITC" panose="04040A07060A02020202" pitchFamily="82" charset="0"/>
              </a:rPr>
              <a:t>Illegal Drugs</a:t>
            </a:r>
          </a:p>
          <a:p>
            <a:pPr marL="12700" indent="0" algn="just">
              <a:defRPr/>
            </a:pPr>
            <a:r>
              <a:rPr lang="en-CA" altLang="en-US" sz="2800" dirty="0">
                <a:latin typeface="Arial Narrow" panose="020B0606020202030204" pitchFamily="34" charset="0"/>
                <a:ea typeface="Snap ITC" panose="04040A07060A02020202" pitchFamily="82" charset="0"/>
                <a:cs typeface="Snap ITC" panose="04040A07060A02020202" pitchFamily="82" charset="0"/>
              </a:rPr>
              <a:t>Controlled Drugs and Substances Act</a:t>
            </a:r>
          </a:p>
          <a:p>
            <a:pPr marL="469900" indent="-457200" algn="just">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Any substance that contains a controlled substance, including synthetic or natural forms, that contains or has on it a controlled substance and is used, intended or designed for use in producing the substance or introducing the substance into a human body </a:t>
            </a:r>
          </a:p>
          <a:p>
            <a:pPr marL="469900" indent="-457200" algn="just">
              <a:buFont typeface="Wingdings" panose="05000000000000000000" pitchFamily="2" charset="2"/>
              <a:buChar char="§"/>
              <a:defRPr/>
            </a:pPr>
            <a:endParaRPr lang="en-CA" altLang="en-US" sz="1000" dirty="0">
              <a:latin typeface="Arial Narrow" panose="020B0606020202030204" pitchFamily="34" charset="0"/>
              <a:ea typeface="Snap ITC" panose="04040A07060A02020202" pitchFamily="82" charset="0"/>
              <a:cs typeface="Snap ITC" panose="04040A07060A02020202" pitchFamily="82" charset="0"/>
            </a:endParaRPr>
          </a:p>
          <a:p>
            <a:pPr marL="12700" indent="0" algn="just">
              <a:defRPr/>
            </a:pPr>
            <a:endParaRPr lang="en-CA" altLang="en-US" sz="800" b="1" dirty="0">
              <a:latin typeface="Arial Narrow" panose="020B0606020202030204" pitchFamily="34" charset="0"/>
              <a:ea typeface="Snap ITC" panose="04040A07060A02020202" pitchFamily="82" charset="0"/>
              <a:cs typeface="Snap ITC" panose="04040A07060A02020202" pitchFamily="82" charset="0"/>
            </a:endParaRPr>
          </a:p>
          <a:p>
            <a:pPr marL="12700" indent="0">
              <a:defRPr/>
            </a:pPr>
            <a:endParaRPr lang="en-CA" altLang="en-US" sz="800" b="1" dirty="0">
              <a:latin typeface="Arial Narrow" panose="020B0606020202030204" pitchFamily="34" charset="0"/>
              <a:ea typeface="Snap ITC" panose="04040A07060A02020202" pitchFamily="82" charset="0"/>
              <a:cs typeface="Snap ITC" panose="04040A07060A02020202" pitchFamily="82" charset="0"/>
            </a:endParaRPr>
          </a:p>
        </p:txBody>
      </p:sp>
    </p:spTree>
    <p:extLst>
      <p:ext uri="{BB962C8B-B14F-4D97-AF65-F5344CB8AC3E}">
        <p14:creationId xmlns:p14="http://schemas.microsoft.com/office/powerpoint/2010/main" val="286697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6D994F-09A4-C239-B634-40552DEB3B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A0F83B6-427F-D3A8-413E-EF215507E8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890C2203-F654-68F4-1743-3FB35169F6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504B1DDA-8CE0-E43B-2EFF-E4235493611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8099"/>
            <a:ext cx="12190476" cy="1285714"/>
          </a:xfrm>
          <a:prstGeom prst="rect">
            <a:avLst/>
          </a:prstGeom>
        </p:spPr>
      </p:pic>
      <p:sp>
        <p:nvSpPr>
          <p:cNvPr id="4" name="Content Placeholder 3">
            <a:extLst>
              <a:ext uri="{FF2B5EF4-FFF2-40B4-BE49-F238E27FC236}">
                <a16:creationId xmlns:a16="http://schemas.microsoft.com/office/drawing/2014/main" id="{0024AB1D-2036-CCAF-899C-FA3C056EEC14}"/>
              </a:ext>
            </a:extLst>
          </p:cNvPr>
          <p:cNvSpPr>
            <a:spLocks noGrp="1"/>
          </p:cNvSpPr>
          <p:nvPr>
            <p:ph idx="1"/>
          </p:nvPr>
        </p:nvSpPr>
        <p:spPr>
          <a:xfrm>
            <a:off x="838200" y="1825625"/>
            <a:ext cx="9994900" cy="4351338"/>
          </a:xfrm>
        </p:spPr>
        <p:txBody>
          <a:bodyPr>
            <a:normAutofit/>
          </a:bodyPr>
          <a:lstStyle/>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2" name="Rectangle 4">
            <a:extLst>
              <a:ext uri="{FF2B5EF4-FFF2-40B4-BE49-F238E27FC236}">
                <a16:creationId xmlns:a16="http://schemas.microsoft.com/office/drawing/2014/main" id="{4C00C11E-14E8-BA51-A710-C4F0FCEF3452}"/>
              </a:ext>
            </a:extLst>
          </p:cNvPr>
          <p:cNvSpPr>
            <a:spLocks noChangeArrowheads="1"/>
          </p:cNvSpPr>
          <p:nvPr/>
        </p:nvSpPr>
        <p:spPr bwMode="auto">
          <a:xfrm>
            <a:off x="1689100" y="1346302"/>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429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pPr marL="12700" indent="0" algn="just">
              <a:spcAft>
                <a:spcPts val="800"/>
              </a:spcAft>
              <a:defRPr/>
            </a:pPr>
            <a:r>
              <a:rPr lang="en-CA" altLang="en-US" sz="2400" b="1" dirty="0">
                <a:latin typeface="Arial Narrow" panose="020B0606020202030204" pitchFamily="34" charset="0"/>
                <a:ea typeface="Snap ITC" panose="04040A07060A02020202" pitchFamily="82" charset="0"/>
                <a:cs typeface="Snap ITC" panose="04040A07060A02020202" pitchFamily="82" charset="0"/>
              </a:rPr>
              <a:t>Side effects: </a:t>
            </a:r>
            <a:r>
              <a:rPr lang="en-CA" altLang="en-US" sz="2400" dirty="0">
                <a:latin typeface="Arial Narrow" panose="020B0606020202030204" pitchFamily="34" charset="0"/>
                <a:ea typeface="Snap ITC" panose="04040A07060A02020202" pitchFamily="82" charset="0"/>
                <a:cs typeface="Snap ITC" panose="04040A07060A02020202" pitchFamily="82" charset="0"/>
              </a:rPr>
              <a:t>Apathy, drowsiness, slow movements, lack of concentration, dizziness, depression, anxiety, decreased breathing, slurred speech, blurred vision, decreased libido, loss of appetite, constipation</a:t>
            </a:r>
          </a:p>
          <a:p>
            <a:pPr marL="12700" indent="0" algn="just">
              <a:spcAft>
                <a:spcPts val="800"/>
              </a:spcAft>
              <a:defRPr/>
            </a:pPr>
            <a:endParaRPr lang="en-CA" altLang="en-US" sz="2400" b="1" dirty="0">
              <a:latin typeface="Arial Narrow" panose="020B0606020202030204" pitchFamily="34" charset="0"/>
            </a:endParaRPr>
          </a:p>
          <a:p>
            <a:pPr marL="12700" indent="0" algn="just">
              <a:spcAft>
                <a:spcPts val="800"/>
              </a:spcAft>
              <a:defRPr/>
            </a:pPr>
            <a:endParaRPr lang="en-CA" altLang="en-US" sz="2400" b="1" dirty="0">
              <a:latin typeface="Arial Narrow" panose="020B0606020202030204" pitchFamily="34" charset="0"/>
            </a:endParaRPr>
          </a:p>
          <a:p>
            <a:pPr marL="12700" indent="0" algn="just">
              <a:spcAft>
                <a:spcPts val="800"/>
              </a:spcAft>
              <a:defRPr/>
            </a:pPr>
            <a:endParaRPr lang="en-CA" altLang="en-US" sz="2400" b="1" dirty="0">
              <a:latin typeface="Arial Narrow" panose="020B0606020202030204" pitchFamily="34" charset="0"/>
            </a:endParaRPr>
          </a:p>
          <a:p>
            <a:pPr marL="12700" indent="0" algn="just">
              <a:spcAft>
                <a:spcPts val="800"/>
              </a:spcAft>
              <a:defRPr/>
            </a:pPr>
            <a:endParaRPr lang="en-CA" altLang="en-US" sz="2400" b="1" dirty="0">
              <a:latin typeface="Arial Narrow" panose="020B0606020202030204" pitchFamily="34" charset="0"/>
            </a:endParaRPr>
          </a:p>
          <a:p>
            <a:pPr marL="12700" indent="0" algn="just">
              <a:spcAft>
                <a:spcPts val="800"/>
              </a:spcAft>
              <a:defRPr/>
            </a:pPr>
            <a:endParaRPr lang="en-CA" altLang="en-US" sz="2400" b="1" dirty="0">
              <a:latin typeface="Arial Narrow" panose="020B0606020202030204" pitchFamily="34" charset="0"/>
            </a:endParaRPr>
          </a:p>
          <a:p>
            <a:pPr marL="12700" indent="0" algn="just">
              <a:spcAft>
                <a:spcPts val="800"/>
              </a:spcAft>
              <a:defRPr/>
            </a:pPr>
            <a:endParaRPr lang="en-CA" altLang="en-US" sz="2400" b="1" dirty="0">
              <a:latin typeface="Arial Narrow" panose="020B0606020202030204" pitchFamily="34" charset="0"/>
            </a:endParaRPr>
          </a:p>
          <a:p>
            <a:pPr>
              <a:defRPr/>
            </a:pPr>
            <a:r>
              <a:rPr lang="en-CA" altLang="en-US" sz="2400" b="1" dirty="0">
                <a:latin typeface="Arial Narrow" panose="020B0606020202030204" pitchFamily="34" charset="0"/>
              </a:rPr>
              <a:t>Signs of Overdose: </a:t>
            </a:r>
            <a:r>
              <a:rPr lang="en-CA" sz="2400" dirty="0">
                <a:latin typeface="Arial Narrow" panose="020B0606020202030204" pitchFamily="34" charset="0"/>
              </a:rPr>
              <a:t>Decreased heart rate, slow breathing, clammy, cold</a:t>
            </a:r>
          </a:p>
          <a:p>
            <a:pPr>
              <a:defRPr/>
            </a:pPr>
            <a:r>
              <a:rPr lang="en-CA" sz="2400" dirty="0">
                <a:latin typeface="Arial Narrow" panose="020B0606020202030204" pitchFamily="34" charset="0"/>
              </a:rPr>
              <a:t>and bluish skin, deep sleep, stupor, coma, death by respiratory depression</a:t>
            </a:r>
            <a:endParaRPr lang="en-US" altLang="en-US" sz="2400" b="1" dirty="0">
              <a:latin typeface="Arial Narrow" panose="020B0606020202030204" pitchFamily="34" charset="0"/>
            </a:endParaRPr>
          </a:p>
        </p:txBody>
      </p:sp>
      <p:pic>
        <p:nvPicPr>
          <p:cNvPr id="3" name="Picture 1">
            <a:extLst>
              <a:ext uri="{FF2B5EF4-FFF2-40B4-BE49-F238E27FC236}">
                <a16:creationId xmlns:a16="http://schemas.microsoft.com/office/drawing/2014/main" id="{A62DEB87-44E9-F795-AE97-315F080BF31B}"/>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801533" y="2598752"/>
            <a:ext cx="8587409" cy="259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22D076D7-AF7F-B0C8-07DF-12C69A864FFD}"/>
              </a:ext>
            </a:extLst>
          </p:cNvPr>
          <p:cNvSpPr>
            <a:spLocks noChangeArrowheads="1"/>
          </p:cNvSpPr>
          <p:nvPr/>
        </p:nvSpPr>
        <p:spPr bwMode="auto">
          <a:xfrm>
            <a:off x="5976731" y="37634"/>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Depressants / Downers</a:t>
            </a:r>
          </a:p>
        </p:txBody>
      </p:sp>
    </p:spTree>
    <p:extLst>
      <p:ext uri="{BB962C8B-B14F-4D97-AF65-F5344CB8AC3E}">
        <p14:creationId xmlns:p14="http://schemas.microsoft.com/office/powerpoint/2010/main" val="224231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barn(inVertical)">
                                      <p:cBhvr>
                                        <p:cTn id="12" dur="500"/>
                                        <p:tgtEl>
                                          <p:spTgt spid="2">
                                            <p:txEl>
                                              <p:pRg st="7" end="7"/>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barn(inVertical)">
                                      <p:cBhvr>
                                        <p:cTn id="1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D4E178CD-299B-01D0-4819-CA4E9E49E4EE}"/>
              </a:ext>
            </a:extLst>
          </p:cNvPr>
          <p:cNvSpPr>
            <a:spLocks noChangeArrowheads="1"/>
          </p:cNvSpPr>
          <p:nvPr/>
        </p:nvSpPr>
        <p:spPr bwMode="auto">
          <a:xfrm>
            <a:off x="702365" y="119301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Heroin</a:t>
            </a:r>
          </a:p>
        </p:txBody>
      </p:sp>
      <p:sp>
        <p:nvSpPr>
          <p:cNvPr id="23555" name="Rectangle 4">
            <a:extLst>
              <a:ext uri="{FF2B5EF4-FFF2-40B4-BE49-F238E27FC236}">
                <a16:creationId xmlns:a16="http://schemas.microsoft.com/office/drawing/2014/main" id="{78FE38F6-00C5-77D1-174A-0E07C64C9E90}"/>
              </a:ext>
            </a:extLst>
          </p:cNvPr>
          <p:cNvSpPr>
            <a:spLocks noChangeArrowheads="1"/>
          </p:cNvSpPr>
          <p:nvPr/>
        </p:nvSpPr>
        <p:spPr bwMode="auto">
          <a:xfrm>
            <a:off x="1722782" y="2085699"/>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7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r>
              <a:rPr lang="en-CA" altLang="en-US" sz="2600" b="1" dirty="0">
                <a:latin typeface="Arial Narrow" panose="020B0606020202030204" pitchFamily="34" charset="0"/>
                <a:ea typeface="Snap ITC" panose="04040A07060A02020202" pitchFamily="82" charset="0"/>
                <a:cs typeface="Snap ITC" panose="04040A07060A02020202" pitchFamily="82" charset="0"/>
              </a:rPr>
              <a:t>Common names: </a:t>
            </a:r>
            <a:r>
              <a:rPr lang="en-CA" altLang="en-US" sz="2600" dirty="0">
                <a:latin typeface="Arial Narrow" panose="020B0606020202030204" pitchFamily="34" charset="0"/>
                <a:ea typeface="Snap ITC" panose="04040A07060A02020202" pitchFamily="82" charset="0"/>
                <a:cs typeface="Snap ITC" panose="04040A07060A02020202" pitchFamily="82" charset="0"/>
              </a:rPr>
              <a:t>Smack, H, China White</a:t>
            </a:r>
          </a:p>
          <a:p>
            <a:endParaRPr lang="en-CA" altLang="en-US" sz="1000" dirty="0">
              <a:latin typeface="Arial Narrow" panose="020B0606020202030204" pitchFamily="34" charset="0"/>
              <a:ea typeface="Snap ITC" panose="04040A07060A02020202" pitchFamily="82" charset="0"/>
              <a:cs typeface="Snap ITC" panose="04040A07060A02020202" pitchFamily="82" charset="0"/>
            </a:endParaRPr>
          </a:p>
          <a:p>
            <a:r>
              <a:rPr lang="en-CA" altLang="en-US" sz="2600" b="1" dirty="0">
                <a:latin typeface="Arial Narrow" panose="020B0606020202030204" pitchFamily="34" charset="0"/>
                <a:ea typeface="Snap ITC" panose="04040A07060A02020202" pitchFamily="82" charset="0"/>
                <a:cs typeface="Snap ITC" panose="04040A07060A02020202" pitchFamily="82" charset="0"/>
              </a:rPr>
              <a:t>Consumption: </a:t>
            </a:r>
            <a:r>
              <a:rPr lang="en-CA" altLang="en-US" sz="2600" dirty="0">
                <a:latin typeface="Arial Narrow" panose="020B0606020202030204" pitchFamily="34" charset="0"/>
                <a:ea typeface="Snap ITC" panose="04040A07060A02020202" pitchFamily="82" charset="0"/>
                <a:cs typeface="Snap ITC" panose="04040A07060A02020202" pitchFamily="82" charset="0"/>
              </a:rPr>
              <a:t>Powder is smoked/inhaled and injected</a:t>
            </a:r>
          </a:p>
          <a:p>
            <a:endParaRPr lang="en-CA" altLang="en-US" sz="2600"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a:p>
            <a:endParaRPr lang="en-US" altLang="en-US" sz="2600" b="1" dirty="0">
              <a:latin typeface="Arial Narrow" panose="020B0606020202030204" pitchFamily="34" charset="0"/>
            </a:endParaRPr>
          </a:p>
        </p:txBody>
      </p:sp>
      <p:pic>
        <p:nvPicPr>
          <p:cNvPr id="17412" name="Picture 2">
            <a:extLst>
              <a:ext uri="{FF2B5EF4-FFF2-40B4-BE49-F238E27FC236}">
                <a16:creationId xmlns:a16="http://schemas.microsoft.com/office/drawing/2014/main" id="{B9823DFE-E9CC-FAC8-2979-EC0683A943C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6678" y="3608387"/>
            <a:ext cx="5073997"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a:extLst>
              <a:ext uri="{FF2B5EF4-FFF2-40B4-BE49-F238E27FC236}">
                <a16:creationId xmlns:a16="http://schemas.microsoft.com/office/drawing/2014/main" id="{916F7533-1EDB-E577-8D4A-39AC6A91BDE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0675" y="3608388"/>
            <a:ext cx="4944647"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C25BCE1-031D-B617-1A6A-B56BCDB43A5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22078"/>
            <a:ext cx="12190476" cy="12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500"/>
                                        <p:tgtEl>
                                          <p:spTgt spid="2355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barn(inVertical)">
                                      <p:cBhvr>
                                        <p:cTn id="10"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BF1E3590-BBBD-4E8C-1F96-6CF68CF44CB9}"/>
              </a:ext>
            </a:extLst>
          </p:cNvPr>
          <p:cNvSpPr>
            <a:spLocks noChangeArrowheads="1"/>
          </p:cNvSpPr>
          <p:nvPr/>
        </p:nvSpPr>
        <p:spPr bwMode="auto">
          <a:xfrm>
            <a:off x="1477963" y="1059628"/>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Fentanyl</a:t>
            </a:r>
          </a:p>
        </p:txBody>
      </p:sp>
      <p:sp>
        <p:nvSpPr>
          <p:cNvPr id="27651" name="Rectangle 4">
            <a:extLst>
              <a:ext uri="{FF2B5EF4-FFF2-40B4-BE49-F238E27FC236}">
                <a16:creationId xmlns:a16="http://schemas.microsoft.com/office/drawing/2014/main" id="{5A910E15-6DB8-2B92-E516-509C1258D33D}"/>
              </a:ext>
            </a:extLst>
          </p:cNvPr>
          <p:cNvSpPr>
            <a:spLocks noChangeArrowheads="1"/>
          </p:cNvSpPr>
          <p:nvPr/>
        </p:nvSpPr>
        <p:spPr bwMode="auto">
          <a:xfrm>
            <a:off x="1477963" y="1674882"/>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7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r>
              <a:rPr lang="en-CA" altLang="en-US" sz="2600" b="1" dirty="0">
                <a:latin typeface="Arial Narrow" panose="020B0606020202030204" pitchFamily="34" charset="0"/>
                <a:ea typeface="Snap ITC" panose="04040A07060A02020202" pitchFamily="82" charset="0"/>
                <a:cs typeface="Snap ITC" panose="04040A07060A02020202" pitchFamily="82" charset="0"/>
              </a:rPr>
              <a:t>Common names: </a:t>
            </a:r>
            <a:r>
              <a:rPr lang="en-CA" altLang="en-US" sz="2600" dirty="0">
                <a:latin typeface="Arial Narrow" panose="020B0606020202030204" pitchFamily="34" charset="0"/>
                <a:ea typeface="Snap ITC" panose="04040A07060A02020202" pitchFamily="82" charset="0"/>
                <a:cs typeface="Snap ITC" panose="04040A07060A02020202" pitchFamily="82" charset="0"/>
              </a:rPr>
              <a:t>China White, Synthetic Heroin, Patch, Sticker  </a:t>
            </a:r>
            <a:r>
              <a:rPr lang="en-CA" altLang="en-US" sz="2600" b="1" dirty="0">
                <a:latin typeface="Arial Narrow" panose="020B0606020202030204" pitchFamily="34" charset="0"/>
                <a:ea typeface="Snap ITC" panose="04040A07060A02020202" pitchFamily="82" charset="0"/>
                <a:cs typeface="Snap ITC" panose="04040A07060A02020202" pitchFamily="82" charset="0"/>
              </a:rPr>
              <a:t> </a:t>
            </a:r>
            <a:endParaRPr lang="en-CA" altLang="en-US" sz="2600"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500" dirty="0">
              <a:latin typeface="Arial Narrow" panose="020B0606020202030204" pitchFamily="34" charset="0"/>
              <a:ea typeface="Snap ITC" panose="04040A07060A02020202" pitchFamily="82" charset="0"/>
              <a:cs typeface="Snap ITC" panose="04040A07060A02020202" pitchFamily="82" charset="0"/>
            </a:endParaRPr>
          </a:p>
          <a:p>
            <a:r>
              <a:rPr lang="en-CA" altLang="en-US" sz="2600" b="1" dirty="0">
                <a:latin typeface="Arial Narrow" panose="020B0606020202030204" pitchFamily="34" charset="0"/>
                <a:ea typeface="Snap ITC" panose="04040A07060A02020202" pitchFamily="82" charset="0"/>
                <a:cs typeface="Snap ITC" panose="04040A07060A02020202" pitchFamily="82" charset="0"/>
              </a:rPr>
              <a:t>Consumption: </a:t>
            </a:r>
            <a:r>
              <a:rPr lang="en-CA" altLang="en-US" sz="2600" dirty="0">
                <a:latin typeface="Arial Narrow" panose="020B0606020202030204" pitchFamily="34" charset="0"/>
                <a:ea typeface="Snap ITC" panose="04040A07060A02020202" pitchFamily="82" charset="0"/>
                <a:cs typeface="Snap ITC" panose="04040A07060A02020202" pitchFamily="82" charset="0"/>
              </a:rPr>
              <a:t>Tablets are ingested, smoked/inhaled and injected, patches are topic</a:t>
            </a:r>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p:txBody>
      </p:sp>
      <p:pic>
        <p:nvPicPr>
          <p:cNvPr id="21508" name="Picture 5">
            <a:extLst>
              <a:ext uri="{FF2B5EF4-FFF2-40B4-BE49-F238E27FC236}">
                <a16:creationId xmlns:a16="http://schemas.microsoft.com/office/drawing/2014/main" id="{CFA7600C-E42A-6086-E068-BD2C6555535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609" y="3493322"/>
            <a:ext cx="5387354"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id="{107613F1-9653-E752-8B64-E77C286297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5238" y="3546502"/>
            <a:ext cx="562520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037E63C-06C8-7F33-3C8C-4F6807D7BC6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22078"/>
            <a:ext cx="12190476" cy="12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651">
                                            <p:txEl>
                                              <p:pRg st="2" end="2"/>
                                            </p:txEl>
                                          </p:spTgt>
                                        </p:tgtEl>
                                        <p:attrNameLst>
                                          <p:attrName>style.visibility</p:attrName>
                                        </p:attrNameLst>
                                      </p:cBhvr>
                                      <p:to>
                                        <p:strVal val="visible"/>
                                      </p:to>
                                    </p:set>
                                    <p:animEffect transition="in" filter="barn(inVertical)">
                                      <p:cBhvr>
                                        <p:cTn id="10"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91ABBA-290A-2F11-53F7-E853F156F18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07493CE-00FE-BB91-6E9A-DD51A9BED6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8C6F8D49-9FE7-FF04-DDFF-973DC5941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89B257A7-2DDA-DD36-3158-3846C4A8CD5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B1457CA7-7A42-E4C3-0D07-3BC0EB173C5E}"/>
              </a:ext>
            </a:extLst>
          </p:cNvPr>
          <p:cNvSpPr>
            <a:spLocks noGrp="1"/>
          </p:cNvSpPr>
          <p:nvPr>
            <p:ph idx="1"/>
          </p:nvPr>
        </p:nvSpPr>
        <p:spPr>
          <a:xfrm>
            <a:off x="838200" y="1825625"/>
            <a:ext cx="10287000" cy="4351338"/>
          </a:xfrm>
        </p:spPr>
        <p:txBody>
          <a:bodyPr>
            <a:normAutofit/>
          </a:bodyPr>
          <a:lstStyle/>
          <a:p>
            <a:r>
              <a:rPr lang="en-CA" sz="3000" dirty="0">
                <a:latin typeface="Times New Roman" panose="02020603050405020304" pitchFamily="18" charset="0"/>
                <a:cs typeface="Times New Roman" panose="02020603050405020304" pitchFamily="18" charset="0"/>
              </a:rPr>
              <a:t>Elder/senior abuse is the mistreatment of an older person;</a:t>
            </a:r>
          </a:p>
          <a:p>
            <a:r>
              <a:rPr lang="en-CA" sz="3000" dirty="0">
                <a:latin typeface="Times New Roman" panose="02020603050405020304" pitchFamily="18" charset="0"/>
                <a:cs typeface="Times New Roman" panose="02020603050405020304" pitchFamily="18" charset="0"/>
              </a:rPr>
              <a:t>It includes any intentional or reckless act or willful and negligent disregard, occurring within a relationship of family, trust or dependency, directed at someone 65 years of age or older;</a:t>
            </a: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08D2BD0-0A9F-4DEA-3894-B65B9EA0B1DE}"/>
              </a:ext>
            </a:extLst>
          </p:cNvPr>
          <p:cNvSpPr txBox="1"/>
          <p:nvPr/>
        </p:nvSpPr>
        <p:spPr>
          <a:xfrm>
            <a:off x="838200" y="1035170"/>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Definition of Elder/Senior Abuse:</a:t>
            </a:r>
          </a:p>
        </p:txBody>
      </p:sp>
      <p:pic>
        <p:nvPicPr>
          <p:cNvPr id="3" name="Picture 2" descr="A person pointing at another person&#10;&#10;AI-generated content may be incorrect.">
            <a:extLst>
              <a:ext uri="{FF2B5EF4-FFF2-40B4-BE49-F238E27FC236}">
                <a16:creationId xmlns:a16="http://schemas.microsoft.com/office/drawing/2014/main" id="{7B30DEF0-54E3-2834-2B36-4E3862E35C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25294" y="3282199"/>
            <a:ext cx="3365405" cy="3320756"/>
          </a:xfrm>
          <a:prstGeom prst="rect">
            <a:avLst/>
          </a:prstGeom>
        </p:spPr>
      </p:pic>
      <p:sp>
        <p:nvSpPr>
          <p:cNvPr id="2" name="TextBox 1">
            <a:extLst>
              <a:ext uri="{FF2B5EF4-FFF2-40B4-BE49-F238E27FC236}">
                <a16:creationId xmlns:a16="http://schemas.microsoft.com/office/drawing/2014/main" id="{FCD34255-5AF9-8D00-A938-23FDF13CC006}"/>
              </a:ext>
            </a:extLst>
          </p:cNvPr>
          <p:cNvSpPr txBox="1"/>
          <p:nvPr/>
        </p:nvSpPr>
        <p:spPr>
          <a:xfrm>
            <a:off x="942148" y="4001294"/>
            <a:ext cx="8125652" cy="188256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harm done to an older person by someone in a special relationship to the older person;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person who does the abuse may be a caregiver, a family member, a spouse, or a friend.</a:t>
            </a:r>
          </a:p>
        </p:txBody>
      </p:sp>
    </p:spTree>
    <p:extLst>
      <p:ext uri="{BB962C8B-B14F-4D97-AF65-F5344CB8AC3E}">
        <p14:creationId xmlns:p14="http://schemas.microsoft.com/office/powerpoint/2010/main" val="153479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0D746004-0053-651D-C521-94727BAA9EEF}"/>
              </a:ext>
            </a:extLst>
          </p:cNvPr>
          <p:cNvSpPr>
            <a:spLocks noChangeArrowheads="1"/>
          </p:cNvSpPr>
          <p:nvPr/>
        </p:nvSpPr>
        <p:spPr bwMode="auto">
          <a:xfrm>
            <a:off x="1470025" y="91288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Stimulants / Uppers</a:t>
            </a:r>
          </a:p>
        </p:txBody>
      </p:sp>
      <p:sp>
        <p:nvSpPr>
          <p:cNvPr id="6147" name="Rectangle 4">
            <a:extLst>
              <a:ext uri="{FF2B5EF4-FFF2-40B4-BE49-F238E27FC236}">
                <a16:creationId xmlns:a16="http://schemas.microsoft.com/office/drawing/2014/main" id="{EDD412CB-91C0-403F-8D38-33A22F745A87}"/>
              </a:ext>
            </a:extLst>
          </p:cNvPr>
          <p:cNvSpPr>
            <a:spLocks noChangeArrowheads="1"/>
          </p:cNvSpPr>
          <p:nvPr/>
        </p:nvSpPr>
        <p:spPr bwMode="auto">
          <a:xfrm>
            <a:off x="1416050" y="1674881"/>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429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pPr>
              <a:defRPr/>
            </a:pPr>
            <a:r>
              <a:rPr lang="en-CA" altLang="en-US" sz="2400" b="1" dirty="0">
                <a:latin typeface="Arial Narrow" panose="020B0606020202030204" pitchFamily="34" charset="0"/>
                <a:ea typeface="Snap ITC" panose="04040A07060A02020202" pitchFamily="82" charset="0"/>
                <a:cs typeface="Snap ITC" panose="04040A07060A02020202" pitchFamily="82" charset="0"/>
              </a:rPr>
              <a:t>Side effects: </a:t>
            </a:r>
            <a:r>
              <a:rPr lang="en-CA" sz="2400" dirty="0">
                <a:latin typeface="Arial Narrow" panose="020B0606020202030204" pitchFamily="34" charset="0"/>
              </a:rPr>
              <a:t>Anxiety, irritability, impaired judgment, increased heart rate and</a:t>
            </a:r>
          </a:p>
          <a:p>
            <a:pPr>
              <a:defRPr/>
            </a:pPr>
            <a:r>
              <a:rPr lang="en-CA" sz="2400" dirty="0">
                <a:latin typeface="Arial Narrow" panose="020B0606020202030204" pitchFamily="34" charset="0"/>
              </a:rPr>
              <a:t>body temperature, tactile hallucinations, reduced appetite, aggressive thoughts,</a:t>
            </a:r>
          </a:p>
          <a:p>
            <a:pPr>
              <a:defRPr/>
            </a:pPr>
            <a:r>
              <a:rPr lang="en-CA" sz="2400" dirty="0">
                <a:latin typeface="Arial Narrow" panose="020B0606020202030204" pitchFamily="34" charset="0"/>
              </a:rPr>
              <a:t>anger, paranoia, insomnia</a:t>
            </a:r>
            <a:endParaRPr lang="en-CA" altLang="en-US" sz="2400" dirty="0">
              <a:latin typeface="Arial Narrow" panose="020B0606020202030204" pitchFamily="34" charset="0"/>
              <a:ea typeface="Snap ITC" panose="04040A07060A02020202" pitchFamily="82" charset="0"/>
              <a:cs typeface="Snap ITC" panose="04040A07060A02020202" pitchFamily="82" charset="0"/>
            </a:endParaRPr>
          </a:p>
          <a:p>
            <a:pPr marL="12700" indent="0" algn="just">
              <a:spcAft>
                <a:spcPts val="800"/>
              </a:spcAft>
              <a:defRPr/>
            </a:pPr>
            <a:endParaRPr lang="en-CA" altLang="en-US" sz="2400" b="1" dirty="0">
              <a:latin typeface="Arial Narrow" panose="020B0606020202030204" pitchFamily="34" charset="0"/>
            </a:endParaRPr>
          </a:p>
          <a:p>
            <a:pPr marL="12700" indent="0" algn="just">
              <a:spcAft>
                <a:spcPts val="800"/>
              </a:spcAft>
              <a:defRPr/>
            </a:pPr>
            <a:endParaRPr lang="en-CA" altLang="en-US" sz="2400" b="1" dirty="0">
              <a:latin typeface="Arial Narrow" panose="020B0606020202030204" pitchFamily="34" charset="0"/>
            </a:endParaRPr>
          </a:p>
          <a:p>
            <a:pPr marL="12700" indent="0" algn="just">
              <a:spcAft>
                <a:spcPts val="800"/>
              </a:spcAft>
              <a:defRPr/>
            </a:pPr>
            <a:endParaRPr lang="en-CA" altLang="en-US" sz="2400" b="1" dirty="0">
              <a:latin typeface="Arial Narrow" panose="020B0606020202030204" pitchFamily="34" charset="0"/>
            </a:endParaRPr>
          </a:p>
          <a:p>
            <a:pPr marL="12700" indent="0" algn="just">
              <a:spcAft>
                <a:spcPts val="800"/>
              </a:spcAft>
              <a:defRPr/>
            </a:pPr>
            <a:endParaRPr lang="en-CA" altLang="en-US" sz="2400" b="1" dirty="0">
              <a:latin typeface="Arial Narrow" panose="020B0606020202030204" pitchFamily="34" charset="0"/>
            </a:endParaRPr>
          </a:p>
          <a:p>
            <a:pPr marL="12700" indent="0" algn="just">
              <a:spcAft>
                <a:spcPts val="800"/>
              </a:spcAft>
              <a:defRPr/>
            </a:pPr>
            <a:endParaRPr lang="en-CA" altLang="en-US" sz="2400" b="1" dirty="0">
              <a:latin typeface="Arial Narrow" panose="020B0606020202030204" pitchFamily="34" charset="0"/>
            </a:endParaRPr>
          </a:p>
          <a:p>
            <a:pPr marL="12700" indent="0" algn="just">
              <a:defRPr/>
            </a:pPr>
            <a:endParaRPr lang="en-CA" altLang="en-US" sz="2400" b="1" dirty="0">
              <a:latin typeface="Arial Narrow" panose="020B0606020202030204" pitchFamily="34" charset="0"/>
            </a:endParaRPr>
          </a:p>
          <a:p>
            <a:pPr marL="12700" indent="0" algn="just">
              <a:defRPr/>
            </a:pPr>
            <a:endParaRPr lang="en-CA" altLang="en-US" sz="1000" b="1" dirty="0">
              <a:latin typeface="Arial Narrow" panose="020B0606020202030204" pitchFamily="34" charset="0"/>
            </a:endParaRPr>
          </a:p>
          <a:p>
            <a:pPr>
              <a:defRPr/>
            </a:pPr>
            <a:r>
              <a:rPr lang="en-CA" altLang="en-US" sz="2400" b="1" dirty="0">
                <a:latin typeface="Arial Narrow" panose="020B0606020202030204" pitchFamily="34" charset="0"/>
              </a:rPr>
              <a:t>Signs of Overdose: </a:t>
            </a:r>
            <a:r>
              <a:rPr lang="en-CA" altLang="en-US" sz="2400" dirty="0">
                <a:latin typeface="Arial Narrow" panose="020B0606020202030204" pitchFamily="34" charset="0"/>
              </a:rPr>
              <a:t>C</a:t>
            </a:r>
            <a:r>
              <a:rPr lang="en-CA" sz="2400" dirty="0">
                <a:latin typeface="Arial Narrow" panose="020B0606020202030204" pitchFamily="34" charset="0"/>
              </a:rPr>
              <a:t>hest pain, arrhythmia, confusion, convulsions, respiratory</a:t>
            </a:r>
          </a:p>
          <a:p>
            <a:pPr>
              <a:defRPr/>
            </a:pPr>
            <a:r>
              <a:rPr lang="en-CA" sz="2400" dirty="0">
                <a:latin typeface="Arial Narrow" panose="020B0606020202030204" pitchFamily="34" charset="0"/>
              </a:rPr>
              <a:t>depression, coma, death</a:t>
            </a:r>
            <a:endParaRPr lang="en-US" altLang="en-US" sz="2400" b="1" dirty="0">
              <a:latin typeface="Arial Narrow" panose="020B0606020202030204" pitchFamily="34" charset="0"/>
            </a:endParaRPr>
          </a:p>
        </p:txBody>
      </p:sp>
      <p:pic>
        <p:nvPicPr>
          <p:cNvPr id="25604" name="Picture 1">
            <a:extLst>
              <a:ext uri="{FF2B5EF4-FFF2-40B4-BE49-F238E27FC236}">
                <a16:creationId xmlns:a16="http://schemas.microsoft.com/office/drawing/2014/main" id="{652D773B-496C-5985-35E9-2C0BBEF5E4E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70025" y="2901607"/>
            <a:ext cx="925195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DD2B458-1E2A-DD8A-92D7-9127354FAB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22078"/>
            <a:ext cx="12190476" cy="12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 calcmode="lin" valueType="num">
                                      <p:cBhvr>
                                        <p:cTn id="12"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14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p:cTn id="17"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14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6147">
                                            <p:txEl>
                                              <p:pRg st="10" end="10"/>
                                            </p:txEl>
                                          </p:spTgt>
                                        </p:tgtEl>
                                        <p:attrNameLst>
                                          <p:attrName>style.visibility</p:attrName>
                                        </p:attrNameLst>
                                      </p:cBhvr>
                                      <p:to>
                                        <p:strVal val="visible"/>
                                      </p:to>
                                    </p:set>
                                    <p:anim calcmode="lin" valueType="num">
                                      <p:cBhvr>
                                        <p:cTn id="24" dur="500" fill="hold"/>
                                        <p:tgtEl>
                                          <p:spTgt spid="6147">
                                            <p:txEl>
                                              <p:pRg st="10" end="10"/>
                                            </p:txEl>
                                          </p:spTgt>
                                        </p:tgtEl>
                                        <p:attrNameLst>
                                          <p:attrName>ppt_w</p:attrName>
                                        </p:attrNameLst>
                                      </p:cBhvr>
                                      <p:tavLst>
                                        <p:tav tm="0">
                                          <p:val>
                                            <p:fltVal val="0"/>
                                          </p:val>
                                        </p:tav>
                                        <p:tav tm="100000">
                                          <p:val>
                                            <p:strVal val="#ppt_w"/>
                                          </p:val>
                                        </p:tav>
                                      </p:tavLst>
                                    </p:anim>
                                    <p:anim calcmode="lin" valueType="num">
                                      <p:cBhvr>
                                        <p:cTn id="25" dur="500" fill="hold"/>
                                        <p:tgtEl>
                                          <p:spTgt spid="6147">
                                            <p:txEl>
                                              <p:pRg st="10" end="10"/>
                                            </p:txEl>
                                          </p:spTgt>
                                        </p:tgtEl>
                                        <p:attrNameLst>
                                          <p:attrName>ppt_h</p:attrName>
                                        </p:attrNameLst>
                                      </p:cBhvr>
                                      <p:tavLst>
                                        <p:tav tm="0">
                                          <p:val>
                                            <p:fltVal val="0"/>
                                          </p:val>
                                        </p:tav>
                                        <p:tav tm="100000">
                                          <p:val>
                                            <p:strVal val="#ppt_h"/>
                                          </p:val>
                                        </p:tav>
                                      </p:tavLst>
                                    </p:anim>
                                    <p:animEffect transition="in" filter="fade">
                                      <p:cBhvr>
                                        <p:cTn id="26" dur="500"/>
                                        <p:tgtEl>
                                          <p:spTgt spid="6147">
                                            <p:txEl>
                                              <p:pRg st="10" end="10"/>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6147">
                                            <p:txEl>
                                              <p:pRg st="11" end="11"/>
                                            </p:txEl>
                                          </p:spTgt>
                                        </p:tgtEl>
                                        <p:attrNameLst>
                                          <p:attrName>style.visibility</p:attrName>
                                        </p:attrNameLst>
                                      </p:cBhvr>
                                      <p:to>
                                        <p:strVal val="visible"/>
                                      </p:to>
                                    </p:set>
                                    <p:anim calcmode="lin" valueType="num">
                                      <p:cBhvr>
                                        <p:cTn id="29" dur="500" fill="hold"/>
                                        <p:tgtEl>
                                          <p:spTgt spid="6147">
                                            <p:txEl>
                                              <p:pRg st="11" end="11"/>
                                            </p:txEl>
                                          </p:spTgt>
                                        </p:tgtEl>
                                        <p:attrNameLst>
                                          <p:attrName>ppt_w</p:attrName>
                                        </p:attrNameLst>
                                      </p:cBhvr>
                                      <p:tavLst>
                                        <p:tav tm="0">
                                          <p:val>
                                            <p:fltVal val="0"/>
                                          </p:val>
                                        </p:tav>
                                        <p:tav tm="100000">
                                          <p:val>
                                            <p:strVal val="#ppt_w"/>
                                          </p:val>
                                        </p:tav>
                                      </p:tavLst>
                                    </p:anim>
                                    <p:anim calcmode="lin" valueType="num">
                                      <p:cBhvr>
                                        <p:cTn id="30" dur="500" fill="hold"/>
                                        <p:tgtEl>
                                          <p:spTgt spid="6147">
                                            <p:txEl>
                                              <p:pRg st="11" end="11"/>
                                            </p:txEl>
                                          </p:spTgt>
                                        </p:tgtEl>
                                        <p:attrNameLst>
                                          <p:attrName>ppt_h</p:attrName>
                                        </p:attrNameLst>
                                      </p:cBhvr>
                                      <p:tavLst>
                                        <p:tav tm="0">
                                          <p:val>
                                            <p:fltVal val="0"/>
                                          </p:val>
                                        </p:tav>
                                        <p:tav tm="100000">
                                          <p:val>
                                            <p:strVal val="#ppt_h"/>
                                          </p:val>
                                        </p:tav>
                                      </p:tavLst>
                                    </p:anim>
                                    <p:animEffect transition="in" filter="fade">
                                      <p:cBhvr>
                                        <p:cTn id="31" dur="500"/>
                                        <p:tgtEl>
                                          <p:spTgt spid="6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0E577CFB-47CF-C513-4F0F-9EB72B685666}"/>
              </a:ext>
            </a:extLst>
          </p:cNvPr>
          <p:cNvSpPr>
            <a:spLocks noChangeArrowheads="1"/>
          </p:cNvSpPr>
          <p:nvPr/>
        </p:nvSpPr>
        <p:spPr bwMode="auto">
          <a:xfrm>
            <a:off x="1033669" y="111384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Cocaine</a:t>
            </a:r>
          </a:p>
        </p:txBody>
      </p:sp>
      <p:sp>
        <p:nvSpPr>
          <p:cNvPr id="35843" name="Rectangle 4">
            <a:extLst>
              <a:ext uri="{FF2B5EF4-FFF2-40B4-BE49-F238E27FC236}">
                <a16:creationId xmlns:a16="http://schemas.microsoft.com/office/drawing/2014/main" id="{3D2463DE-06B4-7F32-7265-7AB563115801}"/>
              </a:ext>
            </a:extLst>
          </p:cNvPr>
          <p:cNvSpPr>
            <a:spLocks noChangeArrowheads="1"/>
          </p:cNvSpPr>
          <p:nvPr/>
        </p:nvSpPr>
        <p:spPr bwMode="auto">
          <a:xfrm>
            <a:off x="1437381" y="1274762"/>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7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500" b="1" dirty="0">
              <a:latin typeface="Arial Narrow" panose="020B0606020202030204" pitchFamily="34" charset="0"/>
              <a:ea typeface="Snap ITC" panose="04040A07060A02020202" pitchFamily="82" charset="0"/>
              <a:cs typeface="Snap ITC" panose="04040A07060A02020202" pitchFamily="82" charset="0"/>
            </a:endParaRPr>
          </a:p>
          <a:p>
            <a:r>
              <a:rPr lang="en-CA" altLang="en-US" sz="2600" b="1" dirty="0">
                <a:latin typeface="Arial Narrow" panose="020B0606020202030204" pitchFamily="34" charset="0"/>
                <a:ea typeface="Snap ITC" panose="04040A07060A02020202" pitchFamily="82" charset="0"/>
                <a:cs typeface="Snap ITC" panose="04040A07060A02020202" pitchFamily="82" charset="0"/>
              </a:rPr>
              <a:t>Common names: </a:t>
            </a:r>
            <a:r>
              <a:rPr lang="en-CA" altLang="en-US" sz="2600" dirty="0">
                <a:latin typeface="Arial Narrow" panose="020B0606020202030204" pitchFamily="34" charset="0"/>
                <a:ea typeface="Snap ITC" panose="04040A07060A02020202" pitchFamily="82" charset="0"/>
                <a:cs typeface="Snap ITC" panose="04040A07060A02020202" pitchFamily="82" charset="0"/>
              </a:rPr>
              <a:t>Coke, Powder, Snow, Crack, Rock, Freebase </a:t>
            </a:r>
          </a:p>
          <a:p>
            <a:endParaRPr lang="en-CA" altLang="en-US" sz="500" dirty="0">
              <a:latin typeface="Arial Narrow" panose="020B0606020202030204" pitchFamily="34" charset="0"/>
              <a:ea typeface="Snap ITC" panose="04040A07060A02020202" pitchFamily="82" charset="0"/>
              <a:cs typeface="Snap ITC" panose="04040A07060A02020202" pitchFamily="82" charset="0"/>
            </a:endParaRPr>
          </a:p>
          <a:p>
            <a:r>
              <a:rPr lang="en-CA" altLang="en-US" sz="2600" b="1" dirty="0">
                <a:latin typeface="Arial Narrow" panose="020B0606020202030204" pitchFamily="34" charset="0"/>
                <a:ea typeface="Snap ITC" panose="04040A07060A02020202" pitchFamily="82" charset="0"/>
                <a:cs typeface="Snap ITC" panose="04040A07060A02020202" pitchFamily="82" charset="0"/>
              </a:rPr>
              <a:t>Consumption: </a:t>
            </a:r>
            <a:r>
              <a:rPr lang="en-CA" altLang="en-US" sz="2600" dirty="0">
                <a:latin typeface="Arial Narrow" panose="020B0606020202030204" pitchFamily="34" charset="0"/>
                <a:ea typeface="Snap ITC" panose="04040A07060A02020202" pitchFamily="82" charset="0"/>
                <a:cs typeface="Snap ITC" panose="04040A07060A02020202" pitchFamily="82" charset="0"/>
              </a:rPr>
              <a:t>Shiny crystalline powder that is injected or snorted and little rocks that are smoked/inhaled </a:t>
            </a:r>
          </a:p>
          <a:p>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p:txBody>
      </p:sp>
      <p:pic>
        <p:nvPicPr>
          <p:cNvPr id="29700" name="Picture 7">
            <a:extLst>
              <a:ext uri="{FF2B5EF4-FFF2-40B4-BE49-F238E27FC236}">
                <a16:creationId xmlns:a16="http://schemas.microsoft.com/office/drawing/2014/main" id="{9CB8C90D-333F-DA96-D5F0-B6D3F4FB152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545" y="1926045"/>
            <a:ext cx="5211693"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a:extLst>
              <a:ext uri="{FF2B5EF4-FFF2-40B4-BE49-F238E27FC236}">
                <a16:creationId xmlns:a16="http://schemas.microsoft.com/office/drawing/2014/main" id="{36B23AD6-B9A0-B420-5C85-EDE2D635BB1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2620" y="1926045"/>
            <a:ext cx="5211693"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0AD67DF-F3AC-E962-1EA7-E8BCCCC60A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22078"/>
            <a:ext cx="12190476" cy="12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5843">
                                            <p:txEl>
                                              <p:pRg st="10" end="10"/>
                                            </p:txEl>
                                          </p:spTgt>
                                        </p:tgtEl>
                                        <p:attrNameLst>
                                          <p:attrName>style.visibility</p:attrName>
                                        </p:attrNameLst>
                                      </p:cBhvr>
                                      <p:to>
                                        <p:strVal val="visible"/>
                                      </p:to>
                                    </p:set>
                                    <p:anim calcmode="lin" valueType="num">
                                      <p:cBhvr>
                                        <p:cTn id="7" dur="500" fill="hold"/>
                                        <p:tgtEl>
                                          <p:spTgt spid="35843">
                                            <p:txEl>
                                              <p:pRg st="10" end="1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10" end="10"/>
                                            </p:txEl>
                                          </p:spTgt>
                                        </p:tgtEl>
                                        <p:attrNameLst>
                                          <p:attrName>ppt_h</p:attrName>
                                        </p:attrNameLst>
                                      </p:cBhvr>
                                      <p:tavLst>
                                        <p:tav tm="0">
                                          <p:val>
                                            <p:fltVal val="0"/>
                                          </p:val>
                                        </p:tav>
                                        <p:tav tm="100000">
                                          <p:val>
                                            <p:strVal val="#ppt_h"/>
                                          </p:val>
                                        </p:tav>
                                      </p:tavLst>
                                    </p:anim>
                                    <p:animEffect transition="in" filter="fade">
                                      <p:cBhvr>
                                        <p:cTn id="9" dur="500"/>
                                        <p:tgtEl>
                                          <p:spTgt spid="35843">
                                            <p:txEl>
                                              <p:pRg st="10" end="1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5843">
                                            <p:txEl>
                                              <p:pRg st="12" end="12"/>
                                            </p:txEl>
                                          </p:spTgt>
                                        </p:tgtEl>
                                        <p:attrNameLst>
                                          <p:attrName>style.visibility</p:attrName>
                                        </p:attrNameLst>
                                      </p:cBhvr>
                                      <p:to>
                                        <p:strVal val="visible"/>
                                      </p:to>
                                    </p:set>
                                    <p:anim calcmode="lin" valueType="num">
                                      <p:cBhvr>
                                        <p:cTn id="12" dur="500" fill="hold"/>
                                        <p:tgtEl>
                                          <p:spTgt spid="35843">
                                            <p:txEl>
                                              <p:pRg st="12" end="12"/>
                                            </p:txEl>
                                          </p:spTgt>
                                        </p:tgtEl>
                                        <p:attrNameLst>
                                          <p:attrName>ppt_w</p:attrName>
                                        </p:attrNameLst>
                                      </p:cBhvr>
                                      <p:tavLst>
                                        <p:tav tm="0">
                                          <p:val>
                                            <p:fltVal val="0"/>
                                          </p:val>
                                        </p:tav>
                                        <p:tav tm="100000">
                                          <p:val>
                                            <p:strVal val="#ppt_w"/>
                                          </p:val>
                                        </p:tav>
                                      </p:tavLst>
                                    </p:anim>
                                    <p:anim calcmode="lin" valueType="num">
                                      <p:cBhvr>
                                        <p:cTn id="13" dur="500" fill="hold"/>
                                        <p:tgtEl>
                                          <p:spTgt spid="35843">
                                            <p:txEl>
                                              <p:pRg st="12" end="12"/>
                                            </p:txEl>
                                          </p:spTgt>
                                        </p:tgtEl>
                                        <p:attrNameLst>
                                          <p:attrName>ppt_h</p:attrName>
                                        </p:attrNameLst>
                                      </p:cBhvr>
                                      <p:tavLst>
                                        <p:tav tm="0">
                                          <p:val>
                                            <p:fltVal val="0"/>
                                          </p:val>
                                        </p:tav>
                                        <p:tav tm="100000">
                                          <p:val>
                                            <p:strVal val="#ppt_h"/>
                                          </p:val>
                                        </p:tav>
                                      </p:tavLst>
                                    </p:anim>
                                    <p:animEffect transition="in" filter="fade">
                                      <p:cBhvr>
                                        <p:cTn id="14" dur="500"/>
                                        <p:tgtEl>
                                          <p:spTgt spid="358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A788C766-9C45-14C0-6906-F2136C82980B}"/>
              </a:ext>
            </a:extLst>
          </p:cNvPr>
          <p:cNvSpPr>
            <a:spLocks noChangeArrowheads="1"/>
          </p:cNvSpPr>
          <p:nvPr/>
        </p:nvSpPr>
        <p:spPr bwMode="auto">
          <a:xfrm>
            <a:off x="1139687" y="1063636"/>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Cannabis</a:t>
            </a:r>
          </a:p>
        </p:txBody>
      </p:sp>
      <p:sp>
        <p:nvSpPr>
          <p:cNvPr id="44035" name="Rectangle 4">
            <a:extLst>
              <a:ext uri="{FF2B5EF4-FFF2-40B4-BE49-F238E27FC236}">
                <a16:creationId xmlns:a16="http://schemas.microsoft.com/office/drawing/2014/main" id="{D41C6DF5-5209-F266-4BBB-D1E0BB36FDBC}"/>
              </a:ext>
            </a:extLst>
          </p:cNvPr>
          <p:cNvSpPr>
            <a:spLocks noChangeArrowheads="1"/>
          </p:cNvSpPr>
          <p:nvPr/>
        </p:nvSpPr>
        <p:spPr bwMode="auto">
          <a:xfrm>
            <a:off x="1524000" y="1025525"/>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7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26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a:p>
            <a:r>
              <a:rPr lang="en-CA" altLang="en-US" sz="2600" b="1" dirty="0">
                <a:latin typeface="Arial Narrow" panose="020B0606020202030204" pitchFamily="34" charset="0"/>
                <a:ea typeface="Snap ITC" panose="04040A07060A02020202" pitchFamily="82" charset="0"/>
                <a:cs typeface="Snap ITC" panose="04040A07060A02020202" pitchFamily="82" charset="0"/>
              </a:rPr>
              <a:t>Common names: </a:t>
            </a:r>
            <a:r>
              <a:rPr lang="en-CA" altLang="en-US" sz="2600" dirty="0">
                <a:latin typeface="Arial Narrow" panose="020B0606020202030204" pitchFamily="34" charset="0"/>
                <a:ea typeface="Snap ITC" panose="04040A07060A02020202" pitchFamily="82" charset="0"/>
                <a:cs typeface="Snap ITC" panose="04040A07060A02020202" pitchFamily="82" charset="0"/>
              </a:rPr>
              <a:t>Pot, Weed, Marijuana, Marijane, Grass, Green </a:t>
            </a:r>
          </a:p>
          <a:p>
            <a:endParaRPr lang="en-CA" altLang="en-US" sz="500" dirty="0">
              <a:latin typeface="Arial Narrow" panose="020B0606020202030204" pitchFamily="34" charset="0"/>
              <a:ea typeface="Snap ITC" panose="04040A07060A02020202" pitchFamily="82" charset="0"/>
              <a:cs typeface="Snap ITC" panose="04040A07060A02020202" pitchFamily="82" charset="0"/>
            </a:endParaRPr>
          </a:p>
          <a:p>
            <a:r>
              <a:rPr lang="en-CA" altLang="en-US" sz="2600" b="1" dirty="0">
                <a:latin typeface="Arial Narrow" panose="020B0606020202030204" pitchFamily="34" charset="0"/>
                <a:ea typeface="Snap ITC" panose="04040A07060A02020202" pitchFamily="82" charset="0"/>
                <a:cs typeface="Snap ITC" panose="04040A07060A02020202" pitchFamily="82" charset="0"/>
              </a:rPr>
              <a:t>Consumption: </a:t>
            </a:r>
            <a:r>
              <a:rPr lang="en-CA" altLang="en-US" sz="2600" dirty="0">
                <a:latin typeface="Arial Narrow" panose="020B0606020202030204" pitchFamily="34" charset="0"/>
                <a:ea typeface="Snap ITC" panose="04040A07060A02020202" pitchFamily="82" charset="0"/>
                <a:cs typeface="Snap ITC" panose="04040A07060A02020202" pitchFamily="82" charset="0"/>
              </a:rPr>
              <a:t>Leaves and dried leaves (bud) that are smoked/inhaled, ingested </a:t>
            </a:r>
          </a:p>
          <a:p>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p:txBody>
      </p:sp>
      <p:pic>
        <p:nvPicPr>
          <p:cNvPr id="37892" name="Picture 7">
            <a:extLst>
              <a:ext uri="{FF2B5EF4-FFF2-40B4-BE49-F238E27FC236}">
                <a16:creationId xmlns:a16="http://schemas.microsoft.com/office/drawing/2014/main" id="{23353AED-5C27-955C-026C-17A6D6CBB4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363" y="2105577"/>
            <a:ext cx="5029337"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a:extLst>
              <a:ext uri="{FF2B5EF4-FFF2-40B4-BE49-F238E27FC236}">
                <a16:creationId xmlns:a16="http://schemas.microsoft.com/office/drawing/2014/main" id="{E2844157-861F-22B3-62EB-55AD08529E4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2975" y="2105577"/>
            <a:ext cx="5216662"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34DACE0-FD6B-A683-C3CB-FF19A64E576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22078"/>
            <a:ext cx="12190476" cy="12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4035">
                                            <p:txEl>
                                              <p:pRg st="10" end="10"/>
                                            </p:txEl>
                                          </p:spTgt>
                                        </p:tgtEl>
                                        <p:attrNameLst>
                                          <p:attrName>style.visibility</p:attrName>
                                        </p:attrNameLst>
                                      </p:cBhvr>
                                      <p:to>
                                        <p:strVal val="visible"/>
                                      </p:to>
                                    </p:set>
                                    <p:anim calcmode="lin" valueType="num">
                                      <p:cBhvr>
                                        <p:cTn id="7" dur="1000" fill="hold"/>
                                        <p:tgtEl>
                                          <p:spTgt spid="44035">
                                            <p:txEl>
                                              <p:pRg st="10" end="10"/>
                                            </p:txEl>
                                          </p:spTgt>
                                        </p:tgtEl>
                                        <p:attrNameLst>
                                          <p:attrName>ppt_w</p:attrName>
                                        </p:attrNameLst>
                                      </p:cBhvr>
                                      <p:tavLst>
                                        <p:tav tm="0">
                                          <p:val>
                                            <p:fltVal val="0"/>
                                          </p:val>
                                        </p:tav>
                                        <p:tav tm="100000">
                                          <p:val>
                                            <p:strVal val="#ppt_w"/>
                                          </p:val>
                                        </p:tav>
                                      </p:tavLst>
                                    </p:anim>
                                    <p:anim calcmode="lin" valueType="num">
                                      <p:cBhvr>
                                        <p:cTn id="8" dur="1000" fill="hold"/>
                                        <p:tgtEl>
                                          <p:spTgt spid="44035">
                                            <p:txEl>
                                              <p:pRg st="10" end="10"/>
                                            </p:txEl>
                                          </p:spTgt>
                                        </p:tgtEl>
                                        <p:attrNameLst>
                                          <p:attrName>ppt_h</p:attrName>
                                        </p:attrNameLst>
                                      </p:cBhvr>
                                      <p:tavLst>
                                        <p:tav tm="0">
                                          <p:val>
                                            <p:fltVal val="0"/>
                                          </p:val>
                                        </p:tav>
                                        <p:tav tm="100000">
                                          <p:val>
                                            <p:strVal val="#ppt_h"/>
                                          </p:val>
                                        </p:tav>
                                      </p:tavLst>
                                    </p:anim>
                                    <p:anim calcmode="lin" valueType="num">
                                      <p:cBhvr>
                                        <p:cTn id="9" dur="1000" fill="hold"/>
                                        <p:tgtEl>
                                          <p:spTgt spid="44035">
                                            <p:txEl>
                                              <p:pRg st="10" end="10"/>
                                            </p:txEl>
                                          </p:spTgt>
                                        </p:tgtEl>
                                        <p:attrNameLst>
                                          <p:attrName>style.rotation</p:attrName>
                                        </p:attrNameLst>
                                      </p:cBhvr>
                                      <p:tavLst>
                                        <p:tav tm="0">
                                          <p:val>
                                            <p:fltVal val="90"/>
                                          </p:val>
                                        </p:tav>
                                        <p:tav tm="100000">
                                          <p:val>
                                            <p:fltVal val="0"/>
                                          </p:val>
                                        </p:tav>
                                      </p:tavLst>
                                    </p:anim>
                                    <p:animEffect transition="in" filter="fade">
                                      <p:cBhvr>
                                        <p:cTn id="10" dur="1000"/>
                                        <p:tgtEl>
                                          <p:spTgt spid="44035">
                                            <p:txEl>
                                              <p:pRg st="10" end="1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4035">
                                            <p:txEl>
                                              <p:pRg st="12" end="12"/>
                                            </p:txEl>
                                          </p:spTgt>
                                        </p:tgtEl>
                                        <p:attrNameLst>
                                          <p:attrName>style.visibility</p:attrName>
                                        </p:attrNameLst>
                                      </p:cBhvr>
                                      <p:to>
                                        <p:strVal val="visible"/>
                                      </p:to>
                                    </p:set>
                                    <p:anim calcmode="lin" valueType="num">
                                      <p:cBhvr>
                                        <p:cTn id="13" dur="1000" fill="hold"/>
                                        <p:tgtEl>
                                          <p:spTgt spid="44035">
                                            <p:txEl>
                                              <p:pRg st="12" end="12"/>
                                            </p:txEl>
                                          </p:spTgt>
                                        </p:tgtEl>
                                        <p:attrNameLst>
                                          <p:attrName>ppt_w</p:attrName>
                                        </p:attrNameLst>
                                      </p:cBhvr>
                                      <p:tavLst>
                                        <p:tav tm="0">
                                          <p:val>
                                            <p:fltVal val="0"/>
                                          </p:val>
                                        </p:tav>
                                        <p:tav tm="100000">
                                          <p:val>
                                            <p:strVal val="#ppt_w"/>
                                          </p:val>
                                        </p:tav>
                                      </p:tavLst>
                                    </p:anim>
                                    <p:anim calcmode="lin" valueType="num">
                                      <p:cBhvr>
                                        <p:cTn id="14" dur="1000" fill="hold"/>
                                        <p:tgtEl>
                                          <p:spTgt spid="44035">
                                            <p:txEl>
                                              <p:pRg st="12" end="12"/>
                                            </p:txEl>
                                          </p:spTgt>
                                        </p:tgtEl>
                                        <p:attrNameLst>
                                          <p:attrName>ppt_h</p:attrName>
                                        </p:attrNameLst>
                                      </p:cBhvr>
                                      <p:tavLst>
                                        <p:tav tm="0">
                                          <p:val>
                                            <p:fltVal val="0"/>
                                          </p:val>
                                        </p:tav>
                                        <p:tav tm="100000">
                                          <p:val>
                                            <p:strVal val="#ppt_h"/>
                                          </p:val>
                                        </p:tav>
                                      </p:tavLst>
                                    </p:anim>
                                    <p:anim calcmode="lin" valueType="num">
                                      <p:cBhvr>
                                        <p:cTn id="15" dur="1000" fill="hold"/>
                                        <p:tgtEl>
                                          <p:spTgt spid="44035">
                                            <p:txEl>
                                              <p:pRg st="12" end="12"/>
                                            </p:txEl>
                                          </p:spTgt>
                                        </p:tgtEl>
                                        <p:attrNameLst>
                                          <p:attrName>style.rotation</p:attrName>
                                        </p:attrNameLst>
                                      </p:cBhvr>
                                      <p:tavLst>
                                        <p:tav tm="0">
                                          <p:val>
                                            <p:fltVal val="90"/>
                                          </p:val>
                                        </p:tav>
                                        <p:tav tm="100000">
                                          <p:val>
                                            <p:fltVal val="0"/>
                                          </p:val>
                                        </p:tav>
                                      </p:tavLst>
                                    </p:anim>
                                    <p:animEffect transition="in" filter="fade">
                                      <p:cBhvr>
                                        <p:cTn id="16" dur="1000"/>
                                        <p:tgtEl>
                                          <p:spTgt spid="440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36455085-F702-1851-B2C1-B0B762595478}"/>
              </a:ext>
            </a:extLst>
          </p:cNvPr>
          <p:cNvSpPr>
            <a:spLocks noChangeArrowheads="1"/>
          </p:cNvSpPr>
          <p:nvPr/>
        </p:nvSpPr>
        <p:spPr bwMode="auto">
          <a:xfrm>
            <a:off x="1683026" y="118168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MDMA</a:t>
            </a:r>
          </a:p>
        </p:txBody>
      </p:sp>
      <p:sp>
        <p:nvSpPr>
          <p:cNvPr id="46083" name="Rectangle 4">
            <a:extLst>
              <a:ext uri="{FF2B5EF4-FFF2-40B4-BE49-F238E27FC236}">
                <a16:creationId xmlns:a16="http://schemas.microsoft.com/office/drawing/2014/main" id="{E6352299-EBD1-821A-5355-F971EAB50938}"/>
              </a:ext>
            </a:extLst>
          </p:cNvPr>
          <p:cNvSpPr>
            <a:spLocks noChangeArrowheads="1"/>
          </p:cNvSpPr>
          <p:nvPr/>
        </p:nvSpPr>
        <p:spPr bwMode="auto">
          <a:xfrm>
            <a:off x="1743213" y="2106452"/>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7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r>
              <a:rPr lang="en-CA" altLang="en-US" sz="2600" b="1" dirty="0">
                <a:latin typeface="Arial Narrow" panose="020B0606020202030204" pitchFamily="34" charset="0"/>
                <a:ea typeface="Snap ITC" panose="04040A07060A02020202" pitchFamily="82" charset="0"/>
                <a:cs typeface="Snap ITC" panose="04040A07060A02020202" pitchFamily="82" charset="0"/>
              </a:rPr>
              <a:t>Common names: </a:t>
            </a:r>
            <a:r>
              <a:rPr lang="en-CA" altLang="en-US" sz="2600" dirty="0">
                <a:latin typeface="Arial Narrow" panose="020B0606020202030204" pitchFamily="34" charset="0"/>
                <a:ea typeface="Snap ITC" panose="04040A07060A02020202" pitchFamily="82" charset="0"/>
                <a:cs typeface="Snap ITC" panose="04040A07060A02020202" pitchFamily="82" charset="0"/>
              </a:rPr>
              <a:t>Ecstasy, E, Molly, Party Pill, Speed</a:t>
            </a:r>
          </a:p>
          <a:p>
            <a:endParaRPr lang="en-CA" altLang="en-US" sz="500" dirty="0">
              <a:latin typeface="Arial Narrow" panose="020B0606020202030204" pitchFamily="34" charset="0"/>
              <a:ea typeface="Snap ITC" panose="04040A07060A02020202" pitchFamily="82" charset="0"/>
              <a:cs typeface="Snap ITC" panose="04040A07060A02020202" pitchFamily="82" charset="0"/>
            </a:endParaRPr>
          </a:p>
          <a:p>
            <a:r>
              <a:rPr lang="en-CA" altLang="en-US" sz="2600" b="1" dirty="0">
                <a:latin typeface="Arial Narrow" panose="020B0606020202030204" pitchFamily="34" charset="0"/>
                <a:ea typeface="Snap ITC" panose="04040A07060A02020202" pitchFamily="82" charset="0"/>
                <a:cs typeface="Snap ITC" panose="04040A07060A02020202" pitchFamily="82" charset="0"/>
              </a:rPr>
              <a:t>Consumption: </a:t>
            </a:r>
            <a:r>
              <a:rPr lang="en-CA" altLang="en-US" sz="2600" dirty="0">
                <a:latin typeface="Arial Narrow" panose="020B0606020202030204" pitchFamily="34" charset="0"/>
                <a:ea typeface="Snap ITC" panose="04040A07060A02020202" pitchFamily="82" charset="0"/>
                <a:cs typeface="Snap ITC" panose="04040A07060A02020202" pitchFamily="82" charset="0"/>
              </a:rPr>
              <a:t>Tablets or crystalline powder are ingested</a:t>
            </a:r>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a:p>
            <a:endParaRPr lang="en-US" altLang="en-US" sz="2600" b="1" dirty="0">
              <a:latin typeface="Arial Narrow" panose="020B0606020202030204" pitchFamily="34" charset="0"/>
            </a:endParaRPr>
          </a:p>
        </p:txBody>
      </p:sp>
      <p:pic>
        <p:nvPicPr>
          <p:cNvPr id="39940" name="Picture 2">
            <a:extLst>
              <a:ext uri="{FF2B5EF4-FFF2-40B4-BE49-F238E27FC236}">
                <a16:creationId xmlns:a16="http://schemas.microsoft.com/office/drawing/2014/main" id="{EA940A3A-D5A7-754C-F8F5-291F6E91C3B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5238" y="3569667"/>
            <a:ext cx="4649788"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a:extLst>
              <a:ext uri="{FF2B5EF4-FFF2-40B4-BE49-F238E27FC236}">
                <a16:creationId xmlns:a16="http://schemas.microsoft.com/office/drawing/2014/main" id="{6B77CE4F-AE9C-639D-5234-E47CEA366BD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4969" y="3569667"/>
            <a:ext cx="44323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A89DD3D-5363-4C02-BC6E-98B000D45E7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342" y="-266804"/>
            <a:ext cx="12190476" cy="12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608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608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 calcmode="lin" valueType="num">
                                      <p:cBhvr>
                                        <p:cTn id="13" dur="10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608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608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6AC299B5-44A3-B48D-49C1-BCBFB70EEA70}"/>
              </a:ext>
            </a:extLst>
          </p:cNvPr>
          <p:cNvSpPr>
            <a:spLocks noChangeArrowheads="1"/>
          </p:cNvSpPr>
          <p:nvPr/>
        </p:nvSpPr>
        <p:spPr bwMode="auto">
          <a:xfrm>
            <a:off x="1524000" y="133695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Methamphetamine</a:t>
            </a:r>
          </a:p>
        </p:txBody>
      </p:sp>
      <p:sp>
        <p:nvSpPr>
          <p:cNvPr id="33795" name="Rectangle 4">
            <a:extLst>
              <a:ext uri="{FF2B5EF4-FFF2-40B4-BE49-F238E27FC236}">
                <a16:creationId xmlns:a16="http://schemas.microsoft.com/office/drawing/2014/main" id="{F871D63F-944F-1574-2C8F-4B73CCF0A366}"/>
              </a:ext>
            </a:extLst>
          </p:cNvPr>
          <p:cNvSpPr>
            <a:spLocks noChangeArrowheads="1"/>
          </p:cNvSpPr>
          <p:nvPr/>
        </p:nvSpPr>
        <p:spPr bwMode="auto">
          <a:xfrm>
            <a:off x="1443038" y="2098951"/>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7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r>
              <a:rPr lang="en-CA" altLang="en-US" sz="2600" b="1" dirty="0">
                <a:latin typeface="Arial Narrow" panose="020B0606020202030204" pitchFamily="34" charset="0"/>
                <a:ea typeface="Snap ITC" panose="04040A07060A02020202" pitchFamily="82" charset="0"/>
                <a:cs typeface="Snap ITC" panose="04040A07060A02020202" pitchFamily="82" charset="0"/>
              </a:rPr>
              <a:t>Common names: </a:t>
            </a:r>
            <a:r>
              <a:rPr lang="en-CA" altLang="en-US" sz="2600" dirty="0">
                <a:latin typeface="Arial Narrow" panose="020B0606020202030204" pitchFamily="34" charset="0"/>
                <a:ea typeface="Snap ITC" panose="04040A07060A02020202" pitchFamily="82" charset="0"/>
                <a:cs typeface="Snap ITC" panose="04040A07060A02020202" pitchFamily="82" charset="0"/>
              </a:rPr>
              <a:t>Crystal meth, Meth, Speed, Glass, Cristal</a:t>
            </a:r>
          </a:p>
          <a:p>
            <a:endParaRPr lang="en-CA" altLang="en-US" sz="500" dirty="0">
              <a:latin typeface="Arial Narrow" panose="020B0606020202030204" pitchFamily="34" charset="0"/>
              <a:ea typeface="Snap ITC" panose="04040A07060A02020202" pitchFamily="82" charset="0"/>
              <a:cs typeface="Snap ITC" panose="04040A07060A02020202" pitchFamily="82" charset="0"/>
            </a:endParaRPr>
          </a:p>
          <a:p>
            <a:r>
              <a:rPr lang="en-CA" altLang="en-US" sz="2600" b="1" dirty="0">
                <a:latin typeface="Arial Narrow" panose="020B0606020202030204" pitchFamily="34" charset="0"/>
                <a:ea typeface="Snap ITC" panose="04040A07060A02020202" pitchFamily="82" charset="0"/>
                <a:cs typeface="Snap ITC" panose="04040A07060A02020202" pitchFamily="82" charset="0"/>
              </a:rPr>
              <a:t>Consumption: </a:t>
            </a:r>
            <a:r>
              <a:rPr lang="en-CA" altLang="en-US" sz="2600" dirty="0">
                <a:latin typeface="Arial Narrow" panose="020B0606020202030204" pitchFamily="34" charset="0"/>
                <a:ea typeface="Snap ITC" panose="04040A07060A02020202" pitchFamily="82" charset="0"/>
                <a:cs typeface="Snap ITC" panose="04040A07060A02020202" pitchFamily="82" charset="0"/>
              </a:rPr>
              <a:t>Tablets are ingested, powder is smoked/inhaled, injected, and snorted, transparent crystals are smoked/inhaled/injected</a:t>
            </a:r>
          </a:p>
          <a:p>
            <a:endParaRPr lang="en-CA" altLang="en-US" sz="2600"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a:p>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a:p>
            <a:endParaRPr lang="en-US" altLang="en-US" sz="2600" b="1" dirty="0">
              <a:latin typeface="Arial Narrow" panose="020B0606020202030204" pitchFamily="34" charset="0"/>
            </a:endParaRPr>
          </a:p>
        </p:txBody>
      </p:sp>
      <p:pic>
        <p:nvPicPr>
          <p:cNvPr id="27652" name="Picture 2">
            <a:extLst>
              <a:ext uri="{FF2B5EF4-FFF2-40B4-BE49-F238E27FC236}">
                <a16:creationId xmlns:a16="http://schemas.microsoft.com/office/drawing/2014/main" id="{1AF76F79-47A9-8581-3962-342EE86CDF7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6963" y="3638551"/>
            <a:ext cx="4491037"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a:extLst>
              <a:ext uri="{FF2B5EF4-FFF2-40B4-BE49-F238E27FC236}">
                <a16:creationId xmlns:a16="http://schemas.microsoft.com/office/drawing/2014/main" id="{24C08C5D-05BE-F339-0BC6-32AFCC6B2DE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3999" y="3638551"/>
            <a:ext cx="4595813"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574131F-7417-0583-6F23-3FA0627255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22078"/>
            <a:ext cx="12190476" cy="12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379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 calcmode="lin" valueType="num">
                                      <p:cBhvr>
                                        <p:cTn id="12"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379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981200" y="274638"/>
            <a:ext cx="8686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CA" altLang="en-US" sz="4500" b="1" dirty="0">
                <a:latin typeface="Bauhaus 93"/>
                <a:cs typeface="Bauhaus 93"/>
              </a:rPr>
              <a:t>Before &amp; After Using Crystal Meth </a:t>
            </a:r>
            <a:endParaRPr lang="en-US" altLang="en-US" sz="4500" b="1" kern="0" dirty="0">
              <a:latin typeface="Bauhaus 93"/>
              <a:ea typeface="Gungsuh" pitchFamily="18" charset="-127"/>
              <a:cs typeface="Bauhaus 93"/>
            </a:endParaRPr>
          </a:p>
        </p:txBody>
      </p:sp>
      <p:sp>
        <p:nvSpPr>
          <p:cNvPr id="16" name="TextBox 15"/>
          <p:cNvSpPr txBox="1"/>
          <p:nvPr/>
        </p:nvSpPr>
        <p:spPr>
          <a:xfrm>
            <a:off x="175299" y="1065798"/>
            <a:ext cx="5920701" cy="3973538"/>
          </a:xfrm>
          <a:prstGeom prst="ellipse">
            <a:avLst/>
          </a:prstGeom>
          <a:blipFill rotWithShape="1">
            <a:blip r:embed="rId3"/>
            <a:stretch>
              <a:fillRect/>
            </a:stretch>
          </a:blipFill>
        </p:spPr>
        <p:txBody>
          <a:bodyPr wrap="square" rtlCol="0">
            <a:spAutoFit/>
          </a:bodyPr>
          <a:lstStyle/>
          <a:p>
            <a:endParaRPr lang="en-US" dirty="0"/>
          </a:p>
        </p:txBody>
      </p:sp>
      <p:sp>
        <p:nvSpPr>
          <p:cNvPr id="17" name="TextBox 16"/>
          <p:cNvSpPr txBox="1"/>
          <p:nvPr/>
        </p:nvSpPr>
        <p:spPr>
          <a:xfrm>
            <a:off x="5907450" y="2002791"/>
            <a:ext cx="6284550" cy="4326822"/>
          </a:xfrm>
          <a:prstGeom prst="ellipse">
            <a:avLst/>
          </a:prstGeom>
          <a:blipFill rotWithShape="1">
            <a:blip r:embed="rId4"/>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3338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981200" y="274638"/>
            <a:ext cx="8686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CA" altLang="en-US" sz="4500" b="1" dirty="0">
                <a:latin typeface="Bauhaus 93"/>
                <a:cs typeface="Bauhaus 93"/>
              </a:rPr>
              <a:t>Before &amp; After Using Crystal Meth </a:t>
            </a:r>
            <a:endParaRPr lang="en-US" altLang="en-US" sz="4500" b="1" kern="0" dirty="0">
              <a:latin typeface="Bauhaus 93"/>
              <a:ea typeface="Gungsuh" pitchFamily="18" charset="-127"/>
              <a:cs typeface="Bauhaus 93"/>
            </a:endParaRPr>
          </a:p>
        </p:txBody>
      </p:sp>
      <p:sp>
        <p:nvSpPr>
          <p:cNvPr id="3" name="TextBox 2"/>
          <p:cNvSpPr txBox="1"/>
          <p:nvPr/>
        </p:nvSpPr>
        <p:spPr>
          <a:xfrm>
            <a:off x="470453" y="5983028"/>
            <a:ext cx="8229599" cy="461665"/>
          </a:xfrm>
          <a:prstGeom prst="rect">
            <a:avLst/>
          </a:prstGeom>
          <a:noFill/>
        </p:spPr>
        <p:txBody>
          <a:bodyPr wrap="square" rtlCol="0">
            <a:spAutoFit/>
          </a:bodyPr>
          <a:lstStyle/>
          <a:p>
            <a:r>
              <a:rPr lang="en-CA" sz="2400" dirty="0">
                <a:latin typeface="Bodoni MT" panose="02070603080606020203" pitchFamily="18" charset="0"/>
              </a:rPr>
              <a:t>11 years</a:t>
            </a:r>
          </a:p>
        </p:txBody>
      </p:sp>
      <p:sp>
        <p:nvSpPr>
          <p:cNvPr id="16" name="TextBox 15"/>
          <p:cNvSpPr txBox="1"/>
          <p:nvPr/>
        </p:nvSpPr>
        <p:spPr>
          <a:xfrm>
            <a:off x="124689" y="1306027"/>
            <a:ext cx="6064075" cy="3876445"/>
          </a:xfrm>
          <a:prstGeom prst="ellipse">
            <a:avLst/>
          </a:prstGeom>
          <a:blipFill rotWithShape="1">
            <a:blip r:embed="rId3"/>
            <a:stretch>
              <a:fillRect/>
            </a:stretch>
          </a:blipFill>
        </p:spPr>
        <p:txBody>
          <a:bodyPr wrap="square" rtlCol="0">
            <a:spAutoFit/>
          </a:bodyPr>
          <a:lstStyle/>
          <a:p>
            <a:endParaRPr lang="en-US" dirty="0"/>
          </a:p>
        </p:txBody>
      </p:sp>
      <p:sp>
        <p:nvSpPr>
          <p:cNvPr id="17" name="TextBox 16"/>
          <p:cNvSpPr txBox="1"/>
          <p:nvPr/>
        </p:nvSpPr>
        <p:spPr>
          <a:xfrm>
            <a:off x="5767108" y="1789043"/>
            <a:ext cx="6300203" cy="4913587"/>
          </a:xfrm>
          <a:prstGeom prst="ellipse">
            <a:avLst/>
          </a:prstGeom>
          <a:blipFill rotWithShape="1">
            <a:blip r:embed="rId4"/>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41204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B5ABEC97-76B5-F65B-43C9-356885939D70}"/>
              </a:ext>
            </a:extLst>
          </p:cNvPr>
          <p:cNvSpPr>
            <a:spLocks noChangeArrowheads="1"/>
          </p:cNvSpPr>
          <p:nvPr/>
        </p:nvSpPr>
        <p:spPr bwMode="auto">
          <a:xfrm>
            <a:off x="967409" y="1061146"/>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Warning Signs of Drug Use</a:t>
            </a:r>
          </a:p>
        </p:txBody>
      </p:sp>
      <p:sp>
        <p:nvSpPr>
          <p:cNvPr id="6147" name="Rectangle 4">
            <a:extLst>
              <a:ext uri="{FF2B5EF4-FFF2-40B4-BE49-F238E27FC236}">
                <a16:creationId xmlns:a16="http://schemas.microsoft.com/office/drawing/2014/main" id="{45611B69-7FF7-4D3D-9F9D-2F1C61DFF7D5}"/>
              </a:ext>
            </a:extLst>
          </p:cNvPr>
          <p:cNvSpPr>
            <a:spLocks noChangeArrowheads="1"/>
          </p:cNvSpPr>
          <p:nvPr/>
        </p:nvSpPr>
        <p:spPr bwMode="auto">
          <a:xfrm>
            <a:off x="1524000" y="1820655"/>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429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pPr marL="12700" indent="0">
              <a:defRPr/>
            </a:pPr>
            <a:r>
              <a:rPr lang="en-CA" altLang="en-US" sz="2600" b="1" dirty="0">
                <a:latin typeface="Arial Narrow" panose="020B0606020202030204" pitchFamily="34" charset="0"/>
                <a:ea typeface="Snap ITC" panose="04040A07060A02020202" pitchFamily="82" charset="0"/>
                <a:cs typeface="Snap ITC" panose="04040A07060A02020202" pitchFamily="82" charset="0"/>
              </a:rPr>
              <a:t>At Home</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Changes in sleeping and eating patterns</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Changes in physical appearance (e.g. hygiene, weight and skin) </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Presence of strange odours</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Increased use of strong cologne, mouth wash, eye drops</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Changes in emotions and behaviour</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Difficulty following instructions or concentrating</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Avoiding eye contact</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Excessive secrecy or guarded behaviour</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Possession of drug paraphernalia</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Over-the-counter drugs disappearing from the medicine cabinet</a:t>
            </a:r>
          </a:p>
          <a:p>
            <a:pPr marL="469900" indent="-457200">
              <a:buFont typeface="Wingdings" panose="05000000000000000000" pitchFamily="2" charset="2"/>
              <a:buChar char="§"/>
              <a:defRPr/>
            </a:pPr>
            <a:endParaRPr lang="en-CA" altLang="en-US" sz="2600" dirty="0">
              <a:latin typeface="Arial Narrow" panose="020B0606020202030204" pitchFamily="34" charset="0"/>
              <a:ea typeface="Snap ITC" panose="04040A07060A02020202" pitchFamily="82" charset="0"/>
              <a:cs typeface="Snap ITC" panose="04040A07060A02020202" pitchFamily="82" charset="0"/>
            </a:endParaRPr>
          </a:p>
          <a:p>
            <a:pPr marL="184150" indent="-171450">
              <a:buFont typeface="Wingdings" panose="05000000000000000000" pitchFamily="2" charset="2"/>
              <a:buChar char="§"/>
              <a:defRPr/>
            </a:pPr>
            <a:endParaRPr lang="en-CA" altLang="en-US" sz="1000" dirty="0">
              <a:latin typeface="Arial Narrow" panose="020B0606020202030204" pitchFamily="34" charset="0"/>
              <a:ea typeface="Snap ITC" panose="04040A07060A02020202" pitchFamily="82" charset="0"/>
              <a:cs typeface="Snap ITC" panose="04040A07060A02020202" pitchFamily="82" charset="0"/>
            </a:endParaRPr>
          </a:p>
          <a:p>
            <a:pPr marL="12700" indent="0">
              <a:defRPr/>
            </a:pPr>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a:p>
            <a:pPr marL="12700" indent="0">
              <a:defRPr/>
            </a:pPr>
            <a:endParaRPr lang="en-US" altLang="en-US" sz="2600" b="1" dirty="0">
              <a:latin typeface="Arial Narrow" panose="020B0606020202030204" pitchFamily="34" charset="0"/>
            </a:endParaRPr>
          </a:p>
        </p:txBody>
      </p:sp>
      <p:pic>
        <p:nvPicPr>
          <p:cNvPr id="2" name="Picture 1">
            <a:extLst>
              <a:ext uri="{FF2B5EF4-FFF2-40B4-BE49-F238E27FC236}">
                <a16:creationId xmlns:a16="http://schemas.microsoft.com/office/drawing/2014/main" id="{A41FCA09-22DD-10A3-90E2-7E6C0443C8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2078"/>
            <a:ext cx="12190476" cy="12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wipe(down)">
                                      <p:cBhvr>
                                        <p:cTn id="10" dur="500"/>
                                        <p:tgtEl>
                                          <p:spTgt spid="614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wipe(down)">
                                      <p:cBhvr>
                                        <p:cTn id="13" dur="500"/>
                                        <p:tgtEl>
                                          <p:spTgt spid="614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wipe(down)">
                                      <p:cBhvr>
                                        <p:cTn id="16" dur="500"/>
                                        <p:tgtEl>
                                          <p:spTgt spid="614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Effect transition="in" filter="wipe(down)">
                                      <p:cBhvr>
                                        <p:cTn id="19" dur="500"/>
                                        <p:tgtEl>
                                          <p:spTgt spid="614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wipe(down)">
                                      <p:cBhvr>
                                        <p:cTn id="22" dur="500"/>
                                        <p:tgtEl>
                                          <p:spTgt spid="6147">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Effect transition="in" filter="wipe(down)">
                                      <p:cBhvr>
                                        <p:cTn id="25" dur="500"/>
                                        <p:tgtEl>
                                          <p:spTgt spid="6147">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147">
                                            <p:txEl>
                                              <p:pRg st="7" end="7"/>
                                            </p:txEl>
                                          </p:spTgt>
                                        </p:tgtEl>
                                        <p:attrNameLst>
                                          <p:attrName>style.visibility</p:attrName>
                                        </p:attrNameLst>
                                      </p:cBhvr>
                                      <p:to>
                                        <p:strVal val="visible"/>
                                      </p:to>
                                    </p:set>
                                    <p:animEffect transition="in" filter="wipe(down)">
                                      <p:cBhvr>
                                        <p:cTn id="28" dur="500"/>
                                        <p:tgtEl>
                                          <p:spTgt spid="6147">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147">
                                            <p:txEl>
                                              <p:pRg st="8" end="8"/>
                                            </p:txEl>
                                          </p:spTgt>
                                        </p:tgtEl>
                                        <p:attrNameLst>
                                          <p:attrName>style.visibility</p:attrName>
                                        </p:attrNameLst>
                                      </p:cBhvr>
                                      <p:to>
                                        <p:strVal val="visible"/>
                                      </p:to>
                                    </p:set>
                                    <p:animEffect transition="in" filter="wipe(down)">
                                      <p:cBhvr>
                                        <p:cTn id="31" dur="500"/>
                                        <p:tgtEl>
                                          <p:spTgt spid="6147">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6147">
                                            <p:txEl>
                                              <p:pRg st="9" end="9"/>
                                            </p:txEl>
                                          </p:spTgt>
                                        </p:tgtEl>
                                        <p:attrNameLst>
                                          <p:attrName>style.visibility</p:attrName>
                                        </p:attrNameLst>
                                      </p:cBhvr>
                                      <p:to>
                                        <p:strVal val="visible"/>
                                      </p:to>
                                    </p:set>
                                    <p:animEffect transition="in" filter="wipe(down)">
                                      <p:cBhvr>
                                        <p:cTn id="34" dur="500"/>
                                        <p:tgtEl>
                                          <p:spTgt spid="6147">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6147">
                                            <p:txEl>
                                              <p:pRg st="10" end="10"/>
                                            </p:txEl>
                                          </p:spTgt>
                                        </p:tgtEl>
                                        <p:attrNameLst>
                                          <p:attrName>style.visibility</p:attrName>
                                        </p:attrNameLst>
                                      </p:cBhvr>
                                      <p:to>
                                        <p:strVal val="visible"/>
                                      </p:to>
                                    </p:set>
                                    <p:animEffect transition="in" filter="wipe(down)">
                                      <p:cBhvr>
                                        <p:cTn id="37"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11BCD63A-A50A-571C-251E-54E7B22C0BD5}"/>
              </a:ext>
            </a:extLst>
          </p:cNvPr>
          <p:cNvSpPr>
            <a:spLocks noChangeArrowheads="1"/>
          </p:cNvSpPr>
          <p:nvPr/>
        </p:nvSpPr>
        <p:spPr bwMode="auto">
          <a:xfrm>
            <a:off x="1524000" y="140231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Warning Signs of Drug Use</a:t>
            </a:r>
          </a:p>
        </p:txBody>
      </p:sp>
      <p:sp>
        <p:nvSpPr>
          <p:cNvPr id="6147" name="Rectangle 4">
            <a:extLst>
              <a:ext uri="{FF2B5EF4-FFF2-40B4-BE49-F238E27FC236}">
                <a16:creationId xmlns:a16="http://schemas.microsoft.com/office/drawing/2014/main" id="{1090327B-E359-4B83-9D6D-E5E1A6FFDE2F}"/>
              </a:ext>
            </a:extLst>
          </p:cNvPr>
          <p:cNvSpPr>
            <a:spLocks noChangeArrowheads="1"/>
          </p:cNvSpPr>
          <p:nvPr/>
        </p:nvSpPr>
        <p:spPr bwMode="auto">
          <a:xfrm>
            <a:off x="1524000" y="2549525"/>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429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pPr marL="12700" indent="0">
              <a:defRPr/>
            </a:pPr>
            <a:r>
              <a:rPr lang="en-CA" altLang="en-US" sz="2600" b="1" dirty="0">
                <a:latin typeface="Arial Narrow" panose="020B0606020202030204" pitchFamily="34" charset="0"/>
                <a:ea typeface="Snap ITC" panose="04040A07060A02020202" pitchFamily="82" charset="0"/>
                <a:cs typeface="Snap ITC" panose="04040A07060A02020202" pitchFamily="82" charset="0"/>
              </a:rPr>
              <a:t>In Community </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Changes in schools and/or work performance </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Loss of interest in usual hobbies and activities</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Change of friends</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Defending a known drug user</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Requesting money</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Increased amounts of unaccountable money of their own</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Receiving expensive gifts from friends</a:t>
            </a:r>
          </a:p>
          <a:p>
            <a:pPr marL="184150" indent="-171450">
              <a:buFont typeface="Wingdings" panose="05000000000000000000" pitchFamily="2" charset="2"/>
              <a:buChar char="§"/>
              <a:defRPr/>
            </a:pPr>
            <a:endParaRPr lang="en-CA" altLang="en-US" sz="1000" dirty="0">
              <a:latin typeface="Arial Narrow" panose="020B0606020202030204" pitchFamily="34" charset="0"/>
              <a:ea typeface="Snap ITC" panose="04040A07060A02020202" pitchFamily="82" charset="0"/>
              <a:cs typeface="Snap ITC" panose="04040A07060A02020202" pitchFamily="82" charset="0"/>
            </a:endParaRPr>
          </a:p>
          <a:p>
            <a:pPr marL="12700" indent="0">
              <a:defRPr/>
            </a:pPr>
            <a:endParaRPr lang="en-CA" altLang="en-US" sz="1000" b="1" dirty="0">
              <a:latin typeface="Arial Narrow" panose="020B0606020202030204" pitchFamily="34" charset="0"/>
              <a:ea typeface="Snap ITC" panose="04040A07060A02020202" pitchFamily="82" charset="0"/>
              <a:cs typeface="Snap ITC" panose="04040A07060A02020202" pitchFamily="82" charset="0"/>
            </a:endParaRPr>
          </a:p>
          <a:p>
            <a:pPr marL="12700" indent="0">
              <a:defRPr/>
            </a:pPr>
            <a:endParaRPr lang="en-US" altLang="en-US" sz="2600" b="1" dirty="0">
              <a:latin typeface="Arial Narrow" panose="020B0606020202030204" pitchFamily="34" charset="0"/>
            </a:endParaRPr>
          </a:p>
        </p:txBody>
      </p:sp>
      <p:pic>
        <p:nvPicPr>
          <p:cNvPr id="2" name="Picture 1">
            <a:extLst>
              <a:ext uri="{FF2B5EF4-FFF2-40B4-BE49-F238E27FC236}">
                <a16:creationId xmlns:a16="http://schemas.microsoft.com/office/drawing/2014/main" id="{E49BEFC8-620C-C5DF-91F4-D00069E678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3055"/>
            <a:ext cx="12192000" cy="1280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wipe(down)">
                                      <p:cBhvr>
                                        <p:cTn id="10" dur="500"/>
                                        <p:tgtEl>
                                          <p:spTgt spid="614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wipe(down)">
                                      <p:cBhvr>
                                        <p:cTn id="13" dur="500"/>
                                        <p:tgtEl>
                                          <p:spTgt spid="614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wipe(down)">
                                      <p:cBhvr>
                                        <p:cTn id="16" dur="500"/>
                                        <p:tgtEl>
                                          <p:spTgt spid="614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Effect transition="in" filter="wipe(down)">
                                      <p:cBhvr>
                                        <p:cTn id="19" dur="500"/>
                                        <p:tgtEl>
                                          <p:spTgt spid="614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wipe(down)">
                                      <p:cBhvr>
                                        <p:cTn id="22" dur="500"/>
                                        <p:tgtEl>
                                          <p:spTgt spid="6147">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Effect transition="in" filter="wipe(down)">
                                      <p:cBhvr>
                                        <p:cTn id="25" dur="500"/>
                                        <p:tgtEl>
                                          <p:spTgt spid="6147">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147">
                                            <p:txEl>
                                              <p:pRg st="7" end="7"/>
                                            </p:txEl>
                                          </p:spTgt>
                                        </p:tgtEl>
                                        <p:attrNameLst>
                                          <p:attrName>style.visibility</p:attrName>
                                        </p:attrNameLst>
                                      </p:cBhvr>
                                      <p:to>
                                        <p:strVal val="visible"/>
                                      </p:to>
                                    </p:set>
                                    <p:animEffect transition="in" filter="wipe(down)">
                                      <p:cBhvr>
                                        <p:cTn id="28"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7C32D9F8-F698-0484-12EC-50E5D82F6C87}"/>
              </a:ext>
            </a:extLst>
          </p:cNvPr>
          <p:cNvSpPr>
            <a:spLocks noChangeArrowheads="1"/>
          </p:cNvSpPr>
          <p:nvPr/>
        </p:nvSpPr>
        <p:spPr bwMode="auto">
          <a:xfrm>
            <a:off x="3962400" y="108516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latin typeface="Berlin Sans FB Demi" panose="020E0802020502020306" pitchFamily="34" charset="0"/>
              </a:rPr>
              <a:t>Ways to Respond</a:t>
            </a:r>
          </a:p>
        </p:txBody>
      </p:sp>
      <p:sp>
        <p:nvSpPr>
          <p:cNvPr id="6147" name="Rectangle 4">
            <a:extLst>
              <a:ext uri="{FF2B5EF4-FFF2-40B4-BE49-F238E27FC236}">
                <a16:creationId xmlns:a16="http://schemas.microsoft.com/office/drawing/2014/main" id="{C0762ECF-F592-492F-A546-76DC101F0B63}"/>
              </a:ext>
            </a:extLst>
          </p:cNvPr>
          <p:cNvSpPr>
            <a:spLocks noChangeArrowheads="1"/>
          </p:cNvSpPr>
          <p:nvPr/>
        </p:nvSpPr>
        <p:spPr bwMode="auto">
          <a:xfrm>
            <a:off x="1523238" y="1621873"/>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42900">
              <a:tabLst>
                <a:tab pos="355600" algn="l"/>
              </a:tabLst>
              <a:defRPr>
                <a:solidFill>
                  <a:schemeClr val="tx1"/>
                </a:solidFill>
                <a:latin typeface="Arial" panose="020B0604020202020204" pitchFamily="34" charset="0"/>
              </a:defRPr>
            </a:lvl1pPr>
            <a:lvl2pPr marL="742950" indent="-28575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pPr marL="12700" indent="0">
              <a:defRPr/>
            </a:pPr>
            <a:r>
              <a:rPr lang="en-CA" altLang="en-US" sz="2600" b="1" dirty="0">
                <a:latin typeface="Arial Narrow" panose="020B0606020202030204" pitchFamily="34" charset="0"/>
                <a:ea typeface="Snap ITC" panose="04040A07060A02020202" pitchFamily="82" charset="0"/>
                <a:cs typeface="Snap ITC" panose="04040A07060A02020202" pitchFamily="82" charset="0"/>
              </a:rPr>
              <a:t>Report Crime</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911 for life and death emergencies – Dial 9-1-1</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RCMP for non-emergencies – Dial 310-RCMP</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Crime Stoppers to give anonymous crime tips – 1-800-222-TIPS</a:t>
            </a:r>
          </a:p>
          <a:p>
            <a:pPr marL="12700" indent="0">
              <a:defRPr/>
            </a:pPr>
            <a:endParaRPr lang="en-CA" altLang="en-US" sz="500" dirty="0">
              <a:latin typeface="Arial Narrow" panose="020B0606020202030204" pitchFamily="34" charset="0"/>
              <a:ea typeface="Snap ITC" panose="04040A07060A02020202" pitchFamily="82" charset="0"/>
              <a:cs typeface="Snap ITC" panose="04040A07060A02020202" pitchFamily="82" charset="0"/>
            </a:endParaRPr>
          </a:p>
          <a:p>
            <a:pPr marL="12700" indent="0">
              <a:defRPr/>
            </a:pPr>
            <a:r>
              <a:rPr lang="en-CA" altLang="en-US" sz="2600" b="1" dirty="0">
                <a:latin typeface="Arial Narrow" panose="020B0606020202030204" pitchFamily="34" charset="0"/>
                <a:ea typeface="Snap ITC" panose="04040A07060A02020202" pitchFamily="82" charset="0"/>
                <a:cs typeface="Snap ITC" panose="04040A07060A02020202" pitchFamily="82" charset="0"/>
              </a:rPr>
              <a:t>Use Help Lines</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211 Saskatchewan Help Line – Dial 2-1-1</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Canada Suicide Prevention Service – 1-833-456-4566</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Canadian Indian Residential Schools Crisis Line – 1-866-925-4419</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Crisis Text Line (youth) – Text CONNECT to 686868</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First Nations and Inuit Hope for Wellness 1-855-242-3310</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Kids Help Phone (under 21) – 1-800-668-6868</a:t>
            </a:r>
          </a:p>
          <a:p>
            <a:pPr marL="469900" indent="-457200">
              <a:buFont typeface="Wingdings" panose="05000000000000000000" pitchFamily="2" charset="2"/>
              <a:buChar char="§"/>
              <a:defRPr/>
            </a:pPr>
            <a:r>
              <a:rPr lang="en-CA" altLang="en-US" sz="2400" dirty="0">
                <a:latin typeface="Arial Narrow" panose="020B0606020202030204" pitchFamily="34" charset="0"/>
                <a:ea typeface="Snap ITC" panose="04040A07060A02020202" pitchFamily="82" charset="0"/>
                <a:cs typeface="Snap ITC" panose="04040A07060A02020202" pitchFamily="82" charset="0"/>
              </a:rPr>
              <a:t>Trans Lifeline – 1-877-330-6366</a:t>
            </a:r>
          </a:p>
          <a:p>
            <a:pPr marL="469900" indent="-457200">
              <a:buFont typeface="Wingdings" panose="05000000000000000000" pitchFamily="2" charset="2"/>
              <a:buChar char="§"/>
              <a:defRPr/>
            </a:pPr>
            <a:endParaRPr lang="en-CA" altLang="en-US" sz="2600" dirty="0">
              <a:latin typeface="Arial Narrow" panose="020B0606020202030204" pitchFamily="34" charset="0"/>
              <a:ea typeface="Snap ITC" panose="04040A07060A02020202" pitchFamily="82" charset="0"/>
              <a:cs typeface="Snap ITC" panose="04040A07060A02020202" pitchFamily="82" charset="0"/>
            </a:endParaRPr>
          </a:p>
          <a:p>
            <a:pPr marL="469900" indent="-457200">
              <a:buFont typeface="Wingdings" panose="05000000000000000000" pitchFamily="2" charset="2"/>
              <a:buChar char="§"/>
              <a:defRPr/>
            </a:pPr>
            <a:endParaRPr lang="en-CA" altLang="en-US" sz="2600" dirty="0">
              <a:latin typeface="Arial Narrow" panose="020B0606020202030204" pitchFamily="34" charset="0"/>
              <a:ea typeface="Snap ITC" panose="04040A07060A02020202" pitchFamily="82" charset="0"/>
              <a:cs typeface="Snap ITC" panose="04040A07060A02020202" pitchFamily="82" charset="0"/>
            </a:endParaRPr>
          </a:p>
          <a:p>
            <a:pPr marL="184150" indent="-171450">
              <a:buFont typeface="Wingdings" panose="05000000000000000000" pitchFamily="2" charset="2"/>
              <a:buChar char="§"/>
              <a:defRPr/>
            </a:pPr>
            <a:endParaRPr lang="en-CA" altLang="en-US" sz="1000" dirty="0">
              <a:latin typeface="Arial Narrow" panose="020B0606020202030204" pitchFamily="34" charset="0"/>
              <a:ea typeface="Snap ITC" panose="04040A07060A02020202" pitchFamily="82" charset="0"/>
              <a:cs typeface="Snap ITC" panose="04040A07060A02020202" pitchFamily="82" charset="0"/>
            </a:endParaRPr>
          </a:p>
          <a:p>
            <a:pPr marL="12700" indent="0">
              <a:defRPr/>
            </a:pPr>
            <a:endParaRPr lang="en-US" altLang="en-US" sz="2600" b="1" dirty="0">
              <a:latin typeface="Arial Narrow" panose="020B0606020202030204" pitchFamily="34" charset="0"/>
            </a:endParaRPr>
          </a:p>
        </p:txBody>
      </p:sp>
      <p:pic>
        <p:nvPicPr>
          <p:cNvPr id="2" name="Picture 1">
            <a:extLst>
              <a:ext uri="{FF2B5EF4-FFF2-40B4-BE49-F238E27FC236}">
                <a16:creationId xmlns:a16="http://schemas.microsoft.com/office/drawing/2014/main" id="{48DDD04D-97BB-ABFF-40AD-1BC9A67501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2078"/>
            <a:ext cx="12190476" cy="12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7" dur="500"/>
                                        <p:tgtEl>
                                          <p:spTgt spid="614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randombar(horizontal)">
                                      <p:cBhvr>
                                        <p:cTn id="10" dur="500"/>
                                        <p:tgtEl>
                                          <p:spTgt spid="614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13" dur="500"/>
                                        <p:tgtEl>
                                          <p:spTgt spid="6147">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randombar(horizontal)">
                                      <p:cBhvr>
                                        <p:cTn id="16" dur="500"/>
                                        <p:tgtEl>
                                          <p:spTgt spid="6147">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animEffect transition="in" filter="randombar(horizontal)">
                                      <p:cBhvr>
                                        <p:cTn id="19" dur="500"/>
                                        <p:tgtEl>
                                          <p:spTgt spid="6147">
                                            <p:txEl>
                                              <p:pRg st="5" end="5"/>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randombar(horizontal)">
                                      <p:cBhvr>
                                        <p:cTn id="22" dur="500"/>
                                        <p:tgtEl>
                                          <p:spTgt spid="6147">
                                            <p:txEl>
                                              <p:pRg st="6" end="6"/>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6147">
                                            <p:txEl>
                                              <p:pRg st="7" end="7"/>
                                            </p:txEl>
                                          </p:spTgt>
                                        </p:tgtEl>
                                        <p:attrNameLst>
                                          <p:attrName>style.visibility</p:attrName>
                                        </p:attrNameLst>
                                      </p:cBhvr>
                                      <p:to>
                                        <p:strVal val="visible"/>
                                      </p:to>
                                    </p:set>
                                    <p:animEffect transition="in" filter="randombar(horizontal)">
                                      <p:cBhvr>
                                        <p:cTn id="25" dur="500"/>
                                        <p:tgtEl>
                                          <p:spTgt spid="6147">
                                            <p:txEl>
                                              <p:pRg st="7" end="7"/>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6147">
                                            <p:txEl>
                                              <p:pRg st="8" end="8"/>
                                            </p:txEl>
                                          </p:spTgt>
                                        </p:tgtEl>
                                        <p:attrNameLst>
                                          <p:attrName>style.visibility</p:attrName>
                                        </p:attrNameLst>
                                      </p:cBhvr>
                                      <p:to>
                                        <p:strVal val="visible"/>
                                      </p:to>
                                    </p:set>
                                    <p:animEffect transition="in" filter="randombar(horizontal)">
                                      <p:cBhvr>
                                        <p:cTn id="28" dur="500"/>
                                        <p:tgtEl>
                                          <p:spTgt spid="6147">
                                            <p:txEl>
                                              <p:pRg st="8" end="8"/>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6147">
                                            <p:txEl>
                                              <p:pRg st="9" end="9"/>
                                            </p:txEl>
                                          </p:spTgt>
                                        </p:tgtEl>
                                        <p:attrNameLst>
                                          <p:attrName>style.visibility</p:attrName>
                                        </p:attrNameLst>
                                      </p:cBhvr>
                                      <p:to>
                                        <p:strVal val="visible"/>
                                      </p:to>
                                    </p:set>
                                    <p:animEffect transition="in" filter="randombar(horizontal)">
                                      <p:cBhvr>
                                        <p:cTn id="31" dur="500"/>
                                        <p:tgtEl>
                                          <p:spTgt spid="6147">
                                            <p:txEl>
                                              <p:pRg st="9" end="9"/>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6147">
                                            <p:txEl>
                                              <p:pRg st="10" end="10"/>
                                            </p:txEl>
                                          </p:spTgt>
                                        </p:tgtEl>
                                        <p:attrNameLst>
                                          <p:attrName>style.visibility</p:attrName>
                                        </p:attrNameLst>
                                      </p:cBhvr>
                                      <p:to>
                                        <p:strVal val="visible"/>
                                      </p:to>
                                    </p:set>
                                    <p:animEffect transition="in" filter="randombar(horizontal)">
                                      <p:cBhvr>
                                        <p:cTn id="34" dur="500"/>
                                        <p:tgtEl>
                                          <p:spTgt spid="6147">
                                            <p:txEl>
                                              <p:pRg st="10" end="1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6147">
                                            <p:txEl>
                                              <p:pRg st="11" end="11"/>
                                            </p:txEl>
                                          </p:spTgt>
                                        </p:tgtEl>
                                        <p:attrNameLst>
                                          <p:attrName>style.visibility</p:attrName>
                                        </p:attrNameLst>
                                      </p:cBhvr>
                                      <p:to>
                                        <p:strVal val="visible"/>
                                      </p:to>
                                    </p:set>
                                    <p:animEffect transition="in" filter="randombar(horizontal)">
                                      <p:cBhvr>
                                        <p:cTn id="37" dur="500"/>
                                        <p:tgtEl>
                                          <p:spTgt spid="6147">
                                            <p:txEl>
                                              <p:pRg st="11" end="11"/>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6147">
                                            <p:txEl>
                                              <p:pRg st="12" end="12"/>
                                            </p:txEl>
                                          </p:spTgt>
                                        </p:tgtEl>
                                        <p:attrNameLst>
                                          <p:attrName>style.visibility</p:attrName>
                                        </p:attrNameLst>
                                      </p:cBhvr>
                                      <p:to>
                                        <p:strVal val="visible"/>
                                      </p:to>
                                    </p:set>
                                    <p:animEffect transition="in" filter="randombar(horizontal)">
                                      <p:cBhvr>
                                        <p:cTn id="40" dur="500"/>
                                        <p:tgtEl>
                                          <p:spTgt spid="61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EA70BC-6D6F-4F41-AB30-F2D81187EA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266A47C-4049-FB19-3340-9EF6232355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B7A39F57-DD9A-9ECA-62F6-7D2F0162E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C12AFBF3-804F-F925-06C5-AD2660AAE5C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8931009D-A0E6-7CD5-1DB6-AC6C795AFE83}"/>
              </a:ext>
            </a:extLst>
          </p:cNvPr>
          <p:cNvSpPr>
            <a:spLocks noGrp="1"/>
          </p:cNvSpPr>
          <p:nvPr>
            <p:ph idx="1"/>
          </p:nvPr>
        </p:nvSpPr>
        <p:spPr>
          <a:xfrm>
            <a:off x="838200" y="1825625"/>
            <a:ext cx="7708900" cy="4351338"/>
          </a:xfrm>
        </p:spPr>
        <p:txBody>
          <a:bodyPr>
            <a:normAutofit/>
          </a:bodyPr>
          <a:lstStyle/>
          <a:p>
            <a:r>
              <a:rPr lang="en-CA" sz="3000" dirty="0">
                <a:latin typeface="Times New Roman" panose="02020603050405020304" pitchFamily="18" charset="0"/>
                <a:cs typeface="Times New Roman" panose="02020603050405020304" pitchFamily="18" charset="0"/>
              </a:rPr>
              <a:t>In Canada, certain forms of elder abuse are crimes under the Criminal Code. </a:t>
            </a:r>
          </a:p>
          <a:p>
            <a:r>
              <a:rPr lang="en-CA" sz="3000" dirty="0">
                <a:latin typeface="Times New Roman" panose="02020603050405020304" pitchFamily="18" charset="0"/>
                <a:cs typeface="Times New Roman" panose="02020603050405020304" pitchFamily="18" charset="0"/>
              </a:rPr>
              <a:t>The Criminal Code (Section 718.2) requires the court, when delivering a sentence, to take into account evidence that the offence was motivated by age or disability-based bias, prejudice or hate. </a:t>
            </a:r>
          </a:p>
          <a:p>
            <a:r>
              <a:rPr lang="en-CA" sz="3000" dirty="0">
                <a:latin typeface="Times New Roman" panose="02020603050405020304" pitchFamily="18" charset="0"/>
                <a:cs typeface="Times New Roman" panose="02020603050405020304" pitchFamily="18" charset="0"/>
              </a:rPr>
              <a:t>The Court must also consider whether the offender abused a position of trust or authority.</a:t>
            </a: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F40AB43-D64C-D18D-A352-B567D43188C3}"/>
              </a:ext>
            </a:extLst>
          </p:cNvPr>
          <p:cNvSpPr txBox="1"/>
          <p:nvPr/>
        </p:nvSpPr>
        <p:spPr>
          <a:xfrm>
            <a:off x="838200" y="1035170"/>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Elder Abuse in the Criminal Code</a:t>
            </a:r>
          </a:p>
        </p:txBody>
      </p:sp>
      <p:pic>
        <p:nvPicPr>
          <p:cNvPr id="8" name="Picture 7" descr="A brown book with blue text&#10;&#10;AI-generated content may be incorrect.">
            <a:extLst>
              <a:ext uri="{FF2B5EF4-FFF2-40B4-BE49-F238E27FC236}">
                <a16:creationId xmlns:a16="http://schemas.microsoft.com/office/drawing/2014/main" id="{958493EB-EB59-63B8-7E5B-D012F5C609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47100" y="1952298"/>
            <a:ext cx="3350947" cy="3870532"/>
          </a:xfrm>
          <a:prstGeom prst="rect">
            <a:avLst/>
          </a:prstGeom>
        </p:spPr>
      </p:pic>
    </p:spTree>
    <p:extLst>
      <p:ext uri="{BB962C8B-B14F-4D97-AF65-F5344CB8AC3E}">
        <p14:creationId xmlns:p14="http://schemas.microsoft.com/office/powerpoint/2010/main" val="133584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685879-029D-0B86-0EB8-1E62C0E5C7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0EEED6E-A0DA-84F0-7011-BD3EEA8A7C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AA9FC4E0-6B31-2FD3-1C0C-DFC8E0D7E1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FE2D1A2A-6729-A8B7-D2F7-22EE59D644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4CFD0E91-E85B-108A-49B1-A0BC21BC9BFA}"/>
              </a:ext>
            </a:extLst>
          </p:cNvPr>
          <p:cNvSpPr>
            <a:spLocks noGrp="1"/>
          </p:cNvSpPr>
          <p:nvPr>
            <p:ph idx="1"/>
          </p:nvPr>
        </p:nvSpPr>
        <p:spPr>
          <a:xfrm>
            <a:off x="838200" y="1825625"/>
            <a:ext cx="9994900" cy="4351338"/>
          </a:xfrm>
        </p:spPr>
        <p:txBody>
          <a:bodyPr>
            <a:normAutofit/>
          </a:bodyPr>
          <a:lstStyle/>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DEDCE0E-D667-3FA4-653F-703B2B35CEBF}"/>
              </a:ext>
            </a:extLst>
          </p:cNvPr>
          <p:cNvSpPr txBox="1"/>
          <p:nvPr/>
        </p:nvSpPr>
        <p:spPr>
          <a:xfrm>
            <a:off x="838200" y="1035170"/>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Questions:</a:t>
            </a:r>
          </a:p>
        </p:txBody>
      </p:sp>
      <p:pic>
        <p:nvPicPr>
          <p:cNvPr id="2" name="Picture 15">
            <a:extLst>
              <a:ext uri="{FF2B5EF4-FFF2-40B4-BE49-F238E27FC236}">
                <a16:creationId xmlns:a16="http://schemas.microsoft.com/office/drawing/2014/main" id="{290AA366-7233-1C54-19F1-F98DE3A4536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43424" y="2084577"/>
            <a:ext cx="65627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83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EA70BC-6D6F-4F41-AB30-F2D81187EA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266A47C-4049-FB19-3340-9EF6232355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B7A39F57-DD9A-9ECA-62F6-7D2F0162E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C12AFBF3-804F-F925-06C5-AD2660AAE5C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pic>
        <p:nvPicPr>
          <p:cNvPr id="10" name="Picture 9" descr="A group of icons with hands in different colors&#10;&#10;AI-generated content may be incorrect.">
            <a:extLst>
              <a:ext uri="{FF2B5EF4-FFF2-40B4-BE49-F238E27FC236}">
                <a16:creationId xmlns:a16="http://schemas.microsoft.com/office/drawing/2014/main" id="{FFFF0E45-3CFF-2CD4-A6E8-5B288CB80C6D}"/>
              </a:ext>
            </a:extLst>
          </p:cNvPr>
          <p:cNvPicPr>
            <a:picLocks noChangeAspect="1"/>
          </p:cNvPicPr>
          <p:nvPr/>
        </p:nvPicPr>
        <p:blipFill>
          <a:blip r:embed="rId6" cstate="email">
            <a:extLst>
              <a:ext uri="{28A0092B-C50C-407E-A947-70E740481C1C}">
                <a14:useLocalDpi xmlns:a14="http://schemas.microsoft.com/office/drawing/2010/main"/>
              </a:ext>
            </a:extLst>
          </a:blip>
          <a:srcRect r="890" b="18107"/>
          <a:stretch/>
        </p:blipFill>
        <p:spPr>
          <a:xfrm>
            <a:off x="450439" y="2102005"/>
            <a:ext cx="11567515" cy="2698595"/>
          </a:xfrm>
          <a:prstGeom prst="rect">
            <a:avLst/>
          </a:prstGeom>
        </p:spPr>
      </p:pic>
      <p:sp>
        <p:nvSpPr>
          <p:cNvPr id="11" name="TextBox 10">
            <a:extLst>
              <a:ext uri="{FF2B5EF4-FFF2-40B4-BE49-F238E27FC236}">
                <a16:creationId xmlns:a16="http://schemas.microsoft.com/office/drawing/2014/main" id="{59540875-8C36-7B80-C814-60AEB782109E}"/>
              </a:ext>
            </a:extLst>
          </p:cNvPr>
          <p:cNvSpPr txBox="1"/>
          <p:nvPr/>
        </p:nvSpPr>
        <p:spPr>
          <a:xfrm>
            <a:off x="677019" y="1166239"/>
            <a:ext cx="1134093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Forms of Elder Abuse</a:t>
            </a:r>
          </a:p>
        </p:txBody>
      </p:sp>
      <p:sp>
        <p:nvSpPr>
          <p:cNvPr id="2" name="TextBox 1">
            <a:extLst>
              <a:ext uri="{FF2B5EF4-FFF2-40B4-BE49-F238E27FC236}">
                <a16:creationId xmlns:a16="http://schemas.microsoft.com/office/drawing/2014/main" id="{F1E0CD66-5822-186B-1BFB-9DA6E48C1E02}"/>
              </a:ext>
            </a:extLst>
          </p:cNvPr>
          <p:cNvSpPr txBox="1"/>
          <p:nvPr/>
        </p:nvSpPr>
        <p:spPr>
          <a:xfrm>
            <a:off x="977900" y="4724400"/>
            <a:ext cx="21463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Financial</a:t>
            </a:r>
          </a:p>
        </p:txBody>
      </p:sp>
      <p:sp>
        <p:nvSpPr>
          <p:cNvPr id="3" name="TextBox 2">
            <a:extLst>
              <a:ext uri="{FF2B5EF4-FFF2-40B4-BE49-F238E27FC236}">
                <a16:creationId xmlns:a16="http://schemas.microsoft.com/office/drawing/2014/main" id="{D70B073B-405C-B774-1D0A-12E65B7A62B4}"/>
              </a:ext>
            </a:extLst>
          </p:cNvPr>
          <p:cNvSpPr txBox="1"/>
          <p:nvPr/>
        </p:nvSpPr>
        <p:spPr>
          <a:xfrm>
            <a:off x="2954692" y="4711700"/>
            <a:ext cx="23622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Psychological</a:t>
            </a:r>
          </a:p>
        </p:txBody>
      </p:sp>
      <p:sp>
        <p:nvSpPr>
          <p:cNvPr id="4" name="TextBox 3">
            <a:extLst>
              <a:ext uri="{FF2B5EF4-FFF2-40B4-BE49-F238E27FC236}">
                <a16:creationId xmlns:a16="http://schemas.microsoft.com/office/drawing/2014/main" id="{85EC56FB-4A12-6B08-6803-2A45962D9FDD}"/>
              </a:ext>
            </a:extLst>
          </p:cNvPr>
          <p:cNvSpPr txBox="1"/>
          <p:nvPr/>
        </p:nvSpPr>
        <p:spPr>
          <a:xfrm>
            <a:off x="5579710" y="4724400"/>
            <a:ext cx="25908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Physical</a:t>
            </a:r>
          </a:p>
        </p:txBody>
      </p:sp>
      <p:sp>
        <p:nvSpPr>
          <p:cNvPr id="6" name="TextBox 5">
            <a:extLst>
              <a:ext uri="{FF2B5EF4-FFF2-40B4-BE49-F238E27FC236}">
                <a16:creationId xmlns:a16="http://schemas.microsoft.com/office/drawing/2014/main" id="{859CE00C-83AA-7934-7B99-DE60D73C71B7}"/>
              </a:ext>
            </a:extLst>
          </p:cNvPr>
          <p:cNvSpPr txBox="1"/>
          <p:nvPr/>
        </p:nvSpPr>
        <p:spPr>
          <a:xfrm>
            <a:off x="7975604" y="4756150"/>
            <a:ext cx="21463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Sexual</a:t>
            </a:r>
          </a:p>
        </p:txBody>
      </p:sp>
      <p:sp>
        <p:nvSpPr>
          <p:cNvPr id="7" name="TextBox 6">
            <a:extLst>
              <a:ext uri="{FF2B5EF4-FFF2-40B4-BE49-F238E27FC236}">
                <a16:creationId xmlns:a16="http://schemas.microsoft.com/office/drawing/2014/main" id="{23D22B8C-E884-AB20-C311-347D32416D8A}"/>
              </a:ext>
            </a:extLst>
          </p:cNvPr>
          <p:cNvSpPr txBox="1"/>
          <p:nvPr/>
        </p:nvSpPr>
        <p:spPr>
          <a:xfrm>
            <a:off x="10168296" y="4724400"/>
            <a:ext cx="21463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Neglect</a:t>
            </a:r>
          </a:p>
        </p:txBody>
      </p:sp>
    </p:spTree>
    <p:extLst>
      <p:ext uri="{BB962C8B-B14F-4D97-AF65-F5344CB8AC3E}">
        <p14:creationId xmlns:p14="http://schemas.microsoft.com/office/powerpoint/2010/main" val="383862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1CDDD2-77F5-54BE-31BE-E6D119C4FB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322A96-81C2-6103-BBEF-4308EE6FEF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53889EAC-FCC8-6A4D-9890-8323B90C76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0A4D1225-B0D1-FDC9-2532-9EFE0C8EF88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3" name="TextBox 2">
            <a:extLst>
              <a:ext uri="{FF2B5EF4-FFF2-40B4-BE49-F238E27FC236}">
                <a16:creationId xmlns:a16="http://schemas.microsoft.com/office/drawing/2014/main" id="{99E7A4BB-4E16-1824-AA9D-05FC9D846E95}"/>
              </a:ext>
            </a:extLst>
          </p:cNvPr>
          <p:cNvSpPr txBox="1"/>
          <p:nvPr/>
        </p:nvSpPr>
        <p:spPr>
          <a:xfrm>
            <a:off x="269048" y="1527525"/>
            <a:ext cx="6093912" cy="1754326"/>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i="1" dirty="0"/>
              <a:t>Financial</a:t>
            </a:r>
            <a:r>
              <a:rPr lang="en-CA" altLang="en-US" dirty="0"/>
              <a:t> abuse is improper use of an older person’s funds, property, or assets; this includes: stealing someone’s money/possessions, fraud, extortion, misusing a power of attorney, forging someone’s signature, or any unwanted financial activity that the person did not consent to; </a:t>
            </a:r>
            <a:r>
              <a:rPr lang="en-CA" altLang="en-US" b="1" dirty="0"/>
              <a:t>This is the most common type of abuse that happens to elders</a:t>
            </a:r>
          </a:p>
        </p:txBody>
      </p:sp>
      <p:sp>
        <p:nvSpPr>
          <p:cNvPr id="4" name="TextBox 3">
            <a:extLst>
              <a:ext uri="{FF2B5EF4-FFF2-40B4-BE49-F238E27FC236}">
                <a16:creationId xmlns:a16="http://schemas.microsoft.com/office/drawing/2014/main" id="{78169A5E-506B-1544-0CFF-4CD3C641DE74}"/>
              </a:ext>
            </a:extLst>
          </p:cNvPr>
          <p:cNvSpPr txBox="1"/>
          <p:nvPr/>
        </p:nvSpPr>
        <p:spPr>
          <a:xfrm>
            <a:off x="4135792" y="4092326"/>
            <a:ext cx="7787160" cy="2100575"/>
          </a:xfrm>
          <a:prstGeom prst="rect">
            <a:avLst/>
          </a:prstGeom>
          <a:noFill/>
        </p:spPr>
        <p:txBody>
          <a:bodyPr wrap="square" rtlCol="0">
            <a:spAutoFit/>
          </a:bodyPr>
          <a:lstStyle/>
          <a:p>
            <a:pPr algn="l">
              <a:spcAft>
                <a:spcPts val="900"/>
              </a:spcAft>
              <a:buNone/>
            </a:pPr>
            <a:r>
              <a:rPr lang="en-CA" sz="2000" b="1" i="0" dirty="0">
                <a:solidFill>
                  <a:srgbClr val="1F1F1F"/>
                </a:solidFill>
                <a:effectLst/>
                <a:latin typeface="+mj-lt"/>
              </a:rPr>
              <a:t>Warning signs of financial exploitation</a:t>
            </a:r>
            <a:endParaRPr lang="en-CA" sz="2000" b="0" i="0" dirty="0">
              <a:solidFill>
                <a:srgbClr val="1F1F1F"/>
              </a:solidFill>
              <a:effectLst/>
              <a:latin typeface="+mj-lt"/>
            </a:endParaRPr>
          </a:p>
          <a:p>
            <a:pPr algn="l">
              <a:spcAft>
                <a:spcPts val="300"/>
              </a:spcAft>
              <a:buFont typeface="+mj-lt"/>
              <a:buAutoNum type="arabicPeriod"/>
            </a:pPr>
            <a:r>
              <a:rPr lang="en-CA" sz="2000" b="0" i="0" dirty="0">
                <a:solidFill>
                  <a:srgbClr val="1F1F1F"/>
                </a:solidFill>
                <a:effectLst/>
                <a:latin typeface="+mj-lt"/>
              </a:rPr>
              <a:t>Sudden changes in bank accounts or banking practices, including an unexplained withdrawal of large sums of money by a person accompanying the older adult.</a:t>
            </a:r>
          </a:p>
          <a:p>
            <a:pPr algn="l">
              <a:spcAft>
                <a:spcPts val="300"/>
              </a:spcAft>
              <a:buFont typeface="+mj-lt"/>
              <a:buAutoNum type="arabicPeriod"/>
            </a:pPr>
            <a:r>
              <a:rPr lang="en-CA" sz="2000" b="0" i="0" dirty="0">
                <a:solidFill>
                  <a:srgbClr val="1F1F1F"/>
                </a:solidFill>
                <a:effectLst/>
                <a:latin typeface="+mj-lt"/>
              </a:rPr>
              <a:t>The inclusion of additional names on an older adult's bank signature card</a:t>
            </a:r>
          </a:p>
          <a:p>
            <a:endParaRPr lang="en-CA" dirty="0"/>
          </a:p>
        </p:txBody>
      </p:sp>
      <p:pic>
        <p:nvPicPr>
          <p:cNvPr id="1026" name="Picture 2" descr="Protect Against Elder Financial Abuse ...">
            <a:extLst>
              <a:ext uri="{FF2B5EF4-FFF2-40B4-BE49-F238E27FC236}">
                <a16:creationId xmlns:a16="http://schemas.microsoft.com/office/drawing/2014/main" id="{F0E87121-F2E5-6A5D-7DC9-24D88E748B1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470027" y="1354401"/>
            <a:ext cx="3623797" cy="21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8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3B2522-F089-250A-FF99-16997263CDB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D22FF63-4221-7F50-13D7-58B2DAE764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1805B04F-13AA-6C02-B5DF-5829A26FD8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0DD345E4-D705-5092-2D47-E531C0DF3B2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494063CA-3589-C088-DF1D-576FDFA5CF1C}"/>
              </a:ext>
            </a:extLst>
          </p:cNvPr>
          <p:cNvSpPr>
            <a:spLocks noGrp="1"/>
          </p:cNvSpPr>
          <p:nvPr>
            <p:ph idx="1"/>
          </p:nvPr>
        </p:nvSpPr>
        <p:spPr>
          <a:xfrm>
            <a:off x="838200" y="1825625"/>
            <a:ext cx="7886700" cy="4219575"/>
          </a:xfrm>
        </p:spPr>
        <p:txBody>
          <a:bodyPr>
            <a:normAutofit/>
          </a:bodyPr>
          <a:lstStyle/>
          <a:p>
            <a:pPr>
              <a:spcAft>
                <a:spcPts val="1000"/>
              </a:spcAft>
            </a:pPr>
            <a:r>
              <a:rPr lang="en-CA" sz="3000" dirty="0">
                <a:latin typeface="Times New Roman" panose="02020603050405020304" pitchFamily="18" charset="0"/>
                <a:cs typeface="Times New Roman" panose="02020603050405020304" pitchFamily="18" charset="0"/>
              </a:rPr>
              <a:t>Social isolation</a:t>
            </a:r>
          </a:p>
          <a:p>
            <a:pPr>
              <a:spcAft>
                <a:spcPts val="1000"/>
              </a:spcAft>
            </a:pPr>
            <a:r>
              <a:rPr lang="en-CA" sz="3000" dirty="0">
                <a:latin typeface="Times New Roman" panose="02020603050405020304" pitchFamily="18" charset="0"/>
                <a:cs typeface="Times New Roman" panose="02020603050405020304" pitchFamily="18" charset="0"/>
              </a:rPr>
              <a:t>Cognitive impairment</a:t>
            </a: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A7B790C-F80A-04FC-F672-B397B3E7B238}"/>
              </a:ext>
            </a:extLst>
          </p:cNvPr>
          <p:cNvSpPr txBox="1"/>
          <p:nvPr/>
        </p:nvSpPr>
        <p:spPr>
          <a:xfrm>
            <a:off x="838200" y="1035170"/>
            <a:ext cx="10515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Risk Factors of Elder Abuse for the Victim:</a:t>
            </a:r>
          </a:p>
        </p:txBody>
      </p:sp>
      <p:pic>
        <p:nvPicPr>
          <p:cNvPr id="7" name="Picture 6" descr="A person sitting on a chair&#10;&#10;AI-generated content may be incorrect.">
            <a:extLst>
              <a:ext uri="{FF2B5EF4-FFF2-40B4-BE49-F238E27FC236}">
                <a16:creationId xmlns:a16="http://schemas.microsoft.com/office/drawing/2014/main" id="{5CD149CB-C049-8273-44AB-E53B513EBE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3690" y="1768456"/>
            <a:ext cx="3230110" cy="1797090"/>
          </a:xfrm>
          <a:prstGeom prst="rect">
            <a:avLst/>
          </a:prstGeom>
        </p:spPr>
      </p:pic>
      <p:pic>
        <p:nvPicPr>
          <p:cNvPr id="9" name="Picture 8" descr="A person touching a person's head&#10;&#10;AI-generated content may be incorrect.">
            <a:extLst>
              <a:ext uri="{FF2B5EF4-FFF2-40B4-BE49-F238E27FC236}">
                <a16:creationId xmlns:a16="http://schemas.microsoft.com/office/drawing/2014/main" id="{E8CA6B40-A6A3-CDE2-453C-F4DCB9A4DF2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650715" y="3763676"/>
            <a:ext cx="3398370" cy="2358200"/>
          </a:xfrm>
          <a:prstGeom prst="rect">
            <a:avLst/>
          </a:prstGeom>
        </p:spPr>
      </p:pic>
      <p:pic>
        <p:nvPicPr>
          <p:cNvPr id="11" name="Picture 10" descr="A person touching a person's leg&#10;&#10;AI-generated content may be incorrect.">
            <a:extLst>
              <a:ext uri="{FF2B5EF4-FFF2-40B4-BE49-F238E27FC236}">
                <a16:creationId xmlns:a16="http://schemas.microsoft.com/office/drawing/2014/main" id="{3B930601-D551-6440-D653-D4A8C086E2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38758" y="3788022"/>
            <a:ext cx="3502529" cy="2309508"/>
          </a:xfrm>
          <a:prstGeom prst="rect">
            <a:avLst/>
          </a:prstGeom>
        </p:spPr>
      </p:pic>
    </p:spTree>
    <p:extLst>
      <p:ext uri="{BB962C8B-B14F-4D97-AF65-F5344CB8AC3E}">
        <p14:creationId xmlns:p14="http://schemas.microsoft.com/office/powerpoint/2010/main" val="317879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60216D-4D7B-1E0B-F223-0C89B138EBB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4B7D121-0AF7-93A9-4818-43427C0560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76DF3D7F-B608-F48C-DDEC-76C9DEC6CB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884A923C-CD4C-5C6C-2BC0-96F78FCA718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9510C95E-16A0-1C5E-D80E-07470B767815}"/>
              </a:ext>
            </a:extLst>
          </p:cNvPr>
          <p:cNvSpPr>
            <a:spLocks noGrp="1"/>
          </p:cNvSpPr>
          <p:nvPr>
            <p:ph idx="1"/>
          </p:nvPr>
        </p:nvSpPr>
        <p:spPr>
          <a:xfrm>
            <a:off x="838200" y="1825625"/>
            <a:ext cx="10694036" cy="4219575"/>
          </a:xfrm>
        </p:spPr>
        <p:txBody>
          <a:bodyPr>
            <a:normAutofit/>
          </a:bodyPr>
          <a:lstStyle/>
          <a:p>
            <a:r>
              <a:rPr lang="en-CA" sz="3000" dirty="0">
                <a:latin typeface="Times New Roman" panose="02020603050405020304" pitchFamily="18" charset="0"/>
                <a:cs typeface="Times New Roman" panose="02020603050405020304" pitchFamily="18" charset="0"/>
              </a:rPr>
              <a:t>Prescription Drugs </a:t>
            </a:r>
          </a:p>
          <a:p>
            <a:r>
              <a:rPr lang="en-CA" sz="3000" dirty="0">
                <a:latin typeface="Times New Roman" panose="02020603050405020304" pitchFamily="18" charset="0"/>
                <a:cs typeface="Times New Roman" panose="02020603050405020304" pitchFamily="18" charset="0"/>
              </a:rPr>
              <a:t>History of Violence</a:t>
            </a:r>
          </a:p>
          <a:p>
            <a:r>
              <a:rPr lang="en-CA" sz="3000" dirty="0">
                <a:latin typeface="Times New Roman" panose="02020603050405020304" pitchFamily="18" charset="0"/>
                <a:cs typeface="Times New Roman" panose="02020603050405020304" pitchFamily="18" charset="0"/>
              </a:rPr>
              <a:t>Dependence of the Perpetrator on the Older Person</a:t>
            </a:r>
          </a:p>
          <a:p>
            <a:r>
              <a:rPr lang="en-CA" sz="3000" dirty="0">
                <a:latin typeface="Times New Roman" panose="02020603050405020304" pitchFamily="18" charset="0"/>
                <a:cs typeface="Times New Roman" panose="02020603050405020304" pitchFamily="18" charset="0"/>
              </a:rPr>
              <a:t>Stress</a:t>
            </a:r>
          </a:p>
          <a:p>
            <a:endParaRPr lang="en-CA"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C604136-A7C1-0F03-C2F9-760A19398506}"/>
              </a:ext>
            </a:extLst>
          </p:cNvPr>
          <p:cNvSpPr txBox="1"/>
          <p:nvPr/>
        </p:nvSpPr>
        <p:spPr>
          <a:xfrm>
            <a:off x="571500" y="1072895"/>
            <a:ext cx="107823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Risk Factors of Elder Abuse for the Perpetrator:</a:t>
            </a:r>
          </a:p>
        </p:txBody>
      </p:sp>
      <p:pic>
        <p:nvPicPr>
          <p:cNvPr id="7" name="Picture 6" descr="Close-up of a pile of prescription pills&#10;&#10;AI-generated content may be incorrect.">
            <a:extLst>
              <a:ext uri="{FF2B5EF4-FFF2-40B4-BE49-F238E27FC236}">
                <a16:creationId xmlns:a16="http://schemas.microsoft.com/office/drawing/2014/main" id="{C1BB583C-CACD-FB76-FE9D-DECB54EA67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12701" y="4112019"/>
            <a:ext cx="2506887" cy="1673086"/>
          </a:xfrm>
          <a:prstGeom prst="rect">
            <a:avLst/>
          </a:prstGeom>
        </p:spPr>
      </p:pic>
      <p:pic>
        <p:nvPicPr>
          <p:cNvPr id="20" name="Picture 19" descr="A black and white image of a hand and a finger&#10;&#10;AI-generated content may be incorrect.">
            <a:extLst>
              <a:ext uri="{FF2B5EF4-FFF2-40B4-BE49-F238E27FC236}">
                <a16:creationId xmlns:a16="http://schemas.microsoft.com/office/drawing/2014/main" id="{C5D697C5-F67A-9FC4-FF1F-5ADB8677D9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9299" y="3908214"/>
            <a:ext cx="2033945" cy="2026895"/>
          </a:xfrm>
          <a:prstGeom prst="rect">
            <a:avLst/>
          </a:prstGeom>
        </p:spPr>
      </p:pic>
      <p:pic>
        <p:nvPicPr>
          <p:cNvPr id="25" name="Picture 24" descr="A person walking with a walker&#10;&#10;AI-generated content may be incorrect.">
            <a:extLst>
              <a:ext uri="{FF2B5EF4-FFF2-40B4-BE49-F238E27FC236}">
                <a16:creationId xmlns:a16="http://schemas.microsoft.com/office/drawing/2014/main" id="{71D53325-E89C-6414-7661-3E8B85DB430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4107421"/>
            <a:ext cx="2145123" cy="2172353"/>
          </a:xfrm>
          <a:prstGeom prst="rect">
            <a:avLst/>
          </a:prstGeom>
        </p:spPr>
      </p:pic>
    </p:spTree>
    <p:extLst>
      <p:ext uri="{BB962C8B-B14F-4D97-AF65-F5344CB8AC3E}">
        <p14:creationId xmlns:p14="http://schemas.microsoft.com/office/powerpoint/2010/main" val="60196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B0697C-C20D-BCE8-F405-7663D036751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3A75AA5-00F1-382F-4EDD-6E905BB570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9D0368F1-CACF-023F-B03A-D8FAA8C075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1F16B47C-8602-F244-2A3A-CCC2A3FAF30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4" name="Content Placeholder 3">
            <a:extLst>
              <a:ext uri="{FF2B5EF4-FFF2-40B4-BE49-F238E27FC236}">
                <a16:creationId xmlns:a16="http://schemas.microsoft.com/office/drawing/2014/main" id="{9EF34D54-4E40-F509-907E-95C3E73803CB}"/>
              </a:ext>
            </a:extLst>
          </p:cNvPr>
          <p:cNvSpPr>
            <a:spLocks noGrp="1"/>
          </p:cNvSpPr>
          <p:nvPr>
            <p:ph idx="1"/>
          </p:nvPr>
        </p:nvSpPr>
        <p:spPr>
          <a:xfrm>
            <a:off x="1276089" y="3429000"/>
            <a:ext cx="4072525" cy="3126636"/>
          </a:xfrm>
        </p:spPr>
        <p:txBody>
          <a:bodyPr>
            <a:normAutofit/>
          </a:bodyPr>
          <a:lstStyle/>
          <a:p>
            <a:r>
              <a:rPr lang="en-CA" sz="3000" dirty="0">
                <a:latin typeface="Times New Roman" panose="02020603050405020304" pitchFamily="18" charset="0"/>
                <a:cs typeface="Times New Roman" panose="02020603050405020304" pitchFamily="18" charset="0"/>
              </a:rPr>
              <a:t>Shared Living Arrangements</a:t>
            </a:r>
          </a:p>
          <a:p>
            <a:endParaRPr lang="en-CA"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4A2638A-3E1C-6898-24B8-48C499F9FEE0}"/>
              </a:ext>
            </a:extLst>
          </p:cNvPr>
          <p:cNvSpPr txBox="1"/>
          <p:nvPr/>
        </p:nvSpPr>
        <p:spPr>
          <a:xfrm>
            <a:off x="0" y="901700"/>
            <a:ext cx="12190476"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Risk Factors of Elder Abuse for Both the Victim &amp;  Perpetrator:</a:t>
            </a:r>
          </a:p>
        </p:txBody>
      </p:sp>
      <p:pic>
        <p:nvPicPr>
          <p:cNvPr id="7" name="Picture 6" descr="A person pointing at a bowl of potato chips&#10;&#10;AI-generated content may be incorrect.">
            <a:extLst>
              <a:ext uri="{FF2B5EF4-FFF2-40B4-BE49-F238E27FC236}">
                <a16:creationId xmlns:a16="http://schemas.microsoft.com/office/drawing/2014/main" id="{50BBECB6-25CD-C28A-BCBC-CBF515FE88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42717" y="2795839"/>
            <a:ext cx="4466483" cy="2913593"/>
          </a:xfrm>
          <a:prstGeom prst="rect">
            <a:avLst/>
          </a:prstGeom>
        </p:spPr>
      </p:pic>
    </p:spTree>
    <p:extLst>
      <p:ext uri="{BB962C8B-B14F-4D97-AF65-F5344CB8AC3E}">
        <p14:creationId xmlns:p14="http://schemas.microsoft.com/office/powerpoint/2010/main" val="67432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D11FA0-4144-77DA-50A4-B1FAEBAEF2C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A54C07D-BA2D-47B7-3B43-4E75A9800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4696" y="6192901"/>
            <a:ext cx="1658256" cy="432854"/>
          </a:xfrm>
          <a:prstGeom prst="rect">
            <a:avLst/>
          </a:prstGeom>
        </p:spPr>
      </p:pic>
      <p:pic>
        <p:nvPicPr>
          <p:cNvPr id="13" name="Picture 12">
            <a:extLst>
              <a:ext uri="{FF2B5EF4-FFF2-40B4-BE49-F238E27FC236}">
                <a16:creationId xmlns:a16="http://schemas.microsoft.com/office/drawing/2014/main" id="{36625EE0-C923-B1BE-7493-6427174630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48" y="5933794"/>
            <a:ext cx="3866744" cy="691961"/>
          </a:xfrm>
          <a:prstGeom prst="rect">
            <a:avLst/>
          </a:prstGeom>
        </p:spPr>
      </p:pic>
      <p:pic>
        <p:nvPicPr>
          <p:cNvPr id="23" name="Picture 22">
            <a:extLst>
              <a:ext uri="{FF2B5EF4-FFF2-40B4-BE49-F238E27FC236}">
                <a16:creationId xmlns:a16="http://schemas.microsoft.com/office/drawing/2014/main" id="{901ECADF-DCFF-765C-E0CC-59A56E8DC7E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 y="-163351"/>
            <a:ext cx="12190476" cy="1285714"/>
          </a:xfrm>
          <a:prstGeom prst="rect">
            <a:avLst/>
          </a:prstGeom>
        </p:spPr>
      </p:pic>
      <p:sp>
        <p:nvSpPr>
          <p:cNvPr id="8" name="TextBox 7">
            <a:extLst>
              <a:ext uri="{FF2B5EF4-FFF2-40B4-BE49-F238E27FC236}">
                <a16:creationId xmlns:a16="http://schemas.microsoft.com/office/drawing/2014/main" id="{D0AE05A7-3CEC-F9AB-1457-927789BC4417}"/>
              </a:ext>
            </a:extLst>
          </p:cNvPr>
          <p:cNvSpPr txBox="1"/>
          <p:nvPr/>
        </p:nvSpPr>
        <p:spPr>
          <a:xfrm>
            <a:off x="462297" y="2218759"/>
            <a:ext cx="4816318" cy="2434000"/>
          </a:xfrm>
          <a:prstGeom prst="rect">
            <a:avLst/>
          </a:prstGeom>
          <a:noFill/>
        </p:spPr>
        <p:txBody>
          <a:bodyPr wrap="square" rtlCol="0">
            <a:spAutoFit/>
          </a:bodyPr>
          <a:lstStyle/>
          <a:p>
            <a:pPr algn="l">
              <a:lnSpc>
                <a:spcPts val="1800"/>
              </a:lnSpc>
              <a:spcBef>
                <a:spcPts val="900"/>
              </a:spcBef>
              <a:spcAft>
                <a:spcPts val="900"/>
              </a:spcAft>
              <a:buNone/>
            </a:pPr>
            <a:r>
              <a:rPr lang="en-CA" sz="2400" b="1" i="0" dirty="0">
                <a:solidFill>
                  <a:srgbClr val="1F1F1F"/>
                </a:solidFill>
                <a:effectLst/>
                <a:latin typeface="+mj-lt"/>
                <a:cs typeface="Times New Roman" panose="02020603050405020304" pitchFamily="18" charset="0"/>
              </a:rPr>
              <a:t>What are the red flags of elder abuse?</a:t>
            </a:r>
          </a:p>
          <a:p>
            <a:pPr algn="l">
              <a:lnSpc>
                <a:spcPts val="1800"/>
              </a:lnSpc>
              <a:spcBef>
                <a:spcPts val="900"/>
              </a:spcBef>
              <a:spcAft>
                <a:spcPts val="900"/>
              </a:spcAft>
              <a:buNone/>
            </a:pPr>
            <a:endParaRPr lang="en-CA" sz="2400" b="1" i="0" dirty="0">
              <a:solidFill>
                <a:srgbClr val="1F1F1F"/>
              </a:solidFill>
              <a:effectLst/>
              <a:latin typeface="+mj-lt"/>
              <a:cs typeface="Times New Roman" panose="02020603050405020304" pitchFamily="18" charset="0"/>
            </a:endParaRPr>
          </a:p>
          <a:p>
            <a:pPr algn="l">
              <a:lnSpc>
                <a:spcPts val="1800"/>
              </a:lnSpc>
              <a:spcAft>
                <a:spcPts val="750"/>
              </a:spcAft>
            </a:pPr>
            <a:r>
              <a:rPr lang="en-CA" sz="2400" b="0" i="0" dirty="0">
                <a:solidFill>
                  <a:srgbClr val="040C28"/>
                </a:solidFill>
                <a:effectLst/>
                <a:latin typeface="+mj-lt"/>
                <a:cs typeface="Times New Roman" panose="02020603050405020304" pitchFamily="18" charset="0"/>
              </a:rPr>
              <a:t>Unexplained injuries or physical signs of punishment or restraint, such as bruises, scars, or</a:t>
            </a:r>
            <a:r>
              <a:rPr lang="en-CA" sz="2400" dirty="0">
                <a:solidFill>
                  <a:srgbClr val="040C28"/>
                </a:solidFill>
                <a:latin typeface="+mj-lt"/>
                <a:cs typeface="Times New Roman" panose="02020603050405020304" pitchFamily="18" charset="0"/>
              </a:rPr>
              <a:t> </a:t>
            </a:r>
            <a:r>
              <a:rPr lang="en-CA" sz="2400" b="0" i="0" dirty="0">
                <a:solidFill>
                  <a:srgbClr val="040C28"/>
                </a:solidFill>
                <a:effectLst/>
                <a:latin typeface="+mj-lt"/>
                <a:cs typeface="Times New Roman" panose="02020603050405020304" pitchFamily="18" charset="0"/>
              </a:rPr>
              <a:t>burns</a:t>
            </a:r>
            <a:r>
              <a:rPr lang="en-CA" sz="2400" b="0" i="0" dirty="0">
                <a:solidFill>
                  <a:srgbClr val="474747"/>
                </a:solidFill>
                <a:effectLst/>
                <a:latin typeface="+mj-lt"/>
                <a:cs typeface="Times New Roman" panose="02020603050405020304" pitchFamily="18" charset="0"/>
              </a:rPr>
              <a:t>. </a:t>
            </a:r>
            <a:r>
              <a:rPr lang="en-CA" sz="2400" b="0" i="0" dirty="0">
                <a:solidFill>
                  <a:srgbClr val="040C28"/>
                </a:solidFill>
                <a:effectLst/>
                <a:latin typeface="+mj-lt"/>
                <a:cs typeface="Times New Roman" panose="02020603050405020304" pitchFamily="18" charset="0"/>
              </a:rPr>
              <a:t>Emotional.</a:t>
            </a:r>
            <a:r>
              <a:rPr lang="en-CA" sz="2400" b="0" i="0" dirty="0">
                <a:solidFill>
                  <a:srgbClr val="474747"/>
                </a:solidFill>
                <a:effectLst/>
                <a:latin typeface="+mj-lt"/>
                <a:cs typeface="Times New Roman" panose="02020603050405020304" pitchFamily="18" charset="0"/>
              </a:rPr>
              <a:t> </a:t>
            </a:r>
            <a:r>
              <a:rPr lang="en-CA" sz="2400" b="0" i="0" dirty="0">
                <a:solidFill>
                  <a:srgbClr val="040C28"/>
                </a:solidFill>
                <a:effectLst/>
                <a:latin typeface="+mj-lt"/>
                <a:cs typeface="Times New Roman" panose="02020603050405020304" pitchFamily="18" charset="0"/>
              </a:rPr>
              <a:t>Depression, anxiety, or changes in behavior</a:t>
            </a:r>
            <a:endParaRPr lang="en-CA" sz="2400" b="0" i="0" dirty="0">
              <a:solidFill>
                <a:srgbClr val="1F1F1F"/>
              </a:solidFill>
              <a:effectLst/>
              <a:latin typeface="+mj-lt"/>
              <a:cs typeface="Times New Roman" panose="02020603050405020304" pitchFamily="18" charset="0"/>
            </a:endParaRPr>
          </a:p>
          <a:p>
            <a:endParaRPr lang="en-CA" dirty="0"/>
          </a:p>
        </p:txBody>
      </p:sp>
      <p:pic>
        <p:nvPicPr>
          <p:cNvPr id="2054" name="Picture 6" descr="Elder Financial Exploitation | UW Extension | College of Agriculture, Life  Sciences and Natural Resources | University of Wyoming">
            <a:extLst>
              <a:ext uri="{FF2B5EF4-FFF2-40B4-BE49-F238E27FC236}">
                <a16:creationId xmlns:a16="http://schemas.microsoft.com/office/drawing/2014/main" id="{46AAE184-36EC-B11E-F262-01AD764ACBD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87702" y="0"/>
            <a:ext cx="67042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045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7180</TotalTime>
  <Words>3502</Words>
  <Application>Microsoft Macintosh PowerPoint</Application>
  <PresentationFormat>Widescreen</PresentationFormat>
  <Paragraphs>411</Paragraphs>
  <Slides>30</Slides>
  <Notes>30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72 Black</vt:lpstr>
      <vt:lpstr>Aptos</vt:lpstr>
      <vt:lpstr>Arial</vt:lpstr>
      <vt:lpstr>Arial Narrow</vt:lpstr>
      <vt:lpstr>Bauhaus 93</vt:lpstr>
      <vt:lpstr>Berlin Sans FB Demi</vt:lpstr>
      <vt:lpstr>Bodoni MT</vt:lpstr>
      <vt:lpstr>Calibri</vt:lpstr>
      <vt:lpstr>Calibri Light</vt:lpstr>
      <vt:lpstr>Helvetica Neue</vt:lpstr>
      <vt:lpstr>Open Sans</vt:lpstr>
      <vt:lpstr>Times New Roman</vt:lpstr>
      <vt:lpstr>Wingdings</vt:lpstr>
      <vt:lpstr>Office Theme</vt:lpstr>
      <vt:lpstr>Elder/Senior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Hetzel, Chanda (RCMP/GRC)</dc:creator>
  <cp:lastModifiedBy>Michael Dubois</cp:lastModifiedBy>
  <cp:revision>22</cp:revision>
  <dcterms:created xsi:type="dcterms:W3CDTF">2024-12-05T20:40:19Z</dcterms:created>
  <dcterms:modified xsi:type="dcterms:W3CDTF">2026-05-07T16:37:40Z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a7f32d-f4c1-4d09-9e83-eb989c840e36_Enabled">
    <vt:lpwstr>true</vt:lpwstr>
  </property>
  <property fmtid="{D5CDD505-2E9C-101B-9397-08002B2CF9AE}" pid="3" name="MSIP_Label_17a7f32d-f4c1-4d09-9e83-eb989c840e36_SetDate">
    <vt:lpwstr>2025-04-24T22:24:05Z</vt:lpwstr>
  </property>
  <property fmtid="{D5CDD505-2E9C-101B-9397-08002B2CF9AE}" pid="4" name="MSIP_Label_17a7f32d-f4c1-4d09-9e83-eb989c840e36_Method">
    <vt:lpwstr>Standard</vt:lpwstr>
  </property>
  <property fmtid="{D5CDD505-2E9C-101B-9397-08002B2CF9AE}" pid="5" name="MSIP_Label_17a7f32d-f4c1-4d09-9e83-eb989c840e36_Name">
    <vt:lpwstr>PROTECTED A - Protégé A</vt:lpwstr>
  </property>
  <property fmtid="{D5CDD505-2E9C-101B-9397-08002B2CF9AE}" pid="6" name="MSIP_Label_17a7f32d-f4c1-4d09-9e83-eb989c840e36_SiteId">
    <vt:lpwstr>2ebaed2f-af63-45af-a67b-ec24f2eeb7ef</vt:lpwstr>
  </property>
  <property fmtid="{D5CDD505-2E9C-101B-9397-08002B2CF9AE}" pid="7" name="MSIP_Label_17a7f32d-f4c1-4d09-9e83-eb989c840e36_ActionId">
    <vt:lpwstr>d31c06a8-ca27-4b08-bb03-a153847f7f5e</vt:lpwstr>
  </property>
  <property fmtid="{D5CDD505-2E9C-101B-9397-08002B2CF9AE}" pid="8" name="MSIP_Label_17a7f32d-f4c1-4d09-9e83-eb989c840e36_ContentBits">
    <vt:lpwstr>0</vt:lpwstr>
  </property>
  <property fmtid="{D5CDD505-2E9C-101B-9397-08002B2CF9AE}" pid="9" name="MSIP_Label_17a7f32d-f4c1-4d09-9e83-eb989c840e36_Tag">
    <vt:lpwstr>10, 3, 0, 1</vt:lpwstr>
  </property>
</Properties>
</file>