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5" r:id="rId2"/>
  </p:sldMasterIdLst>
  <p:notesMasterIdLst>
    <p:notesMasterId r:id="rId25"/>
  </p:notesMasterIdLst>
  <p:sldIdLst>
    <p:sldId id="257" r:id="rId3"/>
    <p:sldId id="261" r:id="rId4"/>
    <p:sldId id="263" r:id="rId5"/>
    <p:sldId id="310" r:id="rId6"/>
    <p:sldId id="269" r:id="rId7"/>
    <p:sldId id="267" r:id="rId8"/>
    <p:sldId id="272" r:id="rId9"/>
    <p:sldId id="273" r:id="rId10"/>
    <p:sldId id="271" r:id="rId11"/>
    <p:sldId id="296" r:id="rId12"/>
    <p:sldId id="283" r:id="rId13"/>
    <p:sldId id="302" r:id="rId14"/>
    <p:sldId id="304" r:id="rId15"/>
    <p:sldId id="295" r:id="rId16"/>
    <p:sldId id="275" r:id="rId17"/>
    <p:sldId id="294" r:id="rId18"/>
    <p:sldId id="276" r:id="rId19"/>
    <p:sldId id="622" r:id="rId20"/>
    <p:sldId id="299" r:id="rId21"/>
    <p:sldId id="623" r:id="rId22"/>
    <p:sldId id="620" r:id="rId23"/>
    <p:sldId id="61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858A"/>
    <a:srgbClr val="657BAD"/>
    <a:srgbClr val="FFFFFF"/>
    <a:srgbClr val="657DAD"/>
    <a:srgbClr val="DC912B"/>
    <a:srgbClr val="667CAB"/>
    <a:srgbClr val="355D7E"/>
    <a:srgbClr val="9185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9542" autoAdjust="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C95849-520E-416C-B358-D06971FCA765}" type="doc">
      <dgm:prSet loTypeId="urn:microsoft.com/office/officeart/2005/8/layout/radial6" loCatId="relationship" qsTypeId="urn:microsoft.com/office/officeart/2005/8/quickstyle/simple1" qsCatId="simple" csTypeId="urn:microsoft.com/office/officeart/2005/8/colors/colorful5" csCatId="colorful" phldr="1"/>
      <dgm:spPr/>
      <dgm:t>
        <a:bodyPr/>
        <a:lstStyle/>
        <a:p>
          <a:endParaRPr lang="en-US"/>
        </a:p>
      </dgm:t>
    </dgm:pt>
    <dgm:pt modelId="{24216CFF-5D97-4738-98D8-26B0ECA95A67}">
      <dgm:prSet phldrT="[Text]" custT="1"/>
      <dgm:spPr/>
      <dgm:t>
        <a:bodyPr/>
        <a:lstStyle/>
        <a:p>
          <a:r>
            <a:rPr lang="en-US" sz="1600" dirty="0"/>
            <a:t>Collaboration</a:t>
          </a:r>
        </a:p>
      </dgm:t>
    </dgm:pt>
    <dgm:pt modelId="{5663CD7D-A44D-46DC-8EEB-CDD812E853E5}" type="parTrans" cxnId="{0988E56F-C431-4BA9-802E-69C2A5B808C6}">
      <dgm:prSet/>
      <dgm:spPr/>
      <dgm:t>
        <a:bodyPr/>
        <a:lstStyle/>
        <a:p>
          <a:endParaRPr lang="en-US" sz="2000"/>
        </a:p>
      </dgm:t>
    </dgm:pt>
    <dgm:pt modelId="{EDE0B124-255C-4586-BE02-8AC9C6D54D80}" type="sibTrans" cxnId="{0988E56F-C431-4BA9-802E-69C2A5B808C6}">
      <dgm:prSet/>
      <dgm:spPr/>
      <dgm:t>
        <a:bodyPr/>
        <a:lstStyle/>
        <a:p>
          <a:endParaRPr lang="en-US" sz="2000"/>
        </a:p>
      </dgm:t>
    </dgm:pt>
    <dgm:pt modelId="{8C69D1EF-A7B6-4381-A695-2EB6A5BD10A2}">
      <dgm:prSet phldrT="[Text]" custT="1"/>
      <dgm:spPr/>
      <dgm:t>
        <a:bodyPr/>
        <a:lstStyle/>
        <a:p>
          <a:r>
            <a:rPr lang="en-US" sz="1200" dirty="0"/>
            <a:t>First Nation</a:t>
          </a:r>
        </a:p>
      </dgm:t>
    </dgm:pt>
    <dgm:pt modelId="{9D692AF4-039E-4FDC-94B8-956A531F5ECA}" type="parTrans" cxnId="{160C1AE6-6257-4A4B-ADA9-A6B528751DB7}">
      <dgm:prSet/>
      <dgm:spPr/>
      <dgm:t>
        <a:bodyPr/>
        <a:lstStyle/>
        <a:p>
          <a:endParaRPr lang="en-US" sz="2000"/>
        </a:p>
      </dgm:t>
    </dgm:pt>
    <dgm:pt modelId="{1292F001-3D11-48B8-8444-32E50D19374C}" type="sibTrans" cxnId="{160C1AE6-6257-4A4B-ADA9-A6B528751DB7}">
      <dgm:prSet/>
      <dgm:spPr/>
      <dgm:t>
        <a:bodyPr/>
        <a:lstStyle/>
        <a:p>
          <a:endParaRPr lang="en-US" sz="2000"/>
        </a:p>
      </dgm:t>
    </dgm:pt>
    <dgm:pt modelId="{530B2FA0-076C-4644-8949-4C9948D02705}">
      <dgm:prSet phldrT="[Text]" custT="1"/>
      <dgm:spPr/>
      <dgm:t>
        <a:bodyPr/>
        <a:lstStyle/>
        <a:p>
          <a:r>
            <a:rPr lang="en-US" sz="1200" dirty="0"/>
            <a:t>Provincial</a:t>
          </a:r>
        </a:p>
      </dgm:t>
    </dgm:pt>
    <dgm:pt modelId="{7F5D00BD-0FE8-49D2-AE1A-79A1C2F843F6}" type="parTrans" cxnId="{D7BF7EA8-F8F7-4A47-A437-E71836A14F8E}">
      <dgm:prSet/>
      <dgm:spPr/>
      <dgm:t>
        <a:bodyPr/>
        <a:lstStyle/>
        <a:p>
          <a:endParaRPr lang="en-US" sz="2000"/>
        </a:p>
      </dgm:t>
    </dgm:pt>
    <dgm:pt modelId="{34E57BA4-1DCD-482B-814D-ABE49EBA41BD}" type="sibTrans" cxnId="{D7BF7EA8-F8F7-4A47-A437-E71836A14F8E}">
      <dgm:prSet/>
      <dgm:spPr/>
      <dgm:t>
        <a:bodyPr/>
        <a:lstStyle/>
        <a:p>
          <a:endParaRPr lang="en-US" sz="2000"/>
        </a:p>
      </dgm:t>
    </dgm:pt>
    <dgm:pt modelId="{891EE967-5E86-4855-95C9-D468B684EADF}">
      <dgm:prSet phldrT="[Text]" custT="1"/>
      <dgm:spPr/>
      <dgm:t>
        <a:bodyPr/>
        <a:lstStyle/>
        <a:p>
          <a:r>
            <a:rPr lang="en-US" sz="1200" dirty="0"/>
            <a:t>NGO</a:t>
          </a:r>
        </a:p>
      </dgm:t>
    </dgm:pt>
    <dgm:pt modelId="{6D9AA65C-F689-49B5-83EE-36EA532039B1}" type="parTrans" cxnId="{77B7CCF3-CB9A-4D87-9F55-269B8F1B5487}">
      <dgm:prSet/>
      <dgm:spPr/>
      <dgm:t>
        <a:bodyPr/>
        <a:lstStyle/>
        <a:p>
          <a:endParaRPr lang="en-US" sz="2000"/>
        </a:p>
      </dgm:t>
    </dgm:pt>
    <dgm:pt modelId="{8F8DE32E-9105-48CB-8013-7558BC9D48F8}" type="sibTrans" cxnId="{77B7CCF3-CB9A-4D87-9F55-269B8F1B5487}">
      <dgm:prSet/>
      <dgm:spPr/>
      <dgm:t>
        <a:bodyPr/>
        <a:lstStyle/>
        <a:p>
          <a:endParaRPr lang="en-US" sz="2000"/>
        </a:p>
      </dgm:t>
    </dgm:pt>
    <dgm:pt modelId="{28225304-6848-4290-AE6C-4B0ACFF16C09}">
      <dgm:prSet phldrT="[Text]" custT="1"/>
      <dgm:spPr/>
      <dgm:t>
        <a:bodyPr/>
        <a:lstStyle/>
        <a:p>
          <a:r>
            <a:rPr lang="fr-CA" sz="1200" dirty="0" err="1"/>
            <a:t>Federal</a:t>
          </a:r>
          <a:endParaRPr lang="en-US" sz="1200" dirty="0"/>
        </a:p>
      </dgm:t>
    </dgm:pt>
    <dgm:pt modelId="{248504DF-6A01-4BD4-84EE-689C24FB0D48}" type="parTrans" cxnId="{0EBFE74A-CAF5-47BF-B164-1B9D61840BAC}">
      <dgm:prSet/>
      <dgm:spPr/>
      <dgm:t>
        <a:bodyPr/>
        <a:lstStyle/>
        <a:p>
          <a:endParaRPr lang="en-US" sz="2000"/>
        </a:p>
      </dgm:t>
    </dgm:pt>
    <dgm:pt modelId="{DDF39CEE-2D3E-4B33-BAFE-23416083F9A8}" type="sibTrans" cxnId="{0EBFE74A-CAF5-47BF-B164-1B9D61840BAC}">
      <dgm:prSet/>
      <dgm:spPr/>
      <dgm:t>
        <a:bodyPr/>
        <a:lstStyle/>
        <a:p>
          <a:endParaRPr lang="en-US" sz="2000"/>
        </a:p>
      </dgm:t>
    </dgm:pt>
    <dgm:pt modelId="{A99DFF3E-3EC8-4414-9DC2-453F3DD83465}" type="pres">
      <dgm:prSet presAssocID="{55C95849-520E-416C-B358-D06971FCA765}" presName="Name0" presStyleCnt="0">
        <dgm:presLayoutVars>
          <dgm:chMax val="1"/>
          <dgm:dir/>
          <dgm:animLvl val="ctr"/>
          <dgm:resizeHandles val="exact"/>
        </dgm:presLayoutVars>
      </dgm:prSet>
      <dgm:spPr/>
    </dgm:pt>
    <dgm:pt modelId="{411FA802-6D0C-4977-BCCB-09B0F73395FF}" type="pres">
      <dgm:prSet presAssocID="{24216CFF-5D97-4738-98D8-26B0ECA95A67}" presName="centerShape" presStyleLbl="node0" presStyleIdx="0" presStyleCnt="1" custScaleX="133886"/>
      <dgm:spPr/>
    </dgm:pt>
    <dgm:pt modelId="{08614FE5-A4A6-4907-BBDA-215599E53894}" type="pres">
      <dgm:prSet presAssocID="{8C69D1EF-A7B6-4381-A695-2EB6A5BD10A2}" presName="node" presStyleLbl="node1" presStyleIdx="0" presStyleCnt="4">
        <dgm:presLayoutVars>
          <dgm:bulletEnabled val="1"/>
        </dgm:presLayoutVars>
      </dgm:prSet>
      <dgm:spPr/>
    </dgm:pt>
    <dgm:pt modelId="{39554C53-AA26-4B30-B1B5-377D4AD1212F}" type="pres">
      <dgm:prSet presAssocID="{8C69D1EF-A7B6-4381-A695-2EB6A5BD10A2}" presName="dummy" presStyleCnt="0"/>
      <dgm:spPr/>
    </dgm:pt>
    <dgm:pt modelId="{559780B0-C562-4624-8331-C10155453870}" type="pres">
      <dgm:prSet presAssocID="{1292F001-3D11-48B8-8444-32E50D19374C}" presName="sibTrans" presStyleLbl="sibTrans2D1" presStyleIdx="0" presStyleCnt="4"/>
      <dgm:spPr/>
    </dgm:pt>
    <dgm:pt modelId="{93F729F6-F4B9-4D64-AC34-8617A7246EBE}" type="pres">
      <dgm:prSet presAssocID="{530B2FA0-076C-4644-8949-4C9948D02705}" presName="node" presStyleLbl="node1" presStyleIdx="1" presStyleCnt="4">
        <dgm:presLayoutVars>
          <dgm:bulletEnabled val="1"/>
        </dgm:presLayoutVars>
      </dgm:prSet>
      <dgm:spPr/>
    </dgm:pt>
    <dgm:pt modelId="{C6D64C25-2414-4D2D-A552-15CA744EB3C9}" type="pres">
      <dgm:prSet presAssocID="{530B2FA0-076C-4644-8949-4C9948D02705}" presName="dummy" presStyleCnt="0"/>
      <dgm:spPr/>
    </dgm:pt>
    <dgm:pt modelId="{08EE767C-435A-41AD-BEF5-019A1CFABC95}" type="pres">
      <dgm:prSet presAssocID="{34E57BA4-1DCD-482B-814D-ABE49EBA41BD}" presName="sibTrans" presStyleLbl="sibTrans2D1" presStyleIdx="1" presStyleCnt="4"/>
      <dgm:spPr/>
    </dgm:pt>
    <dgm:pt modelId="{2BE7A210-3AC9-4399-A78C-36F6374D8B68}" type="pres">
      <dgm:prSet presAssocID="{891EE967-5E86-4855-95C9-D468B684EADF}" presName="node" presStyleLbl="node1" presStyleIdx="2" presStyleCnt="4">
        <dgm:presLayoutVars>
          <dgm:bulletEnabled val="1"/>
        </dgm:presLayoutVars>
      </dgm:prSet>
      <dgm:spPr/>
    </dgm:pt>
    <dgm:pt modelId="{60B04206-6292-4BC7-9A7B-71C7786C6C64}" type="pres">
      <dgm:prSet presAssocID="{891EE967-5E86-4855-95C9-D468B684EADF}" presName="dummy" presStyleCnt="0"/>
      <dgm:spPr/>
    </dgm:pt>
    <dgm:pt modelId="{06571F15-2F57-4800-ABD3-92FF45B0CFE8}" type="pres">
      <dgm:prSet presAssocID="{8F8DE32E-9105-48CB-8013-7558BC9D48F8}" presName="sibTrans" presStyleLbl="sibTrans2D1" presStyleIdx="2" presStyleCnt="4"/>
      <dgm:spPr/>
    </dgm:pt>
    <dgm:pt modelId="{650027DD-9A3B-4A6E-8AD1-9693E5C207B8}" type="pres">
      <dgm:prSet presAssocID="{28225304-6848-4290-AE6C-4B0ACFF16C09}" presName="node" presStyleLbl="node1" presStyleIdx="3" presStyleCnt="4">
        <dgm:presLayoutVars>
          <dgm:bulletEnabled val="1"/>
        </dgm:presLayoutVars>
      </dgm:prSet>
      <dgm:spPr/>
    </dgm:pt>
    <dgm:pt modelId="{E0785D24-5317-4820-B464-E4E575A4F74A}" type="pres">
      <dgm:prSet presAssocID="{28225304-6848-4290-AE6C-4B0ACFF16C09}" presName="dummy" presStyleCnt="0"/>
      <dgm:spPr/>
    </dgm:pt>
    <dgm:pt modelId="{7C272318-2B0B-40B9-9712-CD66D9AF9950}" type="pres">
      <dgm:prSet presAssocID="{DDF39CEE-2D3E-4B33-BAFE-23416083F9A8}" presName="sibTrans" presStyleLbl="sibTrans2D1" presStyleIdx="3" presStyleCnt="4"/>
      <dgm:spPr/>
    </dgm:pt>
  </dgm:ptLst>
  <dgm:cxnLst>
    <dgm:cxn modelId="{50F17206-709A-4159-A08B-DDEBDC72F9D6}" type="presOf" srcId="{8F8DE32E-9105-48CB-8013-7558BC9D48F8}" destId="{06571F15-2F57-4800-ABD3-92FF45B0CFE8}" srcOrd="0" destOrd="0" presId="urn:microsoft.com/office/officeart/2005/8/layout/radial6"/>
    <dgm:cxn modelId="{32053431-D5C0-4852-9AE7-8C828B71C0DF}" type="presOf" srcId="{24216CFF-5D97-4738-98D8-26B0ECA95A67}" destId="{411FA802-6D0C-4977-BCCB-09B0F73395FF}" srcOrd="0" destOrd="0" presId="urn:microsoft.com/office/officeart/2005/8/layout/radial6"/>
    <dgm:cxn modelId="{5DC9265D-FA5D-4758-897B-FD08D7413073}" type="presOf" srcId="{34E57BA4-1DCD-482B-814D-ABE49EBA41BD}" destId="{08EE767C-435A-41AD-BEF5-019A1CFABC95}" srcOrd="0" destOrd="0" presId="urn:microsoft.com/office/officeart/2005/8/layout/radial6"/>
    <dgm:cxn modelId="{FBB5A541-F3F1-40FC-828D-126502EFAFEC}" type="presOf" srcId="{891EE967-5E86-4855-95C9-D468B684EADF}" destId="{2BE7A210-3AC9-4399-A78C-36F6374D8B68}" srcOrd="0" destOrd="0" presId="urn:microsoft.com/office/officeart/2005/8/layout/radial6"/>
    <dgm:cxn modelId="{0EBFE74A-CAF5-47BF-B164-1B9D61840BAC}" srcId="{24216CFF-5D97-4738-98D8-26B0ECA95A67}" destId="{28225304-6848-4290-AE6C-4B0ACFF16C09}" srcOrd="3" destOrd="0" parTransId="{248504DF-6A01-4BD4-84EE-689C24FB0D48}" sibTransId="{DDF39CEE-2D3E-4B33-BAFE-23416083F9A8}"/>
    <dgm:cxn modelId="{10ADDD6B-BCB6-474A-B70C-05CDCC4ED307}" type="presOf" srcId="{DDF39CEE-2D3E-4B33-BAFE-23416083F9A8}" destId="{7C272318-2B0B-40B9-9712-CD66D9AF9950}" srcOrd="0" destOrd="0" presId="urn:microsoft.com/office/officeart/2005/8/layout/radial6"/>
    <dgm:cxn modelId="{0988E56F-C431-4BA9-802E-69C2A5B808C6}" srcId="{55C95849-520E-416C-B358-D06971FCA765}" destId="{24216CFF-5D97-4738-98D8-26B0ECA95A67}" srcOrd="0" destOrd="0" parTransId="{5663CD7D-A44D-46DC-8EEB-CDD812E853E5}" sibTransId="{EDE0B124-255C-4586-BE02-8AC9C6D54D80}"/>
    <dgm:cxn modelId="{13DB30A3-23BA-4780-B5F3-CD51E21F397E}" type="presOf" srcId="{28225304-6848-4290-AE6C-4B0ACFF16C09}" destId="{650027DD-9A3B-4A6E-8AD1-9693E5C207B8}" srcOrd="0" destOrd="0" presId="urn:microsoft.com/office/officeart/2005/8/layout/radial6"/>
    <dgm:cxn modelId="{7AE76CA4-D8E3-4880-95EF-AB66E3BC469B}" type="presOf" srcId="{1292F001-3D11-48B8-8444-32E50D19374C}" destId="{559780B0-C562-4624-8331-C10155453870}" srcOrd="0" destOrd="0" presId="urn:microsoft.com/office/officeart/2005/8/layout/radial6"/>
    <dgm:cxn modelId="{D7BF7EA8-F8F7-4A47-A437-E71836A14F8E}" srcId="{24216CFF-5D97-4738-98D8-26B0ECA95A67}" destId="{530B2FA0-076C-4644-8949-4C9948D02705}" srcOrd="1" destOrd="0" parTransId="{7F5D00BD-0FE8-49D2-AE1A-79A1C2F843F6}" sibTransId="{34E57BA4-1DCD-482B-814D-ABE49EBA41BD}"/>
    <dgm:cxn modelId="{A32B9DB3-F51E-4911-8BBA-27386E2E8D61}" type="presOf" srcId="{8C69D1EF-A7B6-4381-A695-2EB6A5BD10A2}" destId="{08614FE5-A4A6-4907-BBDA-215599E53894}" srcOrd="0" destOrd="0" presId="urn:microsoft.com/office/officeart/2005/8/layout/radial6"/>
    <dgm:cxn modelId="{DE290ABA-E8C0-4D02-A024-22E9CB65953D}" type="presOf" srcId="{530B2FA0-076C-4644-8949-4C9948D02705}" destId="{93F729F6-F4B9-4D64-AC34-8617A7246EBE}" srcOrd="0" destOrd="0" presId="urn:microsoft.com/office/officeart/2005/8/layout/radial6"/>
    <dgm:cxn modelId="{E09740CD-CB52-433F-ADAB-152AD537DC75}" type="presOf" srcId="{55C95849-520E-416C-B358-D06971FCA765}" destId="{A99DFF3E-3EC8-4414-9DC2-453F3DD83465}" srcOrd="0" destOrd="0" presId="urn:microsoft.com/office/officeart/2005/8/layout/radial6"/>
    <dgm:cxn modelId="{160C1AE6-6257-4A4B-ADA9-A6B528751DB7}" srcId="{24216CFF-5D97-4738-98D8-26B0ECA95A67}" destId="{8C69D1EF-A7B6-4381-A695-2EB6A5BD10A2}" srcOrd="0" destOrd="0" parTransId="{9D692AF4-039E-4FDC-94B8-956A531F5ECA}" sibTransId="{1292F001-3D11-48B8-8444-32E50D19374C}"/>
    <dgm:cxn modelId="{77B7CCF3-CB9A-4D87-9F55-269B8F1B5487}" srcId="{24216CFF-5D97-4738-98D8-26B0ECA95A67}" destId="{891EE967-5E86-4855-95C9-D468B684EADF}" srcOrd="2" destOrd="0" parTransId="{6D9AA65C-F689-49B5-83EE-36EA532039B1}" sibTransId="{8F8DE32E-9105-48CB-8013-7558BC9D48F8}"/>
    <dgm:cxn modelId="{83B6CC97-B6A5-4618-AB21-9EF9EA2F51BD}" type="presParOf" srcId="{A99DFF3E-3EC8-4414-9DC2-453F3DD83465}" destId="{411FA802-6D0C-4977-BCCB-09B0F73395FF}" srcOrd="0" destOrd="0" presId="urn:microsoft.com/office/officeart/2005/8/layout/radial6"/>
    <dgm:cxn modelId="{0BC21F22-AADE-4B8E-A3E7-C4FF4909E077}" type="presParOf" srcId="{A99DFF3E-3EC8-4414-9DC2-453F3DD83465}" destId="{08614FE5-A4A6-4907-BBDA-215599E53894}" srcOrd="1" destOrd="0" presId="urn:microsoft.com/office/officeart/2005/8/layout/radial6"/>
    <dgm:cxn modelId="{BFC04080-0C61-422C-9343-9C9EA9280AFB}" type="presParOf" srcId="{A99DFF3E-3EC8-4414-9DC2-453F3DD83465}" destId="{39554C53-AA26-4B30-B1B5-377D4AD1212F}" srcOrd="2" destOrd="0" presId="urn:microsoft.com/office/officeart/2005/8/layout/radial6"/>
    <dgm:cxn modelId="{CEAFDD95-9FA4-43CF-A76C-6C89B98C9C5F}" type="presParOf" srcId="{A99DFF3E-3EC8-4414-9DC2-453F3DD83465}" destId="{559780B0-C562-4624-8331-C10155453870}" srcOrd="3" destOrd="0" presId="urn:microsoft.com/office/officeart/2005/8/layout/radial6"/>
    <dgm:cxn modelId="{11D9DDAF-8A45-4865-94CB-911E9713E9E2}" type="presParOf" srcId="{A99DFF3E-3EC8-4414-9DC2-453F3DD83465}" destId="{93F729F6-F4B9-4D64-AC34-8617A7246EBE}" srcOrd="4" destOrd="0" presId="urn:microsoft.com/office/officeart/2005/8/layout/radial6"/>
    <dgm:cxn modelId="{283781D1-9D5F-41DC-B538-978E127F5EF5}" type="presParOf" srcId="{A99DFF3E-3EC8-4414-9DC2-453F3DD83465}" destId="{C6D64C25-2414-4D2D-A552-15CA744EB3C9}" srcOrd="5" destOrd="0" presId="urn:microsoft.com/office/officeart/2005/8/layout/radial6"/>
    <dgm:cxn modelId="{F74F53AF-56A9-4BC2-B000-7B20DB0DC09E}" type="presParOf" srcId="{A99DFF3E-3EC8-4414-9DC2-453F3DD83465}" destId="{08EE767C-435A-41AD-BEF5-019A1CFABC95}" srcOrd="6" destOrd="0" presId="urn:microsoft.com/office/officeart/2005/8/layout/radial6"/>
    <dgm:cxn modelId="{8EAC8882-38B9-43A4-8FCA-3222AFFB3D42}" type="presParOf" srcId="{A99DFF3E-3EC8-4414-9DC2-453F3DD83465}" destId="{2BE7A210-3AC9-4399-A78C-36F6374D8B68}" srcOrd="7" destOrd="0" presId="urn:microsoft.com/office/officeart/2005/8/layout/radial6"/>
    <dgm:cxn modelId="{E2FAA9AA-71F9-4608-B6D2-3F6227190A64}" type="presParOf" srcId="{A99DFF3E-3EC8-4414-9DC2-453F3DD83465}" destId="{60B04206-6292-4BC7-9A7B-71C7786C6C64}" srcOrd="8" destOrd="0" presId="urn:microsoft.com/office/officeart/2005/8/layout/radial6"/>
    <dgm:cxn modelId="{B089BE48-3C00-4525-B0D6-E62F066EA787}" type="presParOf" srcId="{A99DFF3E-3EC8-4414-9DC2-453F3DD83465}" destId="{06571F15-2F57-4800-ABD3-92FF45B0CFE8}" srcOrd="9" destOrd="0" presId="urn:microsoft.com/office/officeart/2005/8/layout/radial6"/>
    <dgm:cxn modelId="{2736BA50-6F95-4BBC-A359-1346DE7D6E7A}" type="presParOf" srcId="{A99DFF3E-3EC8-4414-9DC2-453F3DD83465}" destId="{650027DD-9A3B-4A6E-8AD1-9693E5C207B8}" srcOrd="10" destOrd="0" presId="urn:microsoft.com/office/officeart/2005/8/layout/radial6"/>
    <dgm:cxn modelId="{462BD16F-8503-4A87-BC7E-491E9A390811}" type="presParOf" srcId="{A99DFF3E-3EC8-4414-9DC2-453F3DD83465}" destId="{E0785D24-5317-4820-B464-E4E575A4F74A}" srcOrd="11" destOrd="0" presId="urn:microsoft.com/office/officeart/2005/8/layout/radial6"/>
    <dgm:cxn modelId="{A1A05572-F5A7-414C-A687-8621FF87B74C}" type="presParOf" srcId="{A99DFF3E-3EC8-4414-9DC2-453F3DD83465}" destId="{7C272318-2B0B-40B9-9712-CD66D9AF9950}"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272318-2B0B-40B9-9712-CD66D9AF9950}">
      <dsp:nvSpPr>
        <dsp:cNvPr id="0" name=""/>
        <dsp:cNvSpPr/>
      </dsp:nvSpPr>
      <dsp:spPr>
        <a:xfrm>
          <a:off x="1568645" y="516718"/>
          <a:ext cx="3450121" cy="3450121"/>
        </a:xfrm>
        <a:prstGeom prst="blockArc">
          <a:avLst>
            <a:gd name="adj1" fmla="val 10800000"/>
            <a:gd name="adj2" fmla="val 16200000"/>
            <a:gd name="adj3" fmla="val 4642"/>
          </a:avLst>
        </a:prstGeom>
        <a:solidFill>
          <a:schemeClr val="accent5">
            <a:hueOff val="-9981745"/>
            <a:satOff val="-15454"/>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6571F15-2F57-4800-ABD3-92FF45B0CFE8}">
      <dsp:nvSpPr>
        <dsp:cNvPr id="0" name=""/>
        <dsp:cNvSpPr/>
      </dsp:nvSpPr>
      <dsp:spPr>
        <a:xfrm>
          <a:off x="1568645" y="516718"/>
          <a:ext cx="3450121" cy="3450121"/>
        </a:xfrm>
        <a:prstGeom prst="blockArc">
          <a:avLst>
            <a:gd name="adj1" fmla="val 5400000"/>
            <a:gd name="adj2" fmla="val 10800000"/>
            <a:gd name="adj3" fmla="val 4642"/>
          </a:avLst>
        </a:prstGeom>
        <a:solidFill>
          <a:schemeClr val="accent5">
            <a:hueOff val="-6654497"/>
            <a:satOff val="-10303"/>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8EE767C-435A-41AD-BEF5-019A1CFABC95}">
      <dsp:nvSpPr>
        <dsp:cNvPr id="0" name=""/>
        <dsp:cNvSpPr/>
      </dsp:nvSpPr>
      <dsp:spPr>
        <a:xfrm>
          <a:off x="1568645" y="516718"/>
          <a:ext cx="3450121" cy="3450121"/>
        </a:xfrm>
        <a:prstGeom prst="blockArc">
          <a:avLst>
            <a:gd name="adj1" fmla="val 0"/>
            <a:gd name="adj2" fmla="val 5400000"/>
            <a:gd name="adj3" fmla="val 4642"/>
          </a:avLst>
        </a:prstGeom>
        <a:solidFill>
          <a:schemeClr val="accent5">
            <a:hueOff val="-3327248"/>
            <a:satOff val="-5151"/>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59780B0-C562-4624-8331-C10155453870}">
      <dsp:nvSpPr>
        <dsp:cNvPr id="0" name=""/>
        <dsp:cNvSpPr/>
      </dsp:nvSpPr>
      <dsp:spPr>
        <a:xfrm>
          <a:off x="1568645" y="516718"/>
          <a:ext cx="3450121" cy="3450121"/>
        </a:xfrm>
        <a:prstGeom prst="blockArc">
          <a:avLst>
            <a:gd name="adj1" fmla="val 16200000"/>
            <a:gd name="adj2" fmla="val 0"/>
            <a:gd name="adj3" fmla="val 464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1FA802-6D0C-4977-BCCB-09B0F73395FF}">
      <dsp:nvSpPr>
        <dsp:cNvPr id="0" name=""/>
        <dsp:cNvSpPr/>
      </dsp:nvSpPr>
      <dsp:spPr>
        <a:xfrm>
          <a:off x="2230011" y="1447301"/>
          <a:ext cx="2127389" cy="1588955"/>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Collaboration</a:t>
          </a:r>
        </a:p>
      </dsp:txBody>
      <dsp:txXfrm>
        <a:off x="2541560" y="1679998"/>
        <a:ext cx="1504291" cy="1123561"/>
      </dsp:txXfrm>
    </dsp:sp>
    <dsp:sp modelId="{08614FE5-A4A6-4907-BBDA-215599E53894}">
      <dsp:nvSpPr>
        <dsp:cNvPr id="0" name=""/>
        <dsp:cNvSpPr/>
      </dsp:nvSpPr>
      <dsp:spPr>
        <a:xfrm>
          <a:off x="2737571" y="626"/>
          <a:ext cx="1112269" cy="1112269"/>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First Nation</a:t>
          </a:r>
        </a:p>
      </dsp:txBody>
      <dsp:txXfrm>
        <a:off x="2900459" y="163514"/>
        <a:ext cx="786493" cy="786493"/>
      </dsp:txXfrm>
    </dsp:sp>
    <dsp:sp modelId="{93F729F6-F4B9-4D64-AC34-8617A7246EBE}">
      <dsp:nvSpPr>
        <dsp:cNvPr id="0" name=""/>
        <dsp:cNvSpPr/>
      </dsp:nvSpPr>
      <dsp:spPr>
        <a:xfrm>
          <a:off x="4422590" y="1685644"/>
          <a:ext cx="1112269" cy="1112269"/>
        </a:xfrm>
        <a:prstGeom prst="ellipse">
          <a:avLst/>
        </a:prstGeom>
        <a:solidFill>
          <a:schemeClr val="accent5">
            <a:hueOff val="-3327248"/>
            <a:satOff val="-5151"/>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Provincial</a:t>
          </a:r>
        </a:p>
      </dsp:txBody>
      <dsp:txXfrm>
        <a:off x="4585478" y="1848532"/>
        <a:ext cx="786493" cy="786493"/>
      </dsp:txXfrm>
    </dsp:sp>
    <dsp:sp modelId="{2BE7A210-3AC9-4399-A78C-36F6374D8B68}">
      <dsp:nvSpPr>
        <dsp:cNvPr id="0" name=""/>
        <dsp:cNvSpPr/>
      </dsp:nvSpPr>
      <dsp:spPr>
        <a:xfrm>
          <a:off x="2737571" y="3370663"/>
          <a:ext cx="1112269" cy="1112269"/>
        </a:xfrm>
        <a:prstGeom prst="ellipse">
          <a:avLst/>
        </a:prstGeom>
        <a:solidFill>
          <a:schemeClr val="accent5">
            <a:hueOff val="-6654497"/>
            <a:satOff val="-10303"/>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NGO</a:t>
          </a:r>
        </a:p>
      </dsp:txBody>
      <dsp:txXfrm>
        <a:off x="2900459" y="3533551"/>
        <a:ext cx="786493" cy="786493"/>
      </dsp:txXfrm>
    </dsp:sp>
    <dsp:sp modelId="{650027DD-9A3B-4A6E-8AD1-9693E5C207B8}">
      <dsp:nvSpPr>
        <dsp:cNvPr id="0" name=""/>
        <dsp:cNvSpPr/>
      </dsp:nvSpPr>
      <dsp:spPr>
        <a:xfrm>
          <a:off x="1052552" y="1685644"/>
          <a:ext cx="1112269" cy="1112269"/>
        </a:xfrm>
        <a:prstGeom prst="ellipse">
          <a:avLst/>
        </a:prstGeom>
        <a:solidFill>
          <a:schemeClr val="accent5">
            <a:hueOff val="-9981745"/>
            <a:satOff val="-15454"/>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fr-CA" sz="1200" kern="1200" dirty="0" err="1"/>
            <a:t>Federal</a:t>
          </a:r>
          <a:endParaRPr lang="en-US" sz="1200" kern="1200" dirty="0"/>
        </a:p>
      </dsp:txBody>
      <dsp:txXfrm>
        <a:off x="1215440" y="1848532"/>
        <a:ext cx="786493" cy="786493"/>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AE043A-D6FA-4F29-9E74-98A74272D3EA}" type="datetimeFigureOut">
              <a:rPr lang="en-US" smtClean="0"/>
              <a:t>10/29/2025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A891DF-4942-43D7-B9F3-A0B8994FD321}" type="slidenum">
              <a:rPr lang="en-US" smtClean="0"/>
              <a:t>‹#›</a:t>
            </a:fld>
            <a:endParaRPr lang="en-US"/>
          </a:p>
        </p:txBody>
      </p:sp>
    </p:spTree>
    <p:extLst>
      <p:ext uri="{BB962C8B-B14F-4D97-AF65-F5344CB8AC3E}">
        <p14:creationId xmlns:p14="http://schemas.microsoft.com/office/powerpoint/2010/main" val="13681315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8463" y="696913"/>
            <a:ext cx="6188075" cy="3481387"/>
          </a:xfrm>
        </p:spPr>
      </p:sp>
      <p:sp>
        <p:nvSpPr>
          <p:cNvPr id="3" name="Notes Placeholder 2"/>
          <p:cNvSpPr>
            <a:spLocks noGrp="1"/>
          </p:cNvSpPr>
          <p:nvPr>
            <p:ph type="body" idx="1"/>
          </p:nvPr>
        </p:nvSpPr>
        <p:spPr/>
        <p:txBody>
          <a:bodyPr/>
          <a:lstStyle/>
          <a:p>
            <a:pPr marL="0" marR="0" lvl="0" indent="0" algn="l" defTabSz="912205"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rgbClr val="000000"/>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marL="0" marR="0" lvl="0" indent="0" algn="r" defTabSz="1364204" rtl="0" eaLnBrk="1" fontAlgn="base" latinLnBrk="0" hangingPunct="1">
              <a:lnSpc>
                <a:spcPct val="100000"/>
              </a:lnSpc>
              <a:spcBef>
                <a:spcPct val="0"/>
              </a:spcBef>
              <a:spcAft>
                <a:spcPct val="0"/>
              </a:spcAft>
              <a:buClrTx/>
              <a:buSzTx/>
              <a:buFontTx/>
              <a:buNone/>
              <a:tabLst/>
              <a:defRPr/>
            </a:pPr>
            <a:fld id="{DAF5C6AB-40F3-4DCB-9B8A-C570EBEC43EA}" type="slidenum">
              <a:rPr kumimoji="0" lang="en-US" sz="18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1364204" rtl="0" eaLnBrk="1" fontAlgn="base" latinLnBrk="0" hangingPunct="1">
                <a:lnSpc>
                  <a:spcPct val="100000"/>
                </a:lnSpc>
                <a:spcBef>
                  <a:spcPct val="0"/>
                </a:spcBef>
                <a:spcAft>
                  <a:spcPct val="0"/>
                </a:spcAft>
                <a:buClrTx/>
                <a:buSzTx/>
                <a:buFontTx/>
                <a:buNone/>
                <a:tabLst/>
                <a:defRPr/>
              </a:pPr>
              <a:t>3</a:t>
            </a:fld>
            <a:endParaRPr kumimoji="0" lang="en-US"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84310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Arial" panose="020B0604020202020204" pitchFamily="34" charset="0"/>
                <a:cs typeface="Arial" panose="020B0604020202020204" pitchFamily="34" charset="0"/>
              </a:rPr>
              <a:t>Eligibility is established in the Terms &amp; Conditions</a:t>
            </a:r>
          </a:p>
          <a:p>
            <a:r>
              <a:rPr lang="en-US" sz="1200" dirty="0">
                <a:latin typeface="Arial" panose="020B0604020202020204" pitchFamily="34" charset="0"/>
                <a:cs typeface="Arial" panose="020B0604020202020204" pitchFamily="34" charset="0"/>
              </a:rPr>
              <a:t>Eligibility is based on:</a:t>
            </a:r>
          </a:p>
          <a:p>
            <a:pPr marL="0" indent="0">
              <a:buNone/>
            </a:pPr>
            <a:endParaRPr lang="en-US" sz="1200" dirty="0">
              <a:latin typeface="Arial" panose="020B0604020202020204" pitchFamily="34" charset="0"/>
              <a:cs typeface="Arial" panose="020B0604020202020204" pitchFamily="34" charset="0"/>
            </a:endParaRPr>
          </a:p>
          <a:p>
            <a:pPr marL="0" indent="0">
              <a:buNone/>
            </a:pPr>
            <a:r>
              <a:rPr lang="en-US" sz="1200" dirty="0">
                <a:latin typeface="Arial" panose="020B0604020202020204" pitchFamily="34" charset="0"/>
                <a:cs typeface="Arial" panose="020B0604020202020204" pitchFamily="34" charset="0"/>
              </a:rPr>
              <a:t>The program continues to evolve an all hazards approach to better serve the needs of communities in a sustainable way </a:t>
            </a:r>
          </a:p>
          <a:p>
            <a:endParaRPr lang="en-US" sz="1200"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EMAP is intended to be a funding mechanism of last resort</a:t>
            </a:r>
          </a:p>
          <a:p>
            <a:endParaRPr lang="en-US" dirty="0"/>
          </a:p>
          <a:p>
            <a:endParaRPr lang="en-US" dirty="0"/>
          </a:p>
          <a:p>
            <a:r>
              <a:rPr lang="en-US" dirty="0"/>
              <a:t>Eligibility of Events </a:t>
            </a:r>
          </a:p>
          <a:p>
            <a:pPr marL="171450" indent="-171450">
              <a:buFont typeface="Arial" panose="020B0604020202020204" pitchFamily="34" charset="0"/>
              <a:buChar char="•"/>
            </a:pPr>
            <a:r>
              <a:rPr lang="en-US" b="0" dirty="0"/>
              <a:t>This list represents some of the most common events supported in the past. If emergency impacts your Nation, please let your AEMA Field Officer know and ISC will provide feedback on the eligibility of funding for your unique situation.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800" u="none" dirty="0">
                <a:effectLst/>
                <a:latin typeface="Calibri" panose="020F0502020204030204" pitchFamily="34" charset="0"/>
              </a:rPr>
              <a:t>Please continue to reach out as events come up so that ISC can and will continue to refine the program as Nations identify their needs.</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800" u="none" dirty="0">
                <a:effectLst/>
                <a:latin typeface="Calibri" panose="020F0502020204030204" pitchFamily="34" charset="0"/>
              </a:rPr>
              <a:t>This is not a limiting list, these are just examples of events we have seen and supported within Alberta Region.</a:t>
            </a:r>
            <a:endParaRPr lang="en-US" b="0" u="none" dirty="0"/>
          </a:p>
          <a:p>
            <a:pPr marL="171450" indent="-171450">
              <a:buFont typeface="Arial" panose="020B0604020202020204" pitchFamily="34" charset="0"/>
              <a:buChar char="•"/>
            </a:pPr>
            <a:r>
              <a:rPr lang="en-US" dirty="0"/>
              <a:t>For an event to meet the requirements of “Natural Disaster”, the event cannot have been caused by human means. As a result, emergencies such as structural fires and events related responding to collisions are generally outside of the EMAP funding eligibility.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Demonstrating exceeding of Capacity</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effectLst/>
                <a:latin typeface="Arial Narrow" panose="020B0606020202030204" pitchFamily="34" charset="0"/>
                <a:ea typeface="Calibri" panose="020F0502020204030204" pitchFamily="34" charset="0"/>
              </a:rPr>
              <a:t>For the costs of an event to be eligible for funding from the EMAP, the emergency event must be of such proportions or nature as to exceed the capacity, including financial capacity, or authority of a First Nation to address it.</a:t>
            </a:r>
            <a:endParaRPr lang="en-US" dirty="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Some examples of demonstrating that the event exceeds the financial capacity are confirmation the event impacts more than two homes, families, or pieces of infrastructure.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dirty="0">
              <a:latin typeface="Arial Narrow" panose="020B0606020202030204" pitchFamily="34" charset="0"/>
            </a:endParaRP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200" dirty="0">
                <a:latin typeface="Arial Narrow" panose="020B0606020202030204" pitchFamily="34" charset="0"/>
              </a:rPr>
              <a:t>Terms and Conditions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As of April 1, 2022 the EMAP terms and conditions also support activities related to health emergencies or the health aspects of emergencies caused by natural or accidental hazards, including disaster-related mental health impacts, and treatment and primary care needs during emergency events.</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dirty="0">
              <a:latin typeface="Arial Narrow" panose="020B0606020202030204" pitchFamily="34" charset="0"/>
            </a:endParaRP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200" dirty="0">
                <a:latin typeface="Arial Narrow" panose="020B0606020202030204" pitchFamily="34" charset="0"/>
              </a:rPr>
              <a:t>Health Emergencies</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ea typeface="+mn-ea"/>
                <a:cs typeface="+mn-cs"/>
              </a:rPr>
              <a:t>Health Aspects caused by disasters: (such as risks related to the continuity of health care for those with existing medical conditions; or the public health and mental wellness impacts of community evacuations and emergencies)“ </a:t>
            </a:r>
          </a:p>
          <a:p>
            <a:pPr marL="171450" lvl="1" indent="-171450" algn="l" defTabSz="444500">
              <a:lnSpc>
                <a:spcPct val="90000"/>
              </a:lnSpc>
              <a:spcBef>
                <a:spcPct val="0"/>
              </a:spcBef>
              <a:spcAft>
                <a:spcPct val="15000"/>
              </a:spcAft>
              <a:buFont typeface="Wingdings" panose="05000000000000000000" pitchFamily="2" charset="2"/>
              <a:buChar char="q"/>
            </a:pPr>
            <a:r>
              <a:rPr lang="en-US" sz="1200" dirty="0">
                <a:latin typeface="Arial Narrow" panose="020B0606020202030204" pitchFamily="34" charset="0"/>
              </a:rPr>
              <a:t>C</a:t>
            </a:r>
            <a:r>
              <a:rPr lang="en-US" sz="1200" kern="1200" dirty="0">
                <a:latin typeface="Arial Narrow" panose="020B0606020202030204" pitchFamily="34" charset="0"/>
              </a:rPr>
              <a:t>ommunicable disease outbreaks (measles, syphilis, etc.);</a:t>
            </a:r>
          </a:p>
          <a:p>
            <a:pPr marL="171450" lvl="1" indent="-171450" algn="l" defTabSz="444500">
              <a:lnSpc>
                <a:spcPct val="90000"/>
              </a:lnSpc>
              <a:spcBef>
                <a:spcPct val="0"/>
              </a:spcBef>
              <a:spcAft>
                <a:spcPct val="15000"/>
              </a:spcAft>
              <a:buFont typeface="Wingdings" panose="05000000000000000000" pitchFamily="2" charset="2"/>
              <a:buChar char="q"/>
            </a:pPr>
            <a:r>
              <a:rPr lang="en-US" sz="1200" dirty="0">
                <a:latin typeface="Arial Narrow" panose="020B0606020202030204" pitchFamily="34" charset="0"/>
              </a:rPr>
              <a:t>F</a:t>
            </a:r>
            <a:r>
              <a:rPr lang="en-US" sz="1200" kern="1200" dirty="0">
                <a:latin typeface="Arial Narrow" panose="020B0606020202030204" pitchFamily="34" charset="0"/>
              </a:rPr>
              <a:t>ood and water contamination;</a:t>
            </a:r>
          </a:p>
          <a:p>
            <a:pPr marL="171450" lvl="1" indent="-171450" algn="l" defTabSz="444500">
              <a:lnSpc>
                <a:spcPct val="90000"/>
              </a:lnSpc>
              <a:spcBef>
                <a:spcPct val="0"/>
              </a:spcBef>
              <a:spcAft>
                <a:spcPct val="15000"/>
              </a:spcAft>
              <a:buFont typeface="Wingdings" panose="05000000000000000000" pitchFamily="2" charset="2"/>
              <a:buChar char="q"/>
            </a:pPr>
            <a:r>
              <a:rPr lang="en-US" sz="1200" dirty="0">
                <a:latin typeface="Arial Narrow" panose="020B0606020202030204" pitchFamily="34" charset="0"/>
              </a:rPr>
              <a:t>E</a:t>
            </a:r>
            <a:r>
              <a:rPr lang="en-US" sz="1200" kern="1200" dirty="0">
                <a:latin typeface="Arial Narrow" panose="020B0606020202030204" pitchFamily="34" charset="0"/>
              </a:rPr>
              <a:t>nvironmental health hazards (mold, air quality, radioactive fallout, etc.);</a:t>
            </a:r>
          </a:p>
          <a:p>
            <a:pPr marL="171450" lvl="1" indent="-171450" algn="l" defTabSz="444500">
              <a:lnSpc>
                <a:spcPct val="90000"/>
              </a:lnSpc>
              <a:spcBef>
                <a:spcPct val="0"/>
              </a:spcBef>
              <a:spcAft>
                <a:spcPct val="15000"/>
              </a:spcAft>
              <a:buFont typeface="Wingdings" panose="05000000000000000000" pitchFamily="2" charset="2"/>
              <a:buChar char="q"/>
            </a:pPr>
            <a:r>
              <a:rPr lang="en-US" sz="1200" dirty="0">
                <a:latin typeface="Arial Narrow" panose="020B0606020202030204" pitchFamily="34" charset="0"/>
              </a:rPr>
              <a:t>M</a:t>
            </a:r>
            <a:r>
              <a:rPr lang="en-US" sz="1200" kern="1200" dirty="0">
                <a:latin typeface="Arial Narrow" panose="020B0606020202030204" pitchFamily="34" charset="0"/>
              </a:rPr>
              <a:t>ental wellness emergencies;</a:t>
            </a:r>
          </a:p>
          <a:p>
            <a:pPr marL="171450" lvl="1" indent="-171450" algn="l" defTabSz="444500">
              <a:lnSpc>
                <a:spcPct val="90000"/>
              </a:lnSpc>
              <a:spcBef>
                <a:spcPct val="0"/>
              </a:spcBef>
              <a:spcAft>
                <a:spcPct val="15000"/>
              </a:spcAft>
              <a:buFont typeface="Wingdings" panose="05000000000000000000" pitchFamily="2" charset="2"/>
              <a:buChar char="q"/>
            </a:pPr>
            <a:r>
              <a:rPr lang="en-US" sz="1200" dirty="0">
                <a:latin typeface="Arial Narrow" panose="020B0606020202030204" pitchFamily="34" charset="0"/>
              </a:rPr>
              <a:t>S</a:t>
            </a:r>
            <a:r>
              <a:rPr lang="en-US" sz="1200" kern="1200" dirty="0">
                <a:latin typeface="Arial Narrow" panose="020B0606020202030204" pitchFamily="34" charset="0"/>
              </a:rPr>
              <a:t>uicide clusters requiring additional crisis response; or,</a:t>
            </a:r>
          </a:p>
          <a:p>
            <a:pPr marL="171450" lvl="1" indent="-171450" algn="l" defTabSz="444500">
              <a:lnSpc>
                <a:spcPct val="90000"/>
              </a:lnSpc>
              <a:spcBef>
                <a:spcPct val="0"/>
              </a:spcBef>
              <a:spcAft>
                <a:spcPct val="15000"/>
              </a:spcAft>
              <a:buFont typeface="Wingdings" panose="05000000000000000000" pitchFamily="2" charset="2"/>
              <a:buChar char="q"/>
            </a:pPr>
            <a:r>
              <a:rPr lang="en-US" sz="1200" dirty="0">
                <a:latin typeface="Arial Narrow" panose="020B0606020202030204" pitchFamily="34" charset="0"/>
              </a:rPr>
              <a:t>H</a:t>
            </a:r>
            <a:r>
              <a:rPr lang="en-US" sz="1200" kern="1200" dirty="0">
                <a:latin typeface="Arial Narrow" panose="020B0606020202030204" pitchFamily="34" charset="0"/>
              </a:rPr>
              <a:t>ealth aspects of emergencies or disasters caused by natural or accidental hazards. </a:t>
            </a:r>
            <a:endParaRPr lang="en-CA" sz="1200" kern="1200" dirty="0">
              <a:latin typeface="Arial Narrow" panose="020B0606020202030204" pitchFamily="34" charset="0"/>
            </a:endParaRP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200" dirty="0">
              <a:latin typeface="Arial Narrow" panose="020B0606020202030204" pitchFamily="34" charset="0"/>
            </a:endParaRP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200" dirty="0">
              <a:latin typeface="Arial Narrow" panose="020B0606020202030204" pitchFamily="34" charset="0"/>
            </a:endParaRP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200" dirty="0">
                <a:latin typeface="Arial Narrow" panose="020B0606020202030204" pitchFamily="34" charset="0"/>
              </a:rPr>
              <a:t>Once ISC is notified of an event, the Emergency Management Advisor assigned to the event will work to understand the impacts of the event and needs of the Nation for consideration of funding through the program.</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endParaRPr lang="en-US" dirty="0">
              <a:solidFill>
                <a:schemeClr val="tx1"/>
              </a:solidFill>
            </a:endParaRPr>
          </a:p>
        </p:txBody>
      </p:sp>
      <p:sp>
        <p:nvSpPr>
          <p:cNvPr id="4" name="Slide Number Placeholder 3"/>
          <p:cNvSpPr>
            <a:spLocks noGrp="1"/>
          </p:cNvSpPr>
          <p:nvPr>
            <p:ph type="sldNum" sz="quarter" idx="5"/>
          </p:nvPr>
        </p:nvSpPr>
        <p:spPr/>
        <p:txBody>
          <a:bodyPr/>
          <a:lstStyle/>
          <a:p>
            <a:pPr marL="0" marR="0" lvl="0" indent="0" algn="r" defTabSz="1364204" rtl="0" eaLnBrk="1" fontAlgn="base" latinLnBrk="0" hangingPunct="1">
              <a:lnSpc>
                <a:spcPct val="100000"/>
              </a:lnSpc>
              <a:spcBef>
                <a:spcPct val="0"/>
              </a:spcBef>
              <a:spcAft>
                <a:spcPct val="0"/>
              </a:spcAft>
              <a:buClrTx/>
              <a:buSzTx/>
              <a:buFontTx/>
              <a:buNone/>
              <a:tabLst/>
              <a:defRPr/>
            </a:pPr>
            <a:fld id="{FE284EBD-CBB1-4A99-ABB1-E39FD7904359}" type="slidenum">
              <a:rPr kumimoji="0" lang="en-CA" sz="18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1364204" rtl="0" eaLnBrk="1" fontAlgn="base" latinLnBrk="0" hangingPunct="1">
                <a:lnSpc>
                  <a:spcPct val="100000"/>
                </a:lnSpc>
                <a:spcBef>
                  <a:spcPct val="0"/>
                </a:spcBef>
                <a:spcAft>
                  <a:spcPct val="0"/>
                </a:spcAft>
                <a:buClrTx/>
                <a:buSzTx/>
                <a:buFontTx/>
                <a:buNone/>
                <a:tabLst/>
                <a:defRPr/>
              </a:pPr>
              <a:t>6</a:t>
            </a:fld>
            <a:endPar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006147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A891DF-4942-43D7-B9F3-A0B8994FD321}" type="slidenum">
              <a:rPr lang="en-US" smtClean="0"/>
              <a:t>10</a:t>
            </a:fld>
            <a:endParaRPr lang="en-US"/>
          </a:p>
        </p:txBody>
      </p:sp>
    </p:spTree>
    <p:extLst>
      <p:ext uri="{BB962C8B-B14F-4D97-AF65-F5344CB8AC3E}">
        <p14:creationId xmlns:p14="http://schemas.microsoft.com/office/powerpoint/2010/main" val="516524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spcBef>
                <a:spcPts val="0"/>
              </a:spcBef>
              <a:spcAft>
                <a:spcPts val="0"/>
              </a:spcAft>
              <a:buFont typeface="Arial" panose="020B0604020202020204" pitchFamily="34" charset="0"/>
              <a:buNone/>
              <a:tabLst>
                <a:tab pos="457200" algn="l"/>
              </a:tabLst>
            </a:pPr>
            <a:r>
              <a:rPr lang="en-US" sz="1800" dirty="0">
                <a:effectLst/>
                <a:latin typeface="Calibri" panose="020F0502020204030204" pitchFamily="34" charset="0"/>
              </a:rPr>
              <a:t>In addition to costs supported by damage assessments, funding is available for other response activities undertaken by the Nation during an eligible event. These have some general documentation requirements as noted in the slide. </a:t>
            </a:r>
          </a:p>
          <a:p>
            <a:pPr marL="285750" marR="0" lvl="0" indent="-285750">
              <a:spcBef>
                <a:spcPts val="0"/>
              </a:spcBef>
              <a:spcAft>
                <a:spcPts val="0"/>
              </a:spcAft>
              <a:buFont typeface="Arial" panose="020B0604020202020204" pitchFamily="34" charset="0"/>
              <a:buChar char="•"/>
              <a:tabLst>
                <a:tab pos="457200" algn="l"/>
              </a:tabLst>
            </a:pPr>
            <a:endParaRPr lang="en-US" sz="1800" dirty="0">
              <a:effectLst/>
              <a:latin typeface="Calibri" panose="020F0502020204030204" pitchFamily="34" charset="0"/>
            </a:endParaRPr>
          </a:p>
          <a:p>
            <a:pPr marL="0" marR="0" lvl="0" indent="0">
              <a:spcBef>
                <a:spcPts val="0"/>
              </a:spcBef>
              <a:spcAft>
                <a:spcPts val="0"/>
              </a:spcAft>
              <a:buFont typeface="Arial" panose="020B0604020202020204" pitchFamily="34" charset="0"/>
              <a:buNone/>
              <a:tabLst>
                <a:tab pos="457200" algn="l"/>
              </a:tabLst>
            </a:pPr>
            <a:r>
              <a:rPr lang="en-US" sz="1800" dirty="0">
                <a:effectLst/>
                <a:latin typeface="Calibri" panose="020F0502020204030204" pitchFamily="34" charset="0"/>
              </a:rPr>
              <a:t>Submitting the Claim</a:t>
            </a:r>
          </a:p>
          <a:p>
            <a:pPr marL="285750" marR="0" lvl="0" indent="-285750" algn="l" defTabSz="914400" rtl="0" eaLnBrk="0" fontAlgn="base" latinLnBrk="0" hangingPunct="0">
              <a:lnSpc>
                <a:spcPct val="100000"/>
              </a:lnSpc>
              <a:spcBef>
                <a:spcPts val="0"/>
              </a:spcBef>
              <a:spcAft>
                <a:spcPts val="0"/>
              </a:spcAft>
              <a:buClrTx/>
              <a:buSzTx/>
              <a:buFont typeface="Arial" panose="020B0604020202020204" pitchFamily="34" charset="0"/>
              <a:buChar char="•"/>
              <a:tabLst>
                <a:tab pos="457200" algn="l"/>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EMAP Claim should include a spreadsheet of costs and how they relate to the disaster event as well as supporting documentation to substantiate the claim including invoices, proof of payments such as cheque stubs, payroll, general ledger, electronic fund transfer Confirmation etc. </a:t>
            </a:r>
          </a:p>
          <a:p>
            <a:pPr marL="285750" marR="0" lvl="0" indent="-285750">
              <a:spcBef>
                <a:spcPts val="0"/>
              </a:spcBef>
              <a:spcAft>
                <a:spcPts val="0"/>
              </a:spcAft>
              <a:buFont typeface="Arial" panose="020B0604020202020204" pitchFamily="34" charset="0"/>
              <a:buChar char="•"/>
              <a:tabLst>
                <a:tab pos="457200" algn="l"/>
              </a:tabLst>
            </a:pPr>
            <a:r>
              <a:rPr lang="en-US" sz="1800" dirty="0">
                <a:effectLst/>
                <a:latin typeface="Calibri" panose="020F0502020204030204" pitchFamily="34" charset="0"/>
              </a:rPr>
              <a:t>Submission of the required documentation may be difficult due to the limitations of size of emails that can be accepted by the AB Emergency mailbox. There are a few options for submitting the required documentation. </a:t>
            </a:r>
          </a:p>
          <a:p>
            <a:pPr marL="285750" marR="0" lvl="0" indent="-285750">
              <a:spcBef>
                <a:spcPts val="0"/>
              </a:spcBef>
              <a:spcAft>
                <a:spcPts val="0"/>
              </a:spcAft>
              <a:buFont typeface="Arial" panose="020B0604020202020204" pitchFamily="34" charset="0"/>
              <a:buChar char="•"/>
              <a:tabLst>
                <a:tab pos="457200" algn="l"/>
              </a:tabLst>
            </a:pPr>
            <a:endParaRPr lang="en-US" sz="1800" dirty="0">
              <a:effectLst/>
              <a:latin typeface="Calibri" panose="020F0502020204030204" pitchFamily="34" charset="0"/>
              <a:ea typeface="+mn-ea"/>
              <a:cs typeface="+mn-cs"/>
            </a:endParaRPr>
          </a:p>
          <a:p>
            <a:pPr marL="0" marR="0" lvl="0" indent="0">
              <a:spcBef>
                <a:spcPts val="0"/>
              </a:spcBef>
              <a:spcAft>
                <a:spcPts val="0"/>
              </a:spcAft>
              <a:buFont typeface="Arial" panose="020B0604020202020204" pitchFamily="34" charset="0"/>
              <a:buNone/>
              <a:tabLst>
                <a:tab pos="457200" algn="l"/>
              </a:tabLst>
            </a:pPr>
            <a:r>
              <a:rPr lang="en-US" sz="1800" dirty="0">
                <a:effectLst/>
                <a:latin typeface="Calibri" panose="020F0502020204030204" pitchFamily="34" charset="0"/>
                <a:ea typeface="+mn-ea"/>
                <a:cs typeface="+mn-cs"/>
              </a:rPr>
              <a:t>Review and Payment</a:t>
            </a:r>
          </a:p>
          <a:p>
            <a:pPr marL="285750" marR="0" lvl="0" indent="-285750">
              <a:spcBef>
                <a:spcPts val="0"/>
              </a:spcBef>
              <a:spcAft>
                <a:spcPts val="0"/>
              </a:spcAft>
              <a:buFont typeface="Arial" panose="020B0604020202020204" pitchFamily="34" charset="0"/>
              <a:buChar char="•"/>
              <a:tabLst>
                <a:tab pos="457200"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assigned EM Advisor will review the claim; identifying eligible and ineligible costs and creates a summary which constitutes payment recommendation as well as review against any approvals in principle.</a:t>
            </a:r>
          </a:p>
          <a:p>
            <a:pPr marL="285750" marR="0" lvl="0" indent="-285750">
              <a:spcBef>
                <a:spcPts val="0"/>
              </a:spcBef>
              <a:spcAft>
                <a:spcPts val="0"/>
              </a:spcAft>
              <a:buFont typeface="Arial" panose="020B0604020202020204" pitchFamily="34" charset="0"/>
              <a:buChar char="•"/>
              <a:tabLst>
                <a:tab pos="457200" algn="l"/>
              </a:tabLs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EM advisor will work with you throughout this to discuss the eligibility of costs and request any additional information required. </a:t>
            </a:r>
          </a:p>
          <a:p>
            <a:pPr marL="285750" marR="0" lvl="0" indent="-285750">
              <a:spcBef>
                <a:spcPts val="0"/>
              </a:spcBef>
              <a:spcAft>
                <a:spcPts val="0"/>
              </a:spcAft>
              <a:buFont typeface="Arial" panose="020B0604020202020204" pitchFamily="34" charset="0"/>
              <a:buChar char="•"/>
              <a:tabLst>
                <a:tab pos="457200" algn="l"/>
              </a:tabLst>
            </a:pPr>
            <a:r>
              <a:rPr lang="en-US" b="0" i="0" dirty="0">
                <a:solidFill>
                  <a:srgbClr val="FFFFFF"/>
                </a:solidFill>
                <a:effectLst/>
                <a:latin typeface="Arial" panose="020B0604020202020204" pitchFamily="34" charset="0"/>
              </a:rPr>
              <a:t>Throughout the submission process, funding may be provided upon request for eligible costs incurred and fully supported based on EMAP's requirement prior to completion of submission or in advance based on case-by-case pre-approved requests.</a:t>
            </a:r>
          </a:p>
          <a:p>
            <a:pPr marL="285750" marR="0" lvl="0" indent="-285750">
              <a:spcBef>
                <a:spcPts val="0"/>
              </a:spcBef>
              <a:spcAft>
                <a:spcPts val="0"/>
              </a:spcAft>
              <a:buFont typeface="Arial" panose="020B0604020202020204" pitchFamily="34" charset="0"/>
              <a:buChar char="•"/>
              <a:tabLst>
                <a:tab pos="457200" algn="l"/>
              </a:tabLst>
            </a:pPr>
            <a:r>
              <a:rPr lang="en-US" sz="1800" b="0" dirty="0">
                <a:effectLst/>
                <a:latin typeface="Calibri" panose="020F0502020204030204" pitchFamily="34" charset="0"/>
              </a:rPr>
              <a:t>As emergency events are not included in our annual budget, additional time is required from HQ to receive the appropriate funding </a:t>
            </a:r>
          </a:p>
          <a:p>
            <a:pPr marL="742950" marR="0" lvl="1" indent="-285750">
              <a:spcBef>
                <a:spcPts val="0"/>
              </a:spcBef>
              <a:spcAft>
                <a:spcPts val="0"/>
              </a:spcAft>
              <a:buFont typeface="Arial" panose="020B0604020202020204" pitchFamily="34" charset="0"/>
              <a:buChar char="•"/>
              <a:tabLst>
                <a:tab pos="457200" algn="l"/>
              </a:tabLst>
            </a:pPr>
            <a:r>
              <a:rPr lang="en-US" sz="1800" b="0" dirty="0">
                <a:effectLst/>
                <a:latin typeface="Calibri" panose="020F0502020204030204" pitchFamily="34" charset="0"/>
              </a:rPr>
              <a:t>We understand the stress that emergency events cause, and we are working with you to support your Nation, however this can be contingent on claims including complete document submission, coordination between the Nation and the EM advisors throughout the review of the claims and documents.</a:t>
            </a:r>
          </a:p>
          <a:p>
            <a:pPr marL="0" marR="0" lvl="0" indent="0">
              <a:spcBef>
                <a:spcPts val="0"/>
              </a:spcBef>
              <a:spcAft>
                <a:spcPts val="0"/>
              </a:spcAft>
              <a:buFontTx/>
              <a:buNone/>
              <a:tabLst>
                <a:tab pos="457200" algn="l"/>
              </a:tabLs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FontTx/>
              <a:buNone/>
              <a:tabLst>
                <a:tab pos="457200" algn="l"/>
              </a:tabLst>
            </a:pPr>
            <a:r>
              <a:rPr lang="en-US" sz="1200" dirty="0">
                <a:effectLst/>
                <a:latin typeface="Calibri" panose="020F0502020204030204" pitchFamily="34" charset="0"/>
                <a:ea typeface="Calibri" panose="020F0502020204030204" pitchFamily="34" charset="0"/>
                <a:cs typeface="Times New Roman" panose="02020603050405020304" pitchFamily="18" charset="0"/>
              </a:rPr>
              <a:t>Closing a claim</a:t>
            </a:r>
          </a:p>
          <a:p>
            <a:pPr marL="171450" marR="0" lvl="0" indent="-171450" algn="l" defTabSz="914400" rtl="0" eaLnBrk="0" fontAlgn="base" latinLnBrk="0" hangingPunct="0">
              <a:lnSpc>
                <a:spcPct val="100000"/>
              </a:lnSpc>
              <a:spcBef>
                <a:spcPts val="0"/>
              </a:spcBef>
              <a:spcAft>
                <a:spcPts val="0"/>
              </a:spcAft>
              <a:buClrTx/>
              <a:buSzTx/>
              <a:buFont typeface="Arial" panose="020B0604020202020204" pitchFamily="34" charset="0"/>
              <a:buChar char="•"/>
              <a:tabLst>
                <a:tab pos="457200" algn="l"/>
              </a:tabLst>
              <a:defRPr/>
            </a:pPr>
            <a:r>
              <a:rPr lang="en-US" b="0" i="0" dirty="0">
                <a:solidFill>
                  <a:srgbClr val="FFFFFF"/>
                </a:solidFill>
                <a:effectLst/>
                <a:latin typeface="Arial" panose="020B0604020202020204" pitchFamily="34" charset="0"/>
              </a:rPr>
              <a:t>Once the review is complete and the Nation has confirmed no further documentation will be submitted for the event, a letter will be provided to the Nation summarizing the reimbursement for the event</a:t>
            </a:r>
          </a:p>
          <a:p>
            <a:pPr marL="0" marR="0" lvl="0" indent="0">
              <a:spcBef>
                <a:spcPts val="0"/>
              </a:spcBef>
              <a:spcAft>
                <a:spcPts val="0"/>
              </a:spcAft>
              <a:buFontTx/>
              <a:buNone/>
              <a:tabLst>
                <a:tab pos="457200" algn="l"/>
              </a:tabLs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rPr>
              <a:t> </a:t>
            </a:r>
          </a:p>
          <a:p>
            <a:endParaRPr lang="en-US" dirty="0"/>
          </a:p>
        </p:txBody>
      </p:sp>
      <p:sp>
        <p:nvSpPr>
          <p:cNvPr id="4" name="Slide Number Placeholder 3"/>
          <p:cNvSpPr>
            <a:spLocks noGrp="1"/>
          </p:cNvSpPr>
          <p:nvPr>
            <p:ph type="sldNum" sz="quarter" idx="5"/>
          </p:nvPr>
        </p:nvSpPr>
        <p:spPr/>
        <p:txBody>
          <a:bodyPr/>
          <a:lstStyle/>
          <a:p>
            <a:pPr marL="0" marR="0" lvl="0" indent="0" algn="r" defTabSz="1364204" rtl="0" eaLnBrk="1" fontAlgn="base" latinLnBrk="0" hangingPunct="1">
              <a:lnSpc>
                <a:spcPct val="100000"/>
              </a:lnSpc>
              <a:spcBef>
                <a:spcPct val="0"/>
              </a:spcBef>
              <a:spcAft>
                <a:spcPct val="0"/>
              </a:spcAft>
              <a:buClrTx/>
              <a:buSzTx/>
              <a:buFontTx/>
              <a:buNone/>
              <a:tabLst/>
              <a:defRPr/>
            </a:pPr>
            <a:fld id="{FE284EBD-CBB1-4A99-ABB1-E39FD7904359}" type="slidenum">
              <a:rPr kumimoji="0" lang="en-CA" sz="18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1364204" rtl="0" eaLnBrk="1" fontAlgn="base" latinLnBrk="0" hangingPunct="1">
                <a:lnSpc>
                  <a:spcPct val="100000"/>
                </a:lnSpc>
                <a:spcBef>
                  <a:spcPct val="0"/>
                </a:spcBef>
                <a:spcAft>
                  <a:spcPct val="0"/>
                </a:spcAft>
                <a:buClrTx/>
                <a:buSzTx/>
                <a:buFontTx/>
                <a:buNone/>
                <a:tabLst/>
                <a:defRPr/>
              </a:pPr>
              <a:t>11</a:t>
            </a:fld>
            <a:endParaRPr kumimoji="0" lang="en-CA"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510497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A891DF-4942-43D7-B9F3-A0B8994FD321}" type="slidenum">
              <a:rPr lang="en-US" smtClean="0"/>
              <a:t>14</a:t>
            </a:fld>
            <a:endParaRPr lang="en-US"/>
          </a:p>
        </p:txBody>
      </p:sp>
    </p:spTree>
    <p:extLst>
      <p:ext uri="{BB962C8B-B14F-4D97-AF65-F5344CB8AC3E}">
        <p14:creationId xmlns:p14="http://schemas.microsoft.com/office/powerpoint/2010/main" val="2482207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*proof of payment methods needed </a:t>
            </a:r>
          </a:p>
        </p:txBody>
      </p:sp>
      <p:sp>
        <p:nvSpPr>
          <p:cNvPr id="4" name="Slide Number Placeholder 3"/>
          <p:cNvSpPr>
            <a:spLocks noGrp="1"/>
          </p:cNvSpPr>
          <p:nvPr>
            <p:ph type="sldNum" sz="quarter" idx="5"/>
          </p:nvPr>
        </p:nvSpPr>
        <p:spPr/>
        <p:txBody>
          <a:bodyPr/>
          <a:lstStyle/>
          <a:p>
            <a:fld id="{AEA891DF-4942-43D7-B9F3-A0B8994FD321}" type="slidenum">
              <a:rPr lang="en-US" smtClean="0"/>
              <a:t>15</a:t>
            </a:fld>
            <a:endParaRPr lang="en-US"/>
          </a:p>
        </p:txBody>
      </p:sp>
    </p:spTree>
    <p:extLst>
      <p:ext uri="{BB962C8B-B14F-4D97-AF65-F5344CB8AC3E}">
        <p14:creationId xmlns:p14="http://schemas.microsoft.com/office/powerpoint/2010/main" val="27965197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AEA891DF-4942-43D7-B9F3-A0B8994FD321}" type="slidenum">
              <a:rPr lang="en-US" smtClean="0"/>
              <a:t>16</a:t>
            </a:fld>
            <a:endParaRPr lang="en-US"/>
          </a:p>
        </p:txBody>
      </p:sp>
    </p:spTree>
    <p:extLst>
      <p:ext uri="{BB962C8B-B14F-4D97-AF65-F5344CB8AC3E}">
        <p14:creationId xmlns:p14="http://schemas.microsoft.com/office/powerpoint/2010/main" val="3121507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549564"/>
            <a:ext cx="10464800" cy="3048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defRPr>
            </a:lvl1pPr>
            <a:lvl2pPr>
              <a:defRPr>
                <a:latin typeface="Arial" panose="020B0604020202020204" pitchFamily="34" charset="0"/>
              </a:defRPr>
            </a:lvl2pPr>
            <a:lvl3pPr>
              <a:defRPr>
                <a:latin typeface="Arial" panose="020B0604020202020204" pitchFamily="34" charset="0"/>
              </a:defRPr>
            </a:lvl3pPr>
            <a:lvl4pPr>
              <a:defRPr>
                <a:latin typeface="Arial" panose="020B0604020202020204" pitchFamily="34" charset="0"/>
              </a:defRPr>
            </a:lvl4pPr>
            <a:lvl5pPr>
              <a:defRPr>
                <a:latin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p:cNvCxnSpPr/>
          <p:nvPr/>
        </p:nvCxnSpPr>
        <p:spPr bwMode="auto">
          <a:xfrm>
            <a:off x="508000" y="889000"/>
            <a:ext cx="11582400" cy="0"/>
          </a:xfrm>
          <a:prstGeom prst="line">
            <a:avLst/>
          </a:prstGeom>
          <a:solidFill>
            <a:srgbClr val="E5E5CC"/>
          </a:solidFill>
          <a:ln w="19050" cap="flat" cmpd="sng" algn="ctr">
            <a:solidFill>
              <a:schemeClr val="accent1"/>
            </a:solidFill>
            <a:prstDash val="solid"/>
            <a:round/>
            <a:headEnd type="none" w="med" len="med"/>
            <a:tailEnd type="none" w="med" len="med"/>
          </a:ln>
          <a:effectLst/>
        </p:spPr>
      </p:cxnSp>
    </p:spTree>
    <p:extLst>
      <p:ext uri="{BB962C8B-B14F-4D97-AF65-F5344CB8AC3E}">
        <p14:creationId xmlns:p14="http://schemas.microsoft.com/office/powerpoint/2010/main" val="469064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3" name="Picture 2" descr="ISC_Branding_PPT_standard_1600x900_ENG_FINAL_8.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20" y="0"/>
            <a:ext cx="12190781" cy="6858000"/>
          </a:xfrm>
          <a:prstGeom prst="rect">
            <a:avLst/>
          </a:prstGeom>
        </p:spPr>
      </p:pic>
    </p:spTree>
    <p:extLst>
      <p:ext uri="{BB962C8B-B14F-4D97-AF65-F5344CB8AC3E}">
        <p14:creationId xmlns:p14="http://schemas.microsoft.com/office/powerpoint/2010/main" val="3062342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BB64A-1279-2A4C-87BB-4CE61E3304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16A338-569C-3F42-805F-3CF836502D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E195DD-258F-8744-B61D-E0AF8301A603}"/>
              </a:ext>
            </a:extLst>
          </p:cNvPr>
          <p:cNvSpPr>
            <a:spLocks noGrp="1"/>
          </p:cNvSpPr>
          <p:nvPr>
            <p:ph type="dt" sz="half" idx="10"/>
          </p:nvPr>
        </p:nvSpPr>
        <p:spPr/>
        <p:txBody>
          <a:bodyPr/>
          <a:lstStyle/>
          <a:p>
            <a:fld id="{6EE0306C-7676-F649-90BA-8AA745784415}" type="datetimeFigureOut">
              <a:rPr lang="en-US" smtClean="0"/>
              <a:t>10/29/2025</a:t>
            </a:fld>
            <a:endParaRPr lang="en-US"/>
          </a:p>
        </p:txBody>
      </p:sp>
      <p:sp>
        <p:nvSpPr>
          <p:cNvPr id="5" name="Footer Placeholder 4">
            <a:extLst>
              <a:ext uri="{FF2B5EF4-FFF2-40B4-BE49-F238E27FC236}">
                <a16:creationId xmlns:a16="http://schemas.microsoft.com/office/drawing/2014/main" id="{69AD3D13-60FE-EF48-9985-2FD9D33C7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B4FA6-6E63-F142-A48E-39F24C0FEC06}"/>
              </a:ext>
            </a:extLst>
          </p:cNvPr>
          <p:cNvSpPr>
            <a:spLocks noGrp="1"/>
          </p:cNvSpPr>
          <p:nvPr>
            <p:ph type="sldNum" sz="quarter" idx="12"/>
          </p:nvPr>
        </p:nvSpPr>
        <p:spPr/>
        <p:txBody>
          <a:bodyPr/>
          <a:lstStyle/>
          <a:p>
            <a:fld id="{528E68ED-6DE4-1A4D-8901-DAE6E4B15916}" type="slidenum">
              <a:rPr lang="en-US" smtClean="0"/>
              <a:t>‹#›</a:t>
            </a:fld>
            <a:endParaRPr lang="en-US"/>
          </a:p>
        </p:txBody>
      </p:sp>
    </p:spTree>
    <p:extLst>
      <p:ext uri="{BB962C8B-B14F-4D97-AF65-F5344CB8AC3E}">
        <p14:creationId xmlns:p14="http://schemas.microsoft.com/office/powerpoint/2010/main" val="33344736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8000" y="838200"/>
            <a:ext cx="104648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GB" dirty="0"/>
              <a:t>Insert section title</a:t>
            </a:r>
          </a:p>
        </p:txBody>
      </p:sp>
      <p:sp>
        <p:nvSpPr>
          <p:cNvPr id="1027" name="Rectangle 3"/>
          <p:cNvSpPr>
            <a:spLocks noGrp="1" noChangeArrowheads="1"/>
          </p:cNvSpPr>
          <p:nvPr>
            <p:ph type="body" idx="1"/>
          </p:nvPr>
        </p:nvSpPr>
        <p:spPr bwMode="auto">
          <a:xfrm>
            <a:off x="491068" y="1308103"/>
            <a:ext cx="10481733" cy="48640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GB" dirty="0"/>
              <a:t>Click to edit master text styles</a:t>
            </a:r>
          </a:p>
          <a:p>
            <a:pPr lvl="1"/>
            <a:r>
              <a:rPr lang="en-CA" altLang="en-GB" dirty="0"/>
              <a:t>Second level</a:t>
            </a:r>
          </a:p>
          <a:p>
            <a:pPr lvl="2"/>
            <a:r>
              <a:rPr lang="en-CA" altLang="en-GB" dirty="0"/>
              <a:t>Third level</a:t>
            </a:r>
          </a:p>
          <a:p>
            <a:pPr lvl="3"/>
            <a:r>
              <a:rPr lang="en-CA" altLang="en-GB" dirty="0"/>
              <a:t>Fourth level</a:t>
            </a:r>
          </a:p>
        </p:txBody>
      </p:sp>
      <p:sp>
        <p:nvSpPr>
          <p:cNvPr id="9" name="TextBox 8"/>
          <p:cNvSpPr txBox="1"/>
          <p:nvPr/>
        </p:nvSpPr>
        <p:spPr>
          <a:xfrm>
            <a:off x="91929" y="6332928"/>
            <a:ext cx="1148167" cy="276999"/>
          </a:xfrm>
          <a:prstGeom prst="rect">
            <a:avLst/>
          </a:prstGeom>
          <a:noFill/>
        </p:spPr>
        <p:txBody>
          <a:bodyPr wrap="square" rtlCol="0">
            <a:spAutoFit/>
          </a:bodyPr>
          <a:lstStyle/>
          <a:p>
            <a:pPr algn="ctr"/>
            <a:fld id="{42816EBD-076B-0740-B037-2845E45D885E}" type="slidenum">
              <a:rPr lang="en-US" sz="1200" b="0" i="0" baseline="0" smtClean="0">
                <a:solidFill>
                  <a:schemeClr val="tx1">
                    <a:lumMod val="85000"/>
                    <a:lumOff val="15000"/>
                  </a:schemeClr>
                </a:solidFill>
                <a:latin typeface="Arial" panose="020B0604020202020204" pitchFamily="34" charset="0"/>
              </a:rPr>
              <a:pPr algn="ctr"/>
              <a:t>‹#›</a:t>
            </a:fld>
            <a:endParaRPr lang="en-US" sz="1200" b="0" i="0" baseline="0" dirty="0">
              <a:solidFill>
                <a:schemeClr val="tx1">
                  <a:lumMod val="85000"/>
                  <a:lumOff val="15000"/>
                </a:schemeClr>
              </a:solidFill>
              <a:latin typeface="Arial" panose="020B0604020202020204" pitchFamily="34" charset="0"/>
            </a:endParaRPr>
          </a:p>
        </p:txBody>
      </p:sp>
    </p:spTree>
    <p:extLst>
      <p:ext uri="{BB962C8B-B14F-4D97-AF65-F5344CB8AC3E}">
        <p14:creationId xmlns:p14="http://schemas.microsoft.com/office/powerpoint/2010/main" val="2980441430"/>
      </p:ext>
    </p:extLst>
  </p:cSld>
  <p:clrMap bg1="lt1" tx1="dk1" bg2="lt2" tx2="dk2" accent1="accent1" accent2="accent2" accent3="accent3" accent4="accent4" accent5="accent5" accent6="accent6" hlink="hlink" folHlink="folHlink"/>
  <p:sldLayoutIdLst>
    <p:sldLayoutId id="2147483674" r:id="rId1"/>
    <p:sldLayoutId id="2147483673" r:id="rId2"/>
  </p:sldLayoutIdLst>
  <p:hf hdr="0" ftr="0" dt="0"/>
  <p:txStyles>
    <p:titleStyle>
      <a:lvl1pPr algn="l" rtl="0" eaLnBrk="1" fontAlgn="base" hangingPunct="1">
        <a:lnSpc>
          <a:spcPts val="2400"/>
        </a:lnSpc>
        <a:spcBef>
          <a:spcPct val="0"/>
        </a:spcBef>
        <a:spcAft>
          <a:spcPct val="0"/>
        </a:spcAft>
        <a:defRPr sz="2400" b="1" baseline="0">
          <a:solidFill>
            <a:srgbClr val="000000"/>
          </a:solidFill>
          <a:latin typeface="Arial" panose="020B0604020202020204" pitchFamily="34" charset="0"/>
          <a:ea typeface="+mj-ea"/>
          <a:cs typeface="+mj-cs"/>
        </a:defRPr>
      </a:lvl1pPr>
      <a:lvl2pPr algn="l" rtl="0" eaLnBrk="1" fontAlgn="base" hangingPunct="1">
        <a:lnSpc>
          <a:spcPts val="2400"/>
        </a:lnSpc>
        <a:spcBef>
          <a:spcPct val="0"/>
        </a:spcBef>
        <a:spcAft>
          <a:spcPct val="0"/>
        </a:spcAft>
        <a:defRPr sz="2400" b="1">
          <a:solidFill>
            <a:srgbClr val="000000"/>
          </a:solidFill>
          <a:latin typeface="Arial" charset="0"/>
        </a:defRPr>
      </a:lvl2pPr>
      <a:lvl3pPr algn="l" rtl="0" eaLnBrk="1" fontAlgn="base" hangingPunct="1">
        <a:lnSpc>
          <a:spcPts val="2400"/>
        </a:lnSpc>
        <a:spcBef>
          <a:spcPct val="0"/>
        </a:spcBef>
        <a:spcAft>
          <a:spcPct val="0"/>
        </a:spcAft>
        <a:defRPr sz="2400" b="1">
          <a:solidFill>
            <a:srgbClr val="000000"/>
          </a:solidFill>
          <a:latin typeface="Arial" charset="0"/>
        </a:defRPr>
      </a:lvl3pPr>
      <a:lvl4pPr algn="l" rtl="0" eaLnBrk="1" fontAlgn="base" hangingPunct="1">
        <a:lnSpc>
          <a:spcPts val="2400"/>
        </a:lnSpc>
        <a:spcBef>
          <a:spcPct val="0"/>
        </a:spcBef>
        <a:spcAft>
          <a:spcPct val="0"/>
        </a:spcAft>
        <a:defRPr sz="2400" b="1">
          <a:solidFill>
            <a:srgbClr val="000000"/>
          </a:solidFill>
          <a:latin typeface="Arial" charset="0"/>
        </a:defRPr>
      </a:lvl4pPr>
      <a:lvl5pPr algn="l" rtl="0" eaLnBrk="1" fontAlgn="base" hangingPunct="1">
        <a:lnSpc>
          <a:spcPts val="2400"/>
        </a:lnSpc>
        <a:spcBef>
          <a:spcPct val="0"/>
        </a:spcBef>
        <a:spcAft>
          <a:spcPct val="0"/>
        </a:spcAft>
        <a:defRPr sz="2400" b="1">
          <a:solidFill>
            <a:srgbClr val="000000"/>
          </a:solidFill>
          <a:latin typeface="Arial" charset="0"/>
        </a:defRPr>
      </a:lvl5pPr>
      <a:lvl6pPr marL="457189" algn="l" rtl="0" eaLnBrk="1" fontAlgn="base" hangingPunct="1">
        <a:lnSpc>
          <a:spcPts val="2400"/>
        </a:lnSpc>
        <a:spcBef>
          <a:spcPct val="0"/>
        </a:spcBef>
        <a:spcAft>
          <a:spcPct val="0"/>
        </a:spcAft>
        <a:defRPr sz="2400" b="1">
          <a:solidFill>
            <a:srgbClr val="000000"/>
          </a:solidFill>
          <a:latin typeface="Arial" charset="0"/>
        </a:defRPr>
      </a:lvl6pPr>
      <a:lvl7pPr marL="914378" algn="l" rtl="0" eaLnBrk="1" fontAlgn="base" hangingPunct="1">
        <a:lnSpc>
          <a:spcPts val="2400"/>
        </a:lnSpc>
        <a:spcBef>
          <a:spcPct val="0"/>
        </a:spcBef>
        <a:spcAft>
          <a:spcPct val="0"/>
        </a:spcAft>
        <a:defRPr sz="2400" b="1">
          <a:solidFill>
            <a:srgbClr val="000000"/>
          </a:solidFill>
          <a:latin typeface="Arial" charset="0"/>
        </a:defRPr>
      </a:lvl7pPr>
      <a:lvl8pPr marL="1371566" algn="l" rtl="0" eaLnBrk="1" fontAlgn="base" hangingPunct="1">
        <a:lnSpc>
          <a:spcPts val="2400"/>
        </a:lnSpc>
        <a:spcBef>
          <a:spcPct val="0"/>
        </a:spcBef>
        <a:spcAft>
          <a:spcPct val="0"/>
        </a:spcAft>
        <a:defRPr sz="2400" b="1">
          <a:solidFill>
            <a:srgbClr val="000000"/>
          </a:solidFill>
          <a:latin typeface="Arial" charset="0"/>
        </a:defRPr>
      </a:lvl8pPr>
      <a:lvl9pPr marL="1828754" algn="l" rtl="0" eaLnBrk="1" fontAlgn="base" hangingPunct="1">
        <a:lnSpc>
          <a:spcPts val="2400"/>
        </a:lnSpc>
        <a:spcBef>
          <a:spcPct val="0"/>
        </a:spcBef>
        <a:spcAft>
          <a:spcPct val="0"/>
        </a:spcAft>
        <a:defRPr sz="2400" b="1">
          <a:solidFill>
            <a:srgbClr val="000000"/>
          </a:solidFill>
          <a:latin typeface="Arial" charset="0"/>
        </a:defRPr>
      </a:lvl9pPr>
    </p:titleStyle>
    <p:bodyStyle>
      <a:lvl1pPr marL="190496" indent="-190496" algn="l" rtl="0" eaLnBrk="1" fontAlgn="base" hangingPunct="1">
        <a:spcBef>
          <a:spcPct val="0"/>
        </a:spcBef>
        <a:spcAft>
          <a:spcPct val="37000"/>
        </a:spcAft>
        <a:buChar char="•"/>
        <a:tabLst>
          <a:tab pos="5714858" algn="l"/>
        </a:tabLst>
        <a:defRPr>
          <a:solidFill>
            <a:srgbClr val="000000"/>
          </a:solidFill>
          <a:latin typeface="Arial" panose="020B0604020202020204" pitchFamily="34" charset="0"/>
          <a:ea typeface="+mn-ea"/>
          <a:cs typeface="+mn-cs"/>
        </a:defRPr>
      </a:lvl1pPr>
      <a:lvl2pPr marL="382579" indent="-190496" algn="l" rtl="0" eaLnBrk="1" fontAlgn="base" hangingPunct="1">
        <a:spcBef>
          <a:spcPct val="0"/>
        </a:spcBef>
        <a:spcAft>
          <a:spcPct val="35000"/>
        </a:spcAft>
        <a:buChar char="–"/>
        <a:tabLst>
          <a:tab pos="5714858" algn="l"/>
        </a:tabLst>
        <a:defRPr sz="1600">
          <a:solidFill>
            <a:srgbClr val="000000"/>
          </a:solidFill>
          <a:latin typeface="Arial" panose="020B0604020202020204" pitchFamily="34" charset="0"/>
        </a:defRPr>
      </a:lvl2pPr>
      <a:lvl3pPr marL="574661" indent="-190496" algn="l" rtl="0" eaLnBrk="1" fontAlgn="base" hangingPunct="1">
        <a:spcBef>
          <a:spcPct val="0"/>
        </a:spcBef>
        <a:spcAft>
          <a:spcPct val="35000"/>
        </a:spcAft>
        <a:buChar char="–"/>
        <a:tabLst>
          <a:tab pos="5714858" algn="l"/>
        </a:tabLst>
        <a:defRPr sz="1400">
          <a:solidFill>
            <a:srgbClr val="000000"/>
          </a:solidFill>
          <a:latin typeface="Arial" panose="020B0604020202020204" pitchFamily="34" charset="0"/>
        </a:defRPr>
      </a:lvl3pPr>
      <a:lvl4pPr marL="771506" indent="-195258" algn="l" rtl="0" eaLnBrk="1" fontAlgn="base" hangingPunct="1">
        <a:spcBef>
          <a:spcPct val="0"/>
        </a:spcBef>
        <a:spcAft>
          <a:spcPct val="35000"/>
        </a:spcAft>
        <a:buChar char="–"/>
        <a:tabLst>
          <a:tab pos="5714858" algn="l"/>
        </a:tabLst>
        <a:defRPr sz="1200">
          <a:solidFill>
            <a:srgbClr val="000000"/>
          </a:solidFill>
          <a:latin typeface="Arial" panose="020B0604020202020204" pitchFamily="34" charset="0"/>
        </a:defRPr>
      </a:lvl4pPr>
      <a:lvl5pPr marL="960414" indent="-187320" algn="l" rtl="0" eaLnBrk="1" fontAlgn="base" hangingPunct="1">
        <a:lnSpc>
          <a:spcPts val="1600"/>
        </a:lnSpc>
        <a:spcBef>
          <a:spcPct val="0"/>
        </a:spcBef>
        <a:spcAft>
          <a:spcPct val="0"/>
        </a:spcAft>
        <a:buChar char="–"/>
        <a:tabLst>
          <a:tab pos="5714858" algn="l"/>
        </a:tabLst>
        <a:defRPr sz="1200">
          <a:solidFill>
            <a:schemeClr val="tx1"/>
          </a:solidFill>
          <a:latin typeface="Verdana" pitchFamily="34" charset="0"/>
        </a:defRPr>
      </a:lvl5pPr>
      <a:lvl6pPr marL="1417603" indent="-187320" algn="l" rtl="0" eaLnBrk="1" fontAlgn="base" hangingPunct="1">
        <a:lnSpc>
          <a:spcPts val="1600"/>
        </a:lnSpc>
        <a:spcBef>
          <a:spcPct val="0"/>
        </a:spcBef>
        <a:spcAft>
          <a:spcPct val="0"/>
        </a:spcAft>
        <a:buChar char="–"/>
        <a:tabLst>
          <a:tab pos="5714858" algn="l"/>
        </a:tabLst>
        <a:defRPr sz="1200">
          <a:solidFill>
            <a:schemeClr val="tx1"/>
          </a:solidFill>
          <a:latin typeface="Verdana" pitchFamily="34" charset="0"/>
        </a:defRPr>
      </a:lvl6pPr>
      <a:lvl7pPr marL="1874792" indent="-187320" algn="l" rtl="0" eaLnBrk="1" fontAlgn="base" hangingPunct="1">
        <a:lnSpc>
          <a:spcPts val="1600"/>
        </a:lnSpc>
        <a:spcBef>
          <a:spcPct val="0"/>
        </a:spcBef>
        <a:spcAft>
          <a:spcPct val="0"/>
        </a:spcAft>
        <a:buChar char="–"/>
        <a:tabLst>
          <a:tab pos="5714858" algn="l"/>
        </a:tabLst>
        <a:defRPr sz="1200">
          <a:solidFill>
            <a:schemeClr val="tx1"/>
          </a:solidFill>
          <a:latin typeface="Verdana" pitchFamily="34" charset="0"/>
        </a:defRPr>
      </a:lvl7pPr>
      <a:lvl8pPr marL="2331980" indent="-187320" algn="l" rtl="0" eaLnBrk="1" fontAlgn="base" hangingPunct="1">
        <a:lnSpc>
          <a:spcPts val="1600"/>
        </a:lnSpc>
        <a:spcBef>
          <a:spcPct val="0"/>
        </a:spcBef>
        <a:spcAft>
          <a:spcPct val="0"/>
        </a:spcAft>
        <a:buChar char="–"/>
        <a:tabLst>
          <a:tab pos="5714858" algn="l"/>
        </a:tabLst>
        <a:defRPr sz="1200">
          <a:solidFill>
            <a:schemeClr val="tx1"/>
          </a:solidFill>
          <a:latin typeface="Verdana" pitchFamily="34" charset="0"/>
        </a:defRPr>
      </a:lvl8pPr>
      <a:lvl9pPr marL="2789168" indent="-187320" algn="l" rtl="0" eaLnBrk="1" fontAlgn="base" hangingPunct="1">
        <a:lnSpc>
          <a:spcPts val="1600"/>
        </a:lnSpc>
        <a:spcBef>
          <a:spcPct val="0"/>
        </a:spcBef>
        <a:spcAft>
          <a:spcPct val="0"/>
        </a:spcAft>
        <a:buChar char="–"/>
        <a:tabLst>
          <a:tab pos="5714858" algn="l"/>
        </a:tabLst>
        <a:defRPr sz="1200">
          <a:solidFill>
            <a:schemeClr val="tx1"/>
          </a:solidFill>
          <a:latin typeface="Verdana" pitchFamily="34" charset="0"/>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46BDF7-E702-E248-AA3D-27BB0D3FC5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94214CB-5E7D-8143-9A4F-1A66DC61F6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BA9F91-870E-9847-ADB3-72F306CB43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E0306C-7676-F649-90BA-8AA745784415}" type="datetimeFigureOut">
              <a:rPr lang="en-US" smtClean="0"/>
              <a:t>10/29/2025</a:t>
            </a:fld>
            <a:endParaRPr lang="en-US"/>
          </a:p>
        </p:txBody>
      </p:sp>
      <p:sp>
        <p:nvSpPr>
          <p:cNvPr id="5" name="Footer Placeholder 4">
            <a:extLst>
              <a:ext uri="{FF2B5EF4-FFF2-40B4-BE49-F238E27FC236}">
                <a16:creationId xmlns:a16="http://schemas.microsoft.com/office/drawing/2014/main" id="{09E76294-38EF-494B-A2BD-A761D9D256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EB9B28B-ADF6-C943-8493-D0D2EB54F4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E68ED-6DE4-1A4D-8901-DAE6E4B15916}" type="slidenum">
              <a:rPr lang="en-US" smtClean="0"/>
              <a:t>‹#›</a:t>
            </a:fld>
            <a:endParaRPr lang="en-US"/>
          </a:p>
        </p:txBody>
      </p:sp>
    </p:spTree>
    <p:extLst>
      <p:ext uri="{BB962C8B-B14F-4D97-AF65-F5344CB8AC3E}">
        <p14:creationId xmlns:p14="http://schemas.microsoft.com/office/powerpoint/2010/main" val="1705159864"/>
      </p:ext>
    </p:extLst>
  </p:cSld>
  <p:clrMap bg1="lt1" tx1="dk1" bg2="lt2" tx2="dk2" accent1="accent1" accent2="accent2" accent3="accent3" accent4="accent4" accent5="accent5" accent6="accent6" hlink="hlink" folHlink="folHlink"/>
  <p:sldLayoutIdLst>
    <p:sldLayoutId id="2147483650" r:id="rId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6.svg"/></Relationships>
</file>

<file path=ppt/slides/_rels/slide17.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 Id="rId5" Type="http://schemas.openxmlformats.org/officeDocument/2006/relationships/image" Target="../media/image23.svg"/><Relationship Id="rId4" Type="http://schemas.openxmlformats.org/officeDocument/2006/relationships/image" Target="../media/image22.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Arlene.Kinequon@sac-isc.gc.ca" TargetMode="External"/><Relationship Id="rId2" Type="http://schemas.openxmlformats.org/officeDocument/2006/relationships/hyperlink" Target="mailto:michelle.ring@sac-isc.gc.ca" TargetMode="External"/><Relationship Id="rId1" Type="http://schemas.openxmlformats.org/officeDocument/2006/relationships/slideLayout" Target="../slideLayouts/slideLayout3.xml"/><Relationship Id="rId5" Type="http://schemas.openxmlformats.org/officeDocument/2006/relationships/hyperlink" Target="mailto:Jeffrey.wagner@sac-isc.gc.ca" TargetMode="External"/><Relationship Id="rId4" Type="http://schemas.openxmlformats.org/officeDocument/2006/relationships/hyperlink" Target="mailto:Akash.Chitolie@sac-isc.gc.ca"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0.jpg"/><Relationship Id="rId5" Type="http://schemas.openxmlformats.org/officeDocument/2006/relationships/image" Target="../media/image9.pn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2473" y="2074663"/>
            <a:ext cx="10767527" cy="2215991"/>
          </a:xfrm>
          <a:prstGeom prst="rect">
            <a:avLst/>
          </a:prstGeom>
          <a:noFill/>
        </p:spPr>
        <p:txBody>
          <a:bodyPr wrap="square" rtlCol="0">
            <a:spAutoFit/>
          </a:bodyPr>
          <a:lstStyle/>
          <a:p>
            <a:pPr algn="ctr" defTabSz="685800"/>
            <a:r>
              <a:rPr lang="en-US" sz="3000" b="1" dirty="0">
                <a:solidFill>
                  <a:schemeClr val="accent1">
                    <a:lumMod val="50000"/>
                  </a:schemeClr>
                </a:solidFill>
                <a:latin typeface="Arial" panose="020B0604020202020204" pitchFamily="34" charset="0"/>
              </a:rPr>
              <a:t>Emergency Management Assistance Program (EMAP)</a:t>
            </a:r>
          </a:p>
          <a:p>
            <a:pPr algn="ctr" defTabSz="685800"/>
            <a:endParaRPr lang="en-US" sz="3000" b="1" dirty="0">
              <a:solidFill>
                <a:schemeClr val="accent1">
                  <a:lumMod val="50000"/>
                </a:schemeClr>
              </a:solidFill>
              <a:latin typeface="Arial" panose="020B0604020202020204" pitchFamily="34" charset="0"/>
            </a:endParaRPr>
          </a:p>
          <a:p>
            <a:pPr algn="ctr" defTabSz="685800"/>
            <a:endParaRPr lang="en-US" sz="3000" b="1" dirty="0">
              <a:solidFill>
                <a:schemeClr val="accent1">
                  <a:lumMod val="50000"/>
                </a:schemeClr>
              </a:solidFill>
              <a:latin typeface="Arial" panose="020B0604020202020204" pitchFamily="34" charset="0"/>
            </a:endParaRPr>
          </a:p>
          <a:p>
            <a:pPr algn="ctr" defTabSz="685800"/>
            <a:r>
              <a:rPr lang="en-US" sz="2400" b="1" dirty="0">
                <a:solidFill>
                  <a:schemeClr val="accent1">
                    <a:lumMod val="50000"/>
                  </a:schemeClr>
                </a:solidFill>
                <a:latin typeface="Arial" panose="020B0604020202020204" pitchFamily="34" charset="0"/>
              </a:rPr>
              <a:t>Saskatchewan First Nations Emergency Management Forum</a:t>
            </a:r>
          </a:p>
          <a:p>
            <a:pPr algn="ctr" defTabSz="685800"/>
            <a:r>
              <a:rPr lang="en-US" sz="2400" b="1" dirty="0">
                <a:solidFill>
                  <a:schemeClr val="accent1">
                    <a:lumMod val="50000"/>
                  </a:schemeClr>
                </a:solidFill>
                <a:latin typeface="Arial" panose="020B0604020202020204" pitchFamily="34" charset="0"/>
              </a:rPr>
              <a:t>October 2025</a:t>
            </a:r>
            <a:endParaRPr lang="en-US" sz="2400" b="1" dirty="0">
              <a:solidFill>
                <a:srgbClr val="94B6D2">
                  <a:lumMod val="50000"/>
                </a:srgbClr>
              </a:solidFill>
              <a:latin typeface="Arial" panose="020B0604020202020204" pitchFamily="34" charset="0"/>
            </a:endParaRPr>
          </a:p>
        </p:txBody>
      </p:sp>
    </p:spTree>
    <p:extLst>
      <p:ext uri="{BB962C8B-B14F-4D97-AF65-F5344CB8AC3E}">
        <p14:creationId xmlns:p14="http://schemas.microsoft.com/office/powerpoint/2010/main" val="1066585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254" y="458030"/>
            <a:ext cx="10909064" cy="228600"/>
          </a:xfrm>
        </p:spPr>
        <p:txBody>
          <a:bodyPr/>
          <a:lstStyle/>
          <a:p>
            <a:r>
              <a:rPr lang="en-US" sz="2800" dirty="0">
                <a:solidFill>
                  <a:schemeClr val="tx1"/>
                </a:solidFill>
              </a:rPr>
              <a:t>EMAP Application Tips</a:t>
            </a:r>
          </a:p>
        </p:txBody>
      </p:sp>
      <p:sp>
        <p:nvSpPr>
          <p:cNvPr id="3" name="Content Placeholder 2"/>
          <p:cNvSpPr>
            <a:spLocks noGrp="1"/>
          </p:cNvSpPr>
          <p:nvPr>
            <p:ph idx="1"/>
          </p:nvPr>
        </p:nvSpPr>
        <p:spPr>
          <a:xfrm>
            <a:off x="501254" y="1104582"/>
            <a:ext cx="10926716" cy="3006635"/>
          </a:xfrm>
        </p:spPr>
        <p:txBody>
          <a:bodyPr/>
          <a:lstStyle/>
          <a:p>
            <a:pPr marL="0" lvl="1" indent="0" defTabSz="600060">
              <a:spcAft>
                <a:spcPct val="15000"/>
              </a:spcAft>
              <a:buNone/>
            </a:pPr>
            <a:r>
              <a:rPr lang="en-US" sz="2000" b="1" dirty="0">
                <a:solidFill>
                  <a:schemeClr val="accent1">
                    <a:lumMod val="50000"/>
                  </a:schemeClr>
                </a:solidFill>
                <a:cs typeface="Arial" panose="020B0604020202020204" pitchFamily="34" charset="0"/>
              </a:rPr>
              <a:t>4. </a:t>
            </a:r>
            <a:r>
              <a:rPr lang="en-US" sz="2000" b="1" dirty="0">
                <a:solidFill>
                  <a:schemeClr val="tx1"/>
                </a:solidFill>
                <a:cs typeface="Arial" panose="020B0604020202020204" pitchFamily="34" charset="0"/>
              </a:rPr>
              <a:t>Understanding active vs. imminent threat </a:t>
            </a:r>
          </a:p>
          <a:p>
            <a:pPr marL="0" lvl="1" indent="0" defTabSz="600060">
              <a:spcAft>
                <a:spcPct val="15000"/>
              </a:spcAft>
              <a:buNone/>
            </a:pPr>
            <a:endParaRPr lang="en-US" sz="2000" b="1" dirty="0">
              <a:solidFill>
                <a:schemeClr val="tx1"/>
              </a:solidFill>
              <a:cs typeface="Arial" panose="020B0604020202020204" pitchFamily="34" charset="0"/>
            </a:endParaRPr>
          </a:p>
          <a:p>
            <a:pPr marL="342900" lvl="1" indent="-342900" defTabSz="600060">
              <a:spcAft>
                <a:spcPct val="15000"/>
              </a:spcAft>
              <a:buFont typeface="Arial" panose="020B0604020202020204" pitchFamily="34" charset="0"/>
              <a:buChar char="•"/>
            </a:pPr>
            <a:r>
              <a:rPr lang="en-US" sz="1800" u="sng" dirty="0">
                <a:solidFill>
                  <a:schemeClr val="tx1"/>
                </a:solidFill>
                <a:cs typeface="Arial" panose="020B0604020202020204" pitchFamily="34" charset="0"/>
              </a:rPr>
              <a:t>Active threat</a:t>
            </a:r>
            <a:r>
              <a:rPr lang="en-US" sz="1800" dirty="0">
                <a:solidFill>
                  <a:schemeClr val="tx1"/>
                </a:solidFill>
                <a:cs typeface="Arial" panose="020B0604020202020204" pitchFamily="34" charset="0"/>
              </a:rPr>
              <a:t>: An event that is happening in real time. </a:t>
            </a:r>
          </a:p>
          <a:p>
            <a:pPr marL="342900" lvl="1" indent="-342900" defTabSz="600060">
              <a:spcAft>
                <a:spcPct val="15000"/>
              </a:spcAft>
              <a:buFont typeface="Arial" panose="020B0604020202020204" pitchFamily="34" charset="0"/>
              <a:buChar char="•"/>
            </a:pPr>
            <a:r>
              <a:rPr lang="en-US" sz="1800" u="sng" dirty="0">
                <a:solidFill>
                  <a:schemeClr val="tx1"/>
                </a:solidFill>
                <a:cs typeface="Arial" panose="020B0604020202020204" pitchFamily="34" charset="0"/>
              </a:rPr>
              <a:t>Imminent threat</a:t>
            </a:r>
            <a:r>
              <a:rPr lang="en-US" sz="1800" dirty="0">
                <a:solidFill>
                  <a:schemeClr val="tx1"/>
                </a:solidFill>
                <a:cs typeface="Arial" panose="020B0604020202020204" pitchFamily="34" charset="0"/>
              </a:rPr>
              <a:t>: An event that has a high probability of occurring in the near future.</a:t>
            </a:r>
          </a:p>
          <a:p>
            <a:pPr marL="342900" lvl="1" indent="-342900" defTabSz="600060">
              <a:spcAft>
                <a:spcPct val="15000"/>
              </a:spcAft>
              <a:buFont typeface="Arial" panose="020B0604020202020204" pitchFamily="34" charset="0"/>
              <a:buChar char="•"/>
            </a:pPr>
            <a:r>
              <a:rPr lang="en-US" sz="1800" dirty="0">
                <a:solidFill>
                  <a:schemeClr val="tx1"/>
                </a:solidFill>
                <a:cs typeface="Arial" panose="020B0604020202020204" pitchFamily="34" charset="0"/>
              </a:rPr>
              <a:t>Nations </a:t>
            </a:r>
            <a:r>
              <a:rPr lang="en-US" sz="1800" b="1" dirty="0">
                <a:solidFill>
                  <a:schemeClr val="tx1"/>
                </a:solidFill>
                <a:cs typeface="Arial" panose="020B0604020202020204" pitchFamily="34" charset="0"/>
              </a:rPr>
              <a:t>do not have to wait for an event to start </a:t>
            </a:r>
            <a:r>
              <a:rPr lang="en-US" sz="1800" dirty="0">
                <a:solidFill>
                  <a:schemeClr val="tx1"/>
                </a:solidFill>
                <a:cs typeface="Arial" panose="020B0604020202020204" pitchFamily="34" charset="0"/>
              </a:rPr>
              <a:t>to begin the process of response activities </a:t>
            </a:r>
          </a:p>
          <a:p>
            <a:pPr marL="342900" lvl="1" indent="-342900" defTabSz="600060">
              <a:spcAft>
                <a:spcPct val="15000"/>
              </a:spcAft>
              <a:buFont typeface="Arial" panose="020B0604020202020204" pitchFamily="34" charset="0"/>
              <a:buChar char="•"/>
            </a:pPr>
            <a:r>
              <a:rPr lang="en-US" sz="1800" dirty="0">
                <a:solidFill>
                  <a:schemeClr val="tx1"/>
                </a:solidFill>
                <a:cs typeface="Arial" panose="020B0604020202020204" pitchFamily="34" charset="0"/>
              </a:rPr>
              <a:t>Activities that can be used to prepare are eligible under EMAP following pre-approval </a:t>
            </a:r>
          </a:p>
          <a:p>
            <a:pPr marL="342900" lvl="1" indent="-342900" defTabSz="600060">
              <a:spcAft>
                <a:spcPct val="15000"/>
              </a:spcAft>
              <a:buFont typeface="Arial" panose="020B0604020202020204" pitchFamily="34" charset="0"/>
              <a:buChar char="•"/>
            </a:pPr>
            <a:r>
              <a:rPr lang="en-US" sz="1800" b="1" dirty="0">
                <a:solidFill>
                  <a:schemeClr val="tx1"/>
                </a:solidFill>
                <a:cs typeface="Arial" panose="020B0604020202020204" pitchFamily="34" charset="0"/>
              </a:rPr>
              <a:t>Preparation activities for an imminent threat must be pre-approved to be eligible for EMAP reimbursement.</a:t>
            </a:r>
          </a:p>
        </p:txBody>
      </p:sp>
      <p:pic>
        <p:nvPicPr>
          <p:cNvPr id="5" name="Graphic 4" descr="Forest scene with solid fill">
            <a:extLst>
              <a:ext uri="{FF2B5EF4-FFF2-40B4-BE49-F238E27FC236}">
                <a16:creationId xmlns:a16="http://schemas.microsoft.com/office/drawing/2014/main" id="{56D48821-A997-60C8-FEFE-1248B4A28AC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14441" y="3630105"/>
            <a:ext cx="1566421" cy="1566421"/>
          </a:xfrm>
          <a:prstGeom prst="rect">
            <a:avLst/>
          </a:prstGeom>
        </p:spPr>
      </p:pic>
    </p:spTree>
    <p:extLst>
      <p:ext uri="{BB962C8B-B14F-4D97-AF65-F5344CB8AC3E}">
        <p14:creationId xmlns:p14="http://schemas.microsoft.com/office/powerpoint/2010/main" val="976320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42720-B146-7FFC-EB41-1AA7101405C6}"/>
              </a:ext>
            </a:extLst>
          </p:cNvPr>
          <p:cNvSpPr>
            <a:spLocks noGrp="1"/>
          </p:cNvSpPr>
          <p:nvPr>
            <p:ph type="title"/>
          </p:nvPr>
        </p:nvSpPr>
        <p:spPr>
          <a:xfrm>
            <a:off x="508000" y="452243"/>
            <a:ext cx="10464800" cy="304800"/>
          </a:xfrm>
        </p:spPr>
        <p:txBody>
          <a:bodyPr>
            <a:noAutofit/>
          </a:bodyPr>
          <a:lstStyle/>
          <a:p>
            <a:r>
              <a:rPr lang="en-US" sz="2800" b="1" dirty="0">
                <a:cs typeface="Arial" panose="020B0604020202020204" pitchFamily="34" charset="0"/>
              </a:rPr>
              <a:t>Reimbursement </a:t>
            </a:r>
          </a:p>
        </p:txBody>
      </p:sp>
      <p:grpSp>
        <p:nvGrpSpPr>
          <p:cNvPr id="7" name="Group 6">
            <a:extLst>
              <a:ext uri="{FF2B5EF4-FFF2-40B4-BE49-F238E27FC236}">
                <a16:creationId xmlns:a16="http://schemas.microsoft.com/office/drawing/2014/main" id="{86EECFCE-440B-35D6-06F8-305B3975E8C5}"/>
              </a:ext>
            </a:extLst>
          </p:cNvPr>
          <p:cNvGrpSpPr/>
          <p:nvPr/>
        </p:nvGrpSpPr>
        <p:grpSpPr>
          <a:xfrm>
            <a:off x="355600" y="960786"/>
            <a:ext cx="11480800" cy="3966051"/>
            <a:chOff x="266699" y="816673"/>
            <a:chExt cx="8610600" cy="2668617"/>
          </a:xfrm>
        </p:grpSpPr>
        <p:sp>
          <p:nvSpPr>
            <p:cNvPr id="8" name="Freeform: Shape 7">
              <a:extLst>
                <a:ext uri="{FF2B5EF4-FFF2-40B4-BE49-F238E27FC236}">
                  <a16:creationId xmlns:a16="http://schemas.microsoft.com/office/drawing/2014/main" id="{D2760DE0-8CF4-975F-F700-A4FF2C1E2220}"/>
                </a:ext>
              </a:extLst>
            </p:cNvPr>
            <p:cNvSpPr/>
            <p:nvPr/>
          </p:nvSpPr>
          <p:spPr>
            <a:xfrm>
              <a:off x="266699" y="816673"/>
              <a:ext cx="8610600" cy="666395"/>
            </a:xfrm>
            <a:custGeom>
              <a:avLst/>
              <a:gdLst>
                <a:gd name="connsiteX0" fmla="*/ 0 w 8610600"/>
                <a:gd name="connsiteY0" fmla="*/ 111068 h 666395"/>
                <a:gd name="connsiteX1" fmla="*/ 111068 w 8610600"/>
                <a:gd name="connsiteY1" fmla="*/ 0 h 666395"/>
                <a:gd name="connsiteX2" fmla="*/ 8499532 w 8610600"/>
                <a:gd name="connsiteY2" fmla="*/ 0 h 666395"/>
                <a:gd name="connsiteX3" fmla="*/ 8610600 w 8610600"/>
                <a:gd name="connsiteY3" fmla="*/ 111068 h 666395"/>
                <a:gd name="connsiteX4" fmla="*/ 8610600 w 8610600"/>
                <a:gd name="connsiteY4" fmla="*/ 555327 h 666395"/>
                <a:gd name="connsiteX5" fmla="*/ 8499532 w 8610600"/>
                <a:gd name="connsiteY5" fmla="*/ 666395 h 666395"/>
                <a:gd name="connsiteX6" fmla="*/ 111068 w 8610600"/>
                <a:gd name="connsiteY6" fmla="*/ 666395 h 666395"/>
                <a:gd name="connsiteX7" fmla="*/ 0 w 8610600"/>
                <a:gd name="connsiteY7" fmla="*/ 555327 h 666395"/>
                <a:gd name="connsiteX8" fmla="*/ 0 w 8610600"/>
                <a:gd name="connsiteY8" fmla="*/ 111068 h 66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610600" h="666395">
                  <a:moveTo>
                    <a:pt x="0" y="111068"/>
                  </a:moveTo>
                  <a:cubicBezTo>
                    <a:pt x="0" y="49727"/>
                    <a:pt x="49727" y="0"/>
                    <a:pt x="111068" y="0"/>
                  </a:cubicBezTo>
                  <a:lnTo>
                    <a:pt x="8499532" y="0"/>
                  </a:lnTo>
                  <a:cubicBezTo>
                    <a:pt x="8560873" y="0"/>
                    <a:pt x="8610600" y="49727"/>
                    <a:pt x="8610600" y="111068"/>
                  </a:cubicBezTo>
                  <a:lnTo>
                    <a:pt x="8610600" y="555327"/>
                  </a:lnTo>
                  <a:cubicBezTo>
                    <a:pt x="8610600" y="616668"/>
                    <a:pt x="8560873" y="666395"/>
                    <a:pt x="8499532" y="666395"/>
                  </a:cubicBezTo>
                  <a:lnTo>
                    <a:pt x="111068" y="666395"/>
                  </a:lnTo>
                  <a:cubicBezTo>
                    <a:pt x="49727" y="666395"/>
                    <a:pt x="0" y="616668"/>
                    <a:pt x="0" y="555327"/>
                  </a:cubicBezTo>
                  <a:lnTo>
                    <a:pt x="0" y="111068"/>
                  </a:lnTo>
                  <a:close/>
                </a:path>
              </a:pathLst>
            </a:custGeom>
            <a:solidFill>
              <a:srgbClr val="DC912B"/>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34815" tIns="134815" rIns="134815" bIns="134815" numCol="1" spcCol="1270" anchor="ctr" anchorCtr="0">
              <a:noAutofit/>
            </a:bodyPr>
            <a:lstStyle/>
            <a:p>
              <a:pPr defTabSz="1066773" fontAlgn="base">
                <a:lnSpc>
                  <a:spcPct val="90000"/>
                </a:lnSpc>
                <a:spcBef>
                  <a:spcPct val="0"/>
                </a:spcBef>
                <a:spcAft>
                  <a:spcPct val="35000"/>
                </a:spcAft>
              </a:pPr>
              <a:r>
                <a:rPr lang="en-US" sz="2400" dirty="0">
                  <a:solidFill>
                    <a:prstClr val="black"/>
                  </a:solidFill>
                  <a:latin typeface="Arial Narrow" panose="020B0606020202030204" pitchFamily="34" charset="0"/>
                </a:rPr>
                <a:t>EMAP is a reimbursement program that requires </a:t>
              </a:r>
              <a:r>
                <a:rPr lang="en-US" sz="2400" b="1" dirty="0">
                  <a:solidFill>
                    <a:prstClr val="black"/>
                  </a:solidFill>
                  <a:latin typeface="Arial Narrow" panose="020B0606020202030204" pitchFamily="34" charset="0"/>
                </a:rPr>
                <a:t>detailed documentation be submitted for reimbursement.</a:t>
              </a:r>
              <a:r>
                <a:rPr lang="en-US" sz="2400" dirty="0">
                  <a:solidFill>
                    <a:prstClr val="black"/>
                  </a:solidFill>
                  <a:latin typeface="Arial Narrow" panose="020B0606020202030204" pitchFamily="34" charset="0"/>
                </a:rPr>
                <a:t> </a:t>
              </a:r>
            </a:p>
          </p:txBody>
        </p:sp>
        <p:sp>
          <p:nvSpPr>
            <p:cNvPr id="9" name="Freeform: Shape 8">
              <a:extLst>
                <a:ext uri="{FF2B5EF4-FFF2-40B4-BE49-F238E27FC236}">
                  <a16:creationId xmlns:a16="http://schemas.microsoft.com/office/drawing/2014/main" id="{18D0C058-AE15-43DB-2421-9B56F5260A69}"/>
                </a:ext>
              </a:extLst>
            </p:cNvPr>
            <p:cNvSpPr/>
            <p:nvPr/>
          </p:nvSpPr>
          <p:spPr>
            <a:xfrm>
              <a:off x="266699" y="1575229"/>
              <a:ext cx="8610600" cy="483656"/>
            </a:xfrm>
            <a:custGeom>
              <a:avLst/>
              <a:gdLst>
                <a:gd name="connsiteX0" fmla="*/ 0 w 8610600"/>
                <a:gd name="connsiteY0" fmla="*/ 80611 h 483656"/>
                <a:gd name="connsiteX1" fmla="*/ 80611 w 8610600"/>
                <a:gd name="connsiteY1" fmla="*/ 0 h 483656"/>
                <a:gd name="connsiteX2" fmla="*/ 8529989 w 8610600"/>
                <a:gd name="connsiteY2" fmla="*/ 0 h 483656"/>
                <a:gd name="connsiteX3" fmla="*/ 8610600 w 8610600"/>
                <a:gd name="connsiteY3" fmla="*/ 80611 h 483656"/>
                <a:gd name="connsiteX4" fmla="*/ 8610600 w 8610600"/>
                <a:gd name="connsiteY4" fmla="*/ 403045 h 483656"/>
                <a:gd name="connsiteX5" fmla="*/ 8529989 w 8610600"/>
                <a:gd name="connsiteY5" fmla="*/ 483656 h 483656"/>
                <a:gd name="connsiteX6" fmla="*/ 80611 w 8610600"/>
                <a:gd name="connsiteY6" fmla="*/ 483656 h 483656"/>
                <a:gd name="connsiteX7" fmla="*/ 0 w 8610600"/>
                <a:gd name="connsiteY7" fmla="*/ 403045 h 483656"/>
                <a:gd name="connsiteX8" fmla="*/ 0 w 8610600"/>
                <a:gd name="connsiteY8" fmla="*/ 80611 h 483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610600" h="483656">
                  <a:moveTo>
                    <a:pt x="0" y="80611"/>
                  </a:moveTo>
                  <a:cubicBezTo>
                    <a:pt x="0" y="36091"/>
                    <a:pt x="36091" y="0"/>
                    <a:pt x="80611" y="0"/>
                  </a:cubicBezTo>
                  <a:lnTo>
                    <a:pt x="8529989" y="0"/>
                  </a:lnTo>
                  <a:cubicBezTo>
                    <a:pt x="8574509" y="0"/>
                    <a:pt x="8610600" y="36091"/>
                    <a:pt x="8610600" y="80611"/>
                  </a:cubicBezTo>
                  <a:lnTo>
                    <a:pt x="8610600" y="403045"/>
                  </a:lnTo>
                  <a:cubicBezTo>
                    <a:pt x="8610600" y="447565"/>
                    <a:pt x="8574509" y="483656"/>
                    <a:pt x="8529989" y="483656"/>
                  </a:cubicBezTo>
                  <a:lnTo>
                    <a:pt x="80611" y="483656"/>
                  </a:lnTo>
                  <a:cubicBezTo>
                    <a:pt x="36091" y="483656"/>
                    <a:pt x="0" y="447565"/>
                    <a:pt x="0" y="403045"/>
                  </a:cubicBezTo>
                  <a:lnTo>
                    <a:pt x="0" y="80611"/>
                  </a:lnTo>
                  <a:close/>
                </a:path>
              </a:pathLst>
            </a:custGeom>
            <a:solidFill>
              <a:srgbClr val="918591"/>
            </a:solidFill>
          </p:spPr>
          <p:style>
            <a:lnRef idx="2">
              <a:schemeClr val="lt1">
                <a:hueOff val="0"/>
                <a:satOff val="0"/>
                <a:lumOff val="0"/>
                <a:alphaOff val="0"/>
              </a:schemeClr>
            </a:lnRef>
            <a:fillRef idx="1">
              <a:schemeClr val="accent2">
                <a:hueOff val="1373170"/>
                <a:satOff val="-24404"/>
                <a:lumOff val="785"/>
                <a:alphaOff val="0"/>
              </a:schemeClr>
            </a:fillRef>
            <a:effectRef idx="0">
              <a:schemeClr val="accent2">
                <a:hueOff val="1373170"/>
                <a:satOff val="-24404"/>
                <a:lumOff val="785"/>
                <a:alphaOff val="0"/>
              </a:schemeClr>
            </a:effectRef>
            <a:fontRef idx="minor">
              <a:schemeClr val="lt1"/>
            </a:fontRef>
          </p:style>
          <p:txBody>
            <a:bodyPr spcFirstLastPara="0" vert="horz" wrap="square" lIns="133080" tIns="133080" rIns="133080" bIns="133080" numCol="1" spcCol="1270" anchor="ctr" anchorCtr="0">
              <a:noAutofit/>
            </a:bodyPr>
            <a:lstStyle/>
            <a:p>
              <a:pPr defTabSz="1185304" fontAlgn="base">
                <a:lnSpc>
                  <a:spcPct val="90000"/>
                </a:lnSpc>
                <a:spcBef>
                  <a:spcPct val="0"/>
                </a:spcBef>
                <a:spcAft>
                  <a:spcPct val="35000"/>
                </a:spcAft>
              </a:pPr>
              <a:r>
                <a:rPr lang="en-US" sz="2400" dirty="0">
                  <a:solidFill>
                    <a:prstClr val="black"/>
                  </a:solidFill>
                  <a:latin typeface="Arial Narrow" panose="020B0606020202030204" pitchFamily="34" charset="0"/>
                </a:rPr>
                <a:t>Documentation required includes:</a:t>
              </a:r>
            </a:p>
          </p:txBody>
        </p:sp>
        <p:sp>
          <p:nvSpPr>
            <p:cNvPr id="10" name="Freeform: Shape 9">
              <a:extLst>
                <a:ext uri="{FF2B5EF4-FFF2-40B4-BE49-F238E27FC236}">
                  <a16:creationId xmlns:a16="http://schemas.microsoft.com/office/drawing/2014/main" id="{694EC36A-9966-B3B1-29C2-AB60763F4E72}"/>
                </a:ext>
              </a:extLst>
            </p:cNvPr>
            <p:cNvSpPr/>
            <p:nvPr/>
          </p:nvSpPr>
          <p:spPr>
            <a:xfrm>
              <a:off x="266699" y="2149599"/>
              <a:ext cx="8610600" cy="1335691"/>
            </a:xfrm>
            <a:custGeom>
              <a:avLst/>
              <a:gdLst>
                <a:gd name="connsiteX0" fmla="*/ 0 w 8610600"/>
                <a:gd name="connsiteY0" fmla="*/ 0 h 1335691"/>
                <a:gd name="connsiteX1" fmla="*/ 8610600 w 8610600"/>
                <a:gd name="connsiteY1" fmla="*/ 0 h 1335691"/>
                <a:gd name="connsiteX2" fmla="*/ 8610600 w 8610600"/>
                <a:gd name="connsiteY2" fmla="*/ 1335691 h 1335691"/>
                <a:gd name="connsiteX3" fmla="*/ 0 w 8610600"/>
                <a:gd name="connsiteY3" fmla="*/ 1335691 h 1335691"/>
                <a:gd name="connsiteX4" fmla="*/ 0 w 8610600"/>
                <a:gd name="connsiteY4" fmla="*/ 0 h 13356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10600" h="1335691">
                  <a:moveTo>
                    <a:pt x="0" y="0"/>
                  </a:moveTo>
                  <a:lnTo>
                    <a:pt x="8610600" y="0"/>
                  </a:lnTo>
                  <a:lnTo>
                    <a:pt x="8610600" y="1335691"/>
                  </a:lnTo>
                  <a:lnTo>
                    <a:pt x="0" y="13356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64516" tIns="44027" rIns="246549" bIns="44027" numCol="1" spcCol="1270" anchor="t" anchorCtr="0">
              <a:noAutofit/>
            </a:bodyPr>
            <a:lstStyle/>
            <a:p>
              <a:pPr marL="487668" lvl="1" indent="-304792" algn="just" defTabSz="1185304" fontAlgn="base">
                <a:lnSpc>
                  <a:spcPct val="90000"/>
                </a:lnSpc>
                <a:spcBef>
                  <a:spcPts val="800"/>
                </a:spcBef>
                <a:spcAft>
                  <a:spcPct val="20000"/>
                </a:spcAft>
                <a:buFont typeface="Wingdings" panose="05000000000000000000" pitchFamily="2" charset="2"/>
                <a:buChar char="q"/>
              </a:pPr>
              <a:r>
                <a:rPr lang="en-US" sz="2133" dirty="0">
                  <a:solidFill>
                    <a:prstClr val="black">
                      <a:hueOff val="0"/>
                      <a:satOff val="0"/>
                      <a:lumOff val="0"/>
                      <a:alphaOff val="0"/>
                    </a:prstClr>
                  </a:solidFill>
                  <a:latin typeface="Arial Narrow" panose="020B0606020202030204" pitchFamily="34" charset="0"/>
                </a:rPr>
                <a:t>Invoices</a:t>
              </a:r>
            </a:p>
            <a:p>
              <a:pPr marL="487668" lvl="1" indent="-304792" algn="just" defTabSz="1185304" fontAlgn="base">
                <a:spcBef>
                  <a:spcPts val="800"/>
                </a:spcBef>
                <a:spcAft>
                  <a:spcPct val="20000"/>
                </a:spcAft>
                <a:buFont typeface="Wingdings" panose="05000000000000000000" pitchFamily="2" charset="2"/>
                <a:buChar char="q"/>
              </a:pPr>
              <a:r>
                <a:rPr lang="en-US" sz="2133" dirty="0">
                  <a:solidFill>
                    <a:prstClr val="black">
                      <a:hueOff val="0"/>
                      <a:satOff val="0"/>
                      <a:lumOff val="0"/>
                      <a:alphaOff val="0"/>
                    </a:prstClr>
                  </a:solidFill>
                  <a:latin typeface="Arial Narrow" panose="020B0606020202030204" pitchFamily="34" charset="0"/>
                </a:rPr>
                <a:t>Proof of payment</a:t>
              </a:r>
            </a:p>
            <a:p>
              <a:pPr marL="487668" lvl="1" indent="-304792" algn="just" defTabSz="1185304" fontAlgn="base">
                <a:lnSpc>
                  <a:spcPct val="90000"/>
                </a:lnSpc>
                <a:spcBef>
                  <a:spcPts val="800"/>
                </a:spcBef>
                <a:spcAft>
                  <a:spcPct val="20000"/>
                </a:spcAft>
                <a:buFont typeface="Wingdings" panose="05000000000000000000" pitchFamily="2" charset="2"/>
                <a:buChar char="q"/>
              </a:pPr>
              <a:r>
                <a:rPr lang="en-US" sz="2133" dirty="0">
                  <a:solidFill>
                    <a:prstClr val="black">
                      <a:hueOff val="0"/>
                      <a:satOff val="0"/>
                      <a:lumOff val="0"/>
                      <a:alphaOff val="0"/>
                    </a:prstClr>
                  </a:solidFill>
                  <a:latin typeface="Arial Narrow" panose="020B0606020202030204" pitchFamily="34" charset="0"/>
                </a:rPr>
                <a:t>Electronic Fund Transfer Confirmation</a:t>
              </a:r>
            </a:p>
            <a:p>
              <a:pPr marL="487668" lvl="1" indent="-304792" algn="just" defTabSz="1185304" fontAlgn="base">
                <a:lnSpc>
                  <a:spcPct val="90000"/>
                </a:lnSpc>
                <a:spcBef>
                  <a:spcPts val="800"/>
                </a:spcBef>
                <a:spcAft>
                  <a:spcPct val="20000"/>
                </a:spcAft>
                <a:buFont typeface="Wingdings" panose="05000000000000000000" pitchFamily="2" charset="2"/>
                <a:buChar char="q"/>
              </a:pPr>
              <a:endParaRPr lang="en-US" sz="2133" dirty="0">
                <a:solidFill>
                  <a:prstClr val="black">
                    <a:hueOff val="0"/>
                    <a:satOff val="0"/>
                    <a:lumOff val="0"/>
                    <a:alphaOff val="0"/>
                  </a:prstClr>
                </a:solidFill>
                <a:latin typeface="Arial Narrow" panose="020B0606020202030204" pitchFamily="34" charset="0"/>
              </a:endParaRPr>
            </a:p>
            <a:p>
              <a:pPr marL="487668" lvl="1" indent="-304792" defTabSz="1185304" fontAlgn="base">
                <a:lnSpc>
                  <a:spcPct val="90000"/>
                </a:lnSpc>
                <a:spcBef>
                  <a:spcPts val="800"/>
                </a:spcBef>
                <a:spcAft>
                  <a:spcPct val="20000"/>
                </a:spcAft>
                <a:buFont typeface="Wingdings" panose="05000000000000000000" pitchFamily="2" charset="2"/>
                <a:buChar char="q"/>
              </a:pPr>
              <a:endParaRPr lang="en-US" sz="2667" dirty="0">
                <a:solidFill>
                  <a:prstClr val="black">
                    <a:hueOff val="0"/>
                    <a:satOff val="0"/>
                    <a:lumOff val="0"/>
                    <a:alphaOff val="0"/>
                  </a:prstClr>
                </a:solidFill>
                <a:latin typeface="Arial Narrow" panose="020B0606020202030204" pitchFamily="34" charset="0"/>
              </a:endParaRPr>
            </a:p>
          </p:txBody>
        </p:sp>
      </p:grpSp>
      <p:sp>
        <p:nvSpPr>
          <p:cNvPr id="6" name="TextBox 5">
            <a:extLst>
              <a:ext uri="{FF2B5EF4-FFF2-40B4-BE49-F238E27FC236}">
                <a16:creationId xmlns:a16="http://schemas.microsoft.com/office/drawing/2014/main" id="{A9D1CB05-EF45-C7EE-F8CB-A2BBFAE77370}"/>
              </a:ext>
            </a:extLst>
          </p:cNvPr>
          <p:cNvSpPr txBox="1"/>
          <p:nvPr/>
        </p:nvSpPr>
        <p:spPr>
          <a:xfrm>
            <a:off x="5740400" y="2941757"/>
            <a:ext cx="2286000" cy="870238"/>
          </a:xfrm>
          <a:prstGeom prst="rect">
            <a:avLst/>
          </a:prstGeom>
          <a:noFill/>
        </p:spPr>
        <p:txBody>
          <a:bodyPr wrap="square" rtlCol="0">
            <a:spAutoFit/>
          </a:bodyPr>
          <a:lstStyle/>
          <a:p>
            <a:pPr defTabSz="1219170" fontAlgn="base">
              <a:spcBef>
                <a:spcPct val="0"/>
              </a:spcBef>
              <a:spcAft>
                <a:spcPct val="37000"/>
              </a:spcAft>
              <a:buFont typeface="Wingdings" panose="05000000000000000000" pitchFamily="2" charset="2"/>
              <a:buChar char="q"/>
            </a:pPr>
            <a:r>
              <a:rPr lang="en-US" sz="2133" dirty="0">
                <a:solidFill>
                  <a:prstClr val="black"/>
                </a:solidFill>
                <a:latin typeface="Arial Narrow" panose="020B0606020202030204" pitchFamily="34" charset="0"/>
              </a:rPr>
              <a:t>Payroll </a:t>
            </a:r>
          </a:p>
          <a:p>
            <a:pPr defTabSz="1219170" fontAlgn="base">
              <a:spcBef>
                <a:spcPct val="0"/>
              </a:spcBef>
              <a:spcAft>
                <a:spcPct val="37000"/>
              </a:spcAft>
              <a:buFont typeface="Wingdings" panose="05000000000000000000" pitchFamily="2" charset="2"/>
              <a:buChar char="q"/>
            </a:pPr>
            <a:r>
              <a:rPr lang="en-US" sz="2133" dirty="0">
                <a:solidFill>
                  <a:prstClr val="black"/>
                </a:solidFill>
                <a:latin typeface="Arial Narrow" panose="020B0606020202030204" pitchFamily="34" charset="0"/>
              </a:rPr>
              <a:t>Time Sheets</a:t>
            </a:r>
          </a:p>
        </p:txBody>
      </p:sp>
      <p:cxnSp>
        <p:nvCxnSpPr>
          <p:cNvPr id="3" name="Straight Connector 2">
            <a:extLst>
              <a:ext uri="{FF2B5EF4-FFF2-40B4-BE49-F238E27FC236}">
                <a16:creationId xmlns:a16="http://schemas.microsoft.com/office/drawing/2014/main" id="{2D921B7D-ED3D-05D5-B9C0-FB7B959DE581}"/>
              </a:ext>
            </a:extLst>
          </p:cNvPr>
          <p:cNvCxnSpPr/>
          <p:nvPr/>
        </p:nvCxnSpPr>
        <p:spPr>
          <a:xfrm flipV="1">
            <a:off x="431799" y="858914"/>
            <a:ext cx="10800271" cy="0"/>
          </a:xfrm>
          <a:prstGeom prst="line">
            <a:avLst/>
          </a:prstGeom>
          <a:ln w="19050">
            <a:solidFill>
              <a:srgbClr val="355D7E"/>
            </a:solidFill>
          </a:ln>
        </p:spPr>
        <p:style>
          <a:lnRef idx="1">
            <a:schemeClr val="accent1"/>
          </a:lnRef>
          <a:fillRef idx="0">
            <a:schemeClr val="accent1"/>
          </a:fillRef>
          <a:effectRef idx="0">
            <a:schemeClr val="accent1"/>
          </a:effectRef>
          <a:fontRef idx="minor">
            <a:schemeClr val="tx1"/>
          </a:fontRef>
        </p:style>
      </p:cxnSp>
      <p:sp>
        <p:nvSpPr>
          <p:cNvPr id="13" name="Freeform: Shape 12">
            <a:extLst>
              <a:ext uri="{FF2B5EF4-FFF2-40B4-BE49-F238E27FC236}">
                <a16:creationId xmlns:a16="http://schemas.microsoft.com/office/drawing/2014/main" id="{ED24429F-B341-506E-0952-0CE99121522B}"/>
              </a:ext>
            </a:extLst>
          </p:cNvPr>
          <p:cNvSpPr/>
          <p:nvPr/>
        </p:nvSpPr>
        <p:spPr>
          <a:xfrm>
            <a:off x="355599" y="4396488"/>
            <a:ext cx="11480801" cy="990384"/>
          </a:xfrm>
          <a:custGeom>
            <a:avLst/>
            <a:gdLst>
              <a:gd name="connsiteX0" fmla="*/ 0 w 8610600"/>
              <a:gd name="connsiteY0" fmla="*/ 80611 h 483656"/>
              <a:gd name="connsiteX1" fmla="*/ 80611 w 8610600"/>
              <a:gd name="connsiteY1" fmla="*/ 0 h 483656"/>
              <a:gd name="connsiteX2" fmla="*/ 8529989 w 8610600"/>
              <a:gd name="connsiteY2" fmla="*/ 0 h 483656"/>
              <a:gd name="connsiteX3" fmla="*/ 8610600 w 8610600"/>
              <a:gd name="connsiteY3" fmla="*/ 80611 h 483656"/>
              <a:gd name="connsiteX4" fmla="*/ 8610600 w 8610600"/>
              <a:gd name="connsiteY4" fmla="*/ 403045 h 483656"/>
              <a:gd name="connsiteX5" fmla="*/ 8529989 w 8610600"/>
              <a:gd name="connsiteY5" fmla="*/ 483656 h 483656"/>
              <a:gd name="connsiteX6" fmla="*/ 80611 w 8610600"/>
              <a:gd name="connsiteY6" fmla="*/ 483656 h 483656"/>
              <a:gd name="connsiteX7" fmla="*/ 0 w 8610600"/>
              <a:gd name="connsiteY7" fmla="*/ 403045 h 483656"/>
              <a:gd name="connsiteX8" fmla="*/ 0 w 8610600"/>
              <a:gd name="connsiteY8" fmla="*/ 80611 h 483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610600" h="483656">
                <a:moveTo>
                  <a:pt x="0" y="80611"/>
                </a:moveTo>
                <a:cubicBezTo>
                  <a:pt x="0" y="36091"/>
                  <a:pt x="36091" y="0"/>
                  <a:pt x="80611" y="0"/>
                </a:cubicBezTo>
                <a:lnTo>
                  <a:pt x="8529989" y="0"/>
                </a:lnTo>
                <a:cubicBezTo>
                  <a:pt x="8574509" y="0"/>
                  <a:pt x="8610600" y="36091"/>
                  <a:pt x="8610600" y="80611"/>
                </a:cubicBezTo>
                <a:lnTo>
                  <a:pt x="8610600" y="403045"/>
                </a:lnTo>
                <a:cubicBezTo>
                  <a:pt x="8610600" y="447565"/>
                  <a:pt x="8574509" y="483656"/>
                  <a:pt x="8529989" y="483656"/>
                </a:cubicBezTo>
                <a:lnTo>
                  <a:pt x="80611" y="483656"/>
                </a:lnTo>
                <a:cubicBezTo>
                  <a:pt x="36091" y="483656"/>
                  <a:pt x="0" y="447565"/>
                  <a:pt x="0" y="403045"/>
                </a:cubicBezTo>
                <a:lnTo>
                  <a:pt x="0" y="80611"/>
                </a:lnTo>
                <a:close/>
              </a:path>
            </a:pathLst>
          </a:custGeom>
          <a:solidFill>
            <a:srgbClr val="657BAD"/>
          </a:solidFill>
        </p:spPr>
        <p:style>
          <a:lnRef idx="2">
            <a:schemeClr val="lt1">
              <a:hueOff val="0"/>
              <a:satOff val="0"/>
              <a:lumOff val="0"/>
              <a:alphaOff val="0"/>
            </a:schemeClr>
          </a:lnRef>
          <a:fillRef idx="1">
            <a:schemeClr val="accent2">
              <a:hueOff val="1373170"/>
              <a:satOff val="-24404"/>
              <a:lumOff val="785"/>
              <a:alphaOff val="0"/>
            </a:schemeClr>
          </a:fillRef>
          <a:effectRef idx="0">
            <a:schemeClr val="accent2">
              <a:hueOff val="1373170"/>
              <a:satOff val="-24404"/>
              <a:lumOff val="785"/>
              <a:alphaOff val="0"/>
            </a:schemeClr>
          </a:effectRef>
          <a:fontRef idx="minor">
            <a:schemeClr val="lt1"/>
          </a:fontRef>
        </p:style>
        <p:txBody>
          <a:bodyPr spcFirstLastPara="0" vert="horz" wrap="square" lIns="133080" tIns="133080" rIns="133080" bIns="133080" numCol="1" spcCol="1270" anchor="ctr" anchorCtr="0">
            <a:noAutofit/>
          </a:bodyPr>
          <a:lstStyle/>
          <a:p>
            <a:pPr defTabSz="1219170" fontAlgn="base">
              <a:lnSpc>
                <a:spcPct val="90000"/>
              </a:lnSpc>
              <a:spcBef>
                <a:spcPct val="0"/>
              </a:spcBef>
              <a:spcAft>
                <a:spcPct val="37000"/>
              </a:spcAft>
            </a:pPr>
            <a:r>
              <a:rPr lang="en-US" sz="2400" dirty="0">
                <a:solidFill>
                  <a:prstClr val="black"/>
                </a:solidFill>
                <a:latin typeface="Arial Narrow" panose="020B0606020202030204" pitchFamily="34" charset="0"/>
              </a:rPr>
              <a:t>This includes approval in principle activities, per diem meals, content loss, and proof of payment of funds to members is required after funding has flowed to the Nation.</a:t>
            </a:r>
          </a:p>
        </p:txBody>
      </p:sp>
      <p:sp>
        <p:nvSpPr>
          <p:cNvPr id="5" name="TextBox 4">
            <a:extLst>
              <a:ext uri="{FF2B5EF4-FFF2-40B4-BE49-F238E27FC236}">
                <a16:creationId xmlns:a16="http://schemas.microsoft.com/office/drawing/2014/main" id="{7A4A5B46-484A-961A-1F8C-F5B671D4C147}"/>
              </a:ext>
            </a:extLst>
          </p:cNvPr>
          <p:cNvSpPr txBox="1"/>
          <p:nvPr/>
        </p:nvSpPr>
        <p:spPr>
          <a:xfrm>
            <a:off x="8026399" y="3019896"/>
            <a:ext cx="2946401" cy="1084912"/>
          </a:xfrm>
          <a:prstGeom prst="rect">
            <a:avLst/>
          </a:prstGeom>
          <a:noFill/>
        </p:spPr>
        <p:txBody>
          <a:bodyPr wrap="square" rtlCol="0">
            <a:spAutoFit/>
          </a:bodyPr>
          <a:lstStyle/>
          <a:p>
            <a:pPr marL="285750" indent="-285750">
              <a:buFont typeface="Wingdings" panose="05000000000000000000" pitchFamily="2" charset="2"/>
              <a:buChar char="q"/>
            </a:pPr>
            <a:r>
              <a:rPr lang="en-US" sz="2150" dirty="0">
                <a:latin typeface="Arial Narrow" panose="020B0606020202030204" pitchFamily="34" charset="0"/>
              </a:rPr>
              <a:t>Inspection Report from Adjuster (for damaged infrastructure)</a:t>
            </a:r>
          </a:p>
        </p:txBody>
      </p:sp>
    </p:spTree>
    <p:extLst>
      <p:ext uri="{BB962C8B-B14F-4D97-AF65-F5344CB8AC3E}">
        <p14:creationId xmlns:p14="http://schemas.microsoft.com/office/powerpoint/2010/main" val="228533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6" y="474617"/>
            <a:ext cx="10909064" cy="228600"/>
          </a:xfrm>
        </p:spPr>
        <p:txBody>
          <a:bodyPr/>
          <a:lstStyle/>
          <a:p>
            <a:r>
              <a:rPr lang="en-US" sz="2800" dirty="0">
                <a:solidFill>
                  <a:schemeClr val="tx1"/>
                </a:solidFill>
              </a:rPr>
              <a:t>The Claim – what is required?</a:t>
            </a:r>
          </a:p>
        </p:txBody>
      </p:sp>
      <p:sp>
        <p:nvSpPr>
          <p:cNvPr id="3" name="Content Placeholder 2"/>
          <p:cNvSpPr>
            <a:spLocks noGrp="1"/>
          </p:cNvSpPr>
          <p:nvPr>
            <p:ph idx="1"/>
          </p:nvPr>
        </p:nvSpPr>
        <p:spPr>
          <a:xfrm>
            <a:off x="391161" y="1080952"/>
            <a:ext cx="10926716" cy="3006635"/>
          </a:xfrm>
        </p:spPr>
        <p:txBody>
          <a:bodyPr/>
          <a:lstStyle/>
          <a:p>
            <a:pPr marL="266704" marR="0" indent="0">
              <a:spcBef>
                <a:spcPts val="0"/>
              </a:spcBef>
              <a:spcAft>
                <a:spcPts val="0"/>
              </a:spcAft>
              <a:buNone/>
            </a:pPr>
            <a:r>
              <a:rPr lang="en-US" sz="1800" b="1" dirty="0">
                <a:solidFill>
                  <a:schemeClr val="tx1"/>
                </a:solidFill>
                <a:effectLst/>
                <a:latin typeface="+mj-lt"/>
                <a:ea typeface="Calibri" panose="020F0502020204030204" pitchFamily="34" charset="0"/>
              </a:rPr>
              <a:t>Community Coordination</a:t>
            </a:r>
          </a:p>
          <a:p>
            <a:pPr marL="552454"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tab pos="5714858" algn="l"/>
              </a:tabLst>
              <a:defRPr/>
            </a:pPr>
            <a:r>
              <a:rPr kumimoji="0" lang="en-US" sz="1400" b="0" i="0" u="none" strike="noStrike" kern="0" cap="none" spc="0" normalizeH="0" baseline="0" noProof="0" dirty="0">
                <a:ln>
                  <a:noFill/>
                </a:ln>
                <a:solidFill>
                  <a:prstClr val="black"/>
                </a:solidFill>
                <a:effectLst/>
                <a:uLnTx/>
                <a:uFillTx/>
                <a:latin typeface="Arial" panose="020B0604020202020204"/>
                <a:ea typeface="Calibri" panose="020F0502020204030204" pitchFamily="34" charset="0"/>
                <a:cs typeface="+mn-cs"/>
              </a:rPr>
              <a:t>EOC operation</a:t>
            </a:r>
          </a:p>
          <a:p>
            <a:pPr marL="552454"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tab pos="5714858" algn="l"/>
              </a:tabLst>
              <a:defRPr/>
            </a:pPr>
            <a:r>
              <a:rPr lang="en-US" sz="1400" dirty="0">
                <a:solidFill>
                  <a:prstClr val="black"/>
                </a:solidFill>
                <a:latin typeface="Arial" panose="020B0604020202020204"/>
                <a:ea typeface="Calibri" panose="020F0502020204030204" pitchFamily="34" charset="0"/>
              </a:rPr>
              <a:t>Shelter-in-place</a:t>
            </a:r>
          </a:p>
          <a:p>
            <a:pPr marL="552454" marR="0" lvl="0" indent="-285750" algn="l" defTabSz="914400" rtl="0" eaLnBrk="1" fontAlgn="base" latinLnBrk="0" hangingPunct="1">
              <a:lnSpc>
                <a:spcPct val="100000"/>
              </a:lnSpc>
              <a:spcBef>
                <a:spcPts val="0"/>
              </a:spcBef>
              <a:spcAft>
                <a:spcPts val="0"/>
              </a:spcAft>
              <a:buClrTx/>
              <a:buSzTx/>
              <a:buFont typeface="Arial" panose="020B0604020202020204" pitchFamily="34" charset="0"/>
              <a:buChar char="•"/>
              <a:tabLst>
                <a:tab pos="5714858" algn="l"/>
              </a:tabLst>
              <a:defRPr/>
            </a:pPr>
            <a:r>
              <a:rPr lang="en-US" sz="1400" dirty="0">
                <a:solidFill>
                  <a:prstClr val="black"/>
                </a:solidFill>
                <a:latin typeface="Arial" panose="020B0604020202020204"/>
                <a:ea typeface="Calibri" panose="020F0502020204030204" pitchFamily="34" charset="0"/>
              </a:rPr>
              <a:t>Additional health supports</a:t>
            </a:r>
            <a:endParaRPr kumimoji="0" lang="en-US" sz="1400" b="0" i="0" u="none" strike="noStrike" kern="0" cap="none" spc="0" normalizeH="0" baseline="0" noProof="0" dirty="0">
              <a:ln>
                <a:noFill/>
              </a:ln>
              <a:solidFill>
                <a:prstClr val="black"/>
              </a:solidFill>
              <a:effectLst/>
              <a:uLnTx/>
              <a:uFillTx/>
              <a:latin typeface="Arial" panose="020B0604020202020204"/>
              <a:ea typeface="Calibri" panose="020F0502020204030204" pitchFamily="34" charset="0"/>
              <a:cs typeface="+mn-cs"/>
            </a:endParaRPr>
          </a:p>
          <a:p>
            <a:pPr marL="266704" marR="0" indent="0">
              <a:spcBef>
                <a:spcPts val="0"/>
              </a:spcBef>
              <a:spcAft>
                <a:spcPts val="0"/>
              </a:spcAft>
              <a:buNone/>
            </a:pPr>
            <a:endParaRPr lang="en-US" b="1" dirty="0">
              <a:solidFill>
                <a:schemeClr val="tx1"/>
              </a:solidFill>
              <a:latin typeface="+mj-lt"/>
              <a:ea typeface="Calibri" panose="020F0502020204030204" pitchFamily="34" charset="0"/>
            </a:endParaRPr>
          </a:p>
          <a:p>
            <a:pPr marL="266704" marR="0" indent="0">
              <a:spcBef>
                <a:spcPts val="0"/>
              </a:spcBef>
              <a:spcAft>
                <a:spcPts val="0"/>
              </a:spcAft>
              <a:buNone/>
            </a:pPr>
            <a:r>
              <a:rPr lang="en-US" sz="1800" b="1" dirty="0">
                <a:solidFill>
                  <a:schemeClr val="tx1"/>
                </a:solidFill>
                <a:effectLst/>
                <a:latin typeface="+mj-lt"/>
                <a:ea typeface="Calibri" panose="020F0502020204030204" pitchFamily="34" charset="0"/>
              </a:rPr>
              <a:t>Evacuation</a:t>
            </a:r>
          </a:p>
          <a:p>
            <a:pPr marL="552454" marR="0" indent="-285750">
              <a:spcBef>
                <a:spcPts val="0"/>
              </a:spcBef>
              <a:spcAft>
                <a:spcPts val="0"/>
              </a:spcAft>
              <a:buFont typeface="Arial" panose="020B0604020202020204" pitchFamily="34" charset="0"/>
              <a:buChar char="•"/>
            </a:pPr>
            <a:r>
              <a:rPr lang="en-US" sz="1400" dirty="0">
                <a:solidFill>
                  <a:schemeClr val="tx1"/>
                </a:solidFill>
                <a:effectLst/>
                <a:latin typeface="+mj-lt"/>
                <a:ea typeface="Calibri" panose="020F0502020204030204" pitchFamily="34" charset="0"/>
              </a:rPr>
              <a:t>List of Evacuees</a:t>
            </a:r>
          </a:p>
          <a:p>
            <a:pPr marL="552454" marR="0" indent="-285750">
              <a:spcBef>
                <a:spcPts val="0"/>
              </a:spcBef>
              <a:spcAft>
                <a:spcPts val="0"/>
              </a:spcAft>
              <a:buFont typeface="Arial" panose="020B0604020202020204" pitchFamily="34" charset="0"/>
              <a:buChar char="•"/>
            </a:pPr>
            <a:r>
              <a:rPr lang="en-US" sz="1400" dirty="0">
                <a:solidFill>
                  <a:schemeClr val="tx1"/>
                </a:solidFill>
                <a:latin typeface="+mj-lt"/>
                <a:ea typeface="Calibri" panose="020F0502020204030204" pitchFamily="34" charset="0"/>
              </a:rPr>
              <a:t>Duration of evacuation</a:t>
            </a:r>
          </a:p>
          <a:p>
            <a:pPr marL="552454" marR="0" indent="-285750">
              <a:spcBef>
                <a:spcPts val="0"/>
              </a:spcBef>
              <a:spcAft>
                <a:spcPts val="0"/>
              </a:spcAft>
              <a:buFont typeface="Arial" panose="020B0604020202020204" pitchFamily="34" charset="0"/>
              <a:buChar char="•"/>
            </a:pPr>
            <a:r>
              <a:rPr lang="en-US" sz="1400" dirty="0">
                <a:solidFill>
                  <a:schemeClr val="tx1"/>
                </a:solidFill>
                <a:effectLst/>
                <a:latin typeface="+mj-lt"/>
                <a:ea typeface="Calibri" panose="020F0502020204030204" pitchFamily="34" charset="0"/>
              </a:rPr>
              <a:t>Hotel invoices </a:t>
            </a:r>
          </a:p>
          <a:p>
            <a:pPr marL="552454" marR="0" indent="-285750">
              <a:spcBef>
                <a:spcPts val="0"/>
              </a:spcBef>
              <a:spcAft>
                <a:spcPts val="0"/>
              </a:spcAft>
              <a:buFont typeface="Arial" panose="020B0604020202020204" pitchFamily="34" charset="0"/>
              <a:buChar char="•"/>
            </a:pPr>
            <a:r>
              <a:rPr lang="en-US" sz="1400" dirty="0">
                <a:solidFill>
                  <a:schemeClr val="tx1"/>
                </a:solidFill>
                <a:effectLst/>
                <a:latin typeface="+mj-lt"/>
                <a:ea typeface="Calibri" panose="020F0502020204030204" pitchFamily="34" charset="0"/>
              </a:rPr>
              <a:t>Meal receipts </a:t>
            </a:r>
          </a:p>
          <a:p>
            <a:pPr marL="552454" marR="0" indent="-285750">
              <a:spcBef>
                <a:spcPts val="0"/>
              </a:spcBef>
              <a:spcAft>
                <a:spcPts val="0"/>
              </a:spcAft>
              <a:buFont typeface="Arial" panose="020B0604020202020204" pitchFamily="34" charset="0"/>
              <a:buChar char="•"/>
            </a:pPr>
            <a:r>
              <a:rPr lang="en-US" sz="1400" dirty="0">
                <a:solidFill>
                  <a:schemeClr val="tx1"/>
                </a:solidFill>
                <a:latin typeface="+mj-lt"/>
                <a:ea typeface="Calibri" panose="020F0502020204030204" pitchFamily="34" charset="0"/>
              </a:rPr>
              <a:t>Transportation</a:t>
            </a:r>
          </a:p>
          <a:p>
            <a:pPr marL="552454" marR="0" indent="-285750">
              <a:spcBef>
                <a:spcPts val="0"/>
              </a:spcBef>
              <a:spcAft>
                <a:spcPts val="0"/>
              </a:spcAft>
              <a:buFont typeface="Arial" panose="020B0604020202020204" pitchFamily="34" charset="0"/>
              <a:buChar char="•"/>
            </a:pPr>
            <a:r>
              <a:rPr lang="en-US" sz="1400" dirty="0">
                <a:solidFill>
                  <a:schemeClr val="tx1"/>
                </a:solidFill>
                <a:effectLst/>
                <a:latin typeface="+mj-lt"/>
                <a:ea typeface="Calibri" panose="020F0502020204030204" pitchFamily="34" charset="0"/>
              </a:rPr>
              <a:t>Activity costs within Host Community</a:t>
            </a:r>
          </a:p>
          <a:p>
            <a:pPr marL="552454" marR="0" indent="-285750">
              <a:spcBef>
                <a:spcPts val="0"/>
              </a:spcBef>
              <a:spcAft>
                <a:spcPts val="0"/>
              </a:spcAft>
              <a:buFont typeface="Arial" panose="020B0604020202020204" pitchFamily="34" charset="0"/>
              <a:buChar char="•"/>
            </a:pPr>
            <a:r>
              <a:rPr lang="en-US" sz="1400" dirty="0">
                <a:solidFill>
                  <a:schemeClr val="tx1"/>
                </a:solidFill>
                <a:latin typeface="+mj-lt"/>
                <a:ea typeface="Calibri" panose="020F0502020204030204" pitchFamily="34" charset="0"/>
              </a:rPr>
              <a:t>Contracted Services</a:t>
            </a:r>
          </a:p>
          <a:p>
            <a:pPr marL="552454" marR="0" indent="-285750">
              <a:spcBef>
                <a:spcPts val="0"/>
              </a:spcBef>
              <a:spcAft>
                <a:spcPts val="0"/>
              </a:spcAft>
              <a:buFont typeface="Arial" panose="020B0604020202020204" pitchFamily="34" charset="0"/>
              <a:buChar char="•"/>
            </a:pPr>
            <a:r>
              <a:rPr lang="en-US" sz="1400" dirty="0">
                <a:solidFill>
                  <a:schemeClr val="tx1"/>
                </a:solidFill>
                <a:effectLst/>
                <a:latin typeface="+mj-lt"/>
                <a:ea typeface="Calibri" panose="020F0502020204030204" pitchFamily="34" charset="0"/>
              </a:rPr>
              <a:t>Incremental Overtime for Support Services</a:t>
            </a:r>
          </a:p>
          <a:p>
            <a:pPr marL="266704" marR="0" indent="0">
              <a:spcBef>
                <a:spcPts val="0"/>
              </a:spcBef>
              <a:spcAft>
                <a:spcPts val="0"/>
              </a:spcAft>
              <a:buNone/>
            </a:pPr>
            <a:endParaRPr lang="en-US" sz="1800" b="1" dirty="0">
              <a:solidFill>
                <a:schemeClr val="tx1"/>
              </a:solidFill>
              <a:effectLst/>
              <a:latin typeface="+mj-lt"/>
              <a:ea typeface="Calibri" panose="020F0502020204030204" pitchFamily="34" charset="0"/>
            </a:endParaRPr>
          </a:p>
          <a:p>
            <a:pPr marL="266704" marR="0" indent="0">
              <a:spcBef>
                <a:spcPts val="0"/>
              </a:spcBef>
              <a:spcAft>
                <a:spcPts val="0"/>
              </a:spcAft>
              <a:buNone/>
            </a:pPr>
            <a:r>
              <a:rPr lang="en-US" sz="1800" b="1" dirty="0">
                <a:solidFill>
                  <a:schemeClr val="tx1"/>
                </a:solidFill>
                <a:effectLst/>
                <a:latin typeface="+mj-lt"/>
                <a:ea typeface="Calibri" panose="020F0502020204030204" pitchFamily="34" charset="0"/>
              </a:rPr>
              <a:t>Emergency Operation Costs (Including operational support from neighboring communities)</a:t>
            </a:r>
          </a:p>
          <a:p>
            <a:pPr marL="552454" marR="0" indent="-285750">
              <a:spcBef>
                <a:spcPts val="0"/>
              </a:spcBef>
              <a:spcAft>
                <a:spcPts val="0"/>
              </a:spcAft>
              <a:buFont typeface="Arial" panose="020B0604020202020204" pitchFamily="34" charset="0"/>
              <a:buChar char="•"/>
            </a:pPr>
            <a:r>
              <a:rPr lang="en-US" sz="1400" dirty="0">
                <a:solidFill>
                  <a:schemeClr val="tx1"/>
                </a:solidFill>
                <a:effectLst/>
                <a:latin typeface="+mj-lt"/>
                <a:ea typeface="Calibri" panose="020F0502020204030204" pitchFamily="34" charset="0"/>
              </a:rPr>
              <a:t>Quote &amp; Invoice for work from supporting community</a:t>
            </a:r>
          </a:p>
          <a:p>
            <a:pPr marL="552454" marR="0" indent="-285750">
              <a:spcBef>
                <a:spcPts val="0"/>
              </a:spcBef>
              <a:spcAft>
                <a:spcPts val="0"/>
              </a:spcAft>
              <a:buFont typeface="Arial" panose="020B0604020202020204" pitchFamily="34" charset="0"/>
              <a:buChar char="•"/>
            </a:pPr>
            <a:r>
              <a:rPr lang="en-US" sz="1400" dirty="0">
                <a:solidFill>
                  <a:schemeClr val="tx1"/>
                </a:solidFill>
                <a:latin typeface="+mj-lt"/>
                <a:ea typeface="Calibri" panose="020F0502020204030204" pitchFamily="34" charset="0"/>
              </a:rPr>
              <a:t>Invoices for any equipment rentals </a:t>
            </a:r>
            <a:endParaRPr lang="en-US" sz="1400" dirty="0">
              <a:solidFill>
                <a:schemeClr val="tx1"/>
              </a:solidFill>
              <a:effectLst/>
              <a:latin typeface="+mj-lt"/>
              <a:ea typeface="Calibri" panose="020F0502020204030204" pitchFamily="34" charset="0"/>
            </a:endParaRPr>
          </a:p>
          <a:p>
            <a:pPr marL="552454" marR="0" indent="-285750">
              <a:spcBef>
                <a:spcPts val="0"/>
              </a:spcBef>
              <a:spcAft>
                <a:spcPts val="0"/>
              </a:spcAft>
              <a:buFont typeface="Arial" panose="020B0604020202020204" pitchFamily="34" charset="0"/>
              <a:buChar char="•"/>
            </a:pPr>
            <a:r>
              <a:rPr lang="en-US" sz="1400" dirty="0">
                <a:solidFill>
                  <a:schemeClr val="tx1"/>
                </a:solidFill>
                <a:latin typeface="+mj-lt"/>
                <a:ea typeface="Calibri" panose="020F0502020204030204" pitchFamily="34" charset="0"/>
              </a:rPr>
              <a:t>Proof of payment </a:t>
            </a:r>
          </a:p>
          <a:p>
            <a:pPr marL="552454" marR="0" indent="-285750">
              <a:spcBef>
                <a:spcPts val="0"/>
              </a:spcBef>
              <a:spcAft>
                <a:spcPts val="0"/>
              </a:spcAft>
              <a:buFont typeface="Arial" panose="020B0604020202020204" pitchFamily="34" charset="0"/>
              <a:buChar char="•"/>
            </a:pPr>
            <a:r>
              <a:rPr lang="en-US" sz="1400" dirty="0">
                <a:solidFill>
                  <a:schemeClr val="tx1"/>
                </a:solidFill>
                <a:effectLst/>
                <a:latin typeface="+mj-lt"/>
                <a:ea typeface="Calibri" panose="020F0502020204030204" pitchFamily="34" charset="0"/>
              </a:rPr>
              <a:t>For heavy equipment operation reimbursement, EMAP utilizes provincial rates for reimbursement. We would need to know what equipment you are operating.</a:t>
            </a:r>
          </a:p>
          <a:p>
            <a:pPr marL="0" marR="0" indent="0">
              <a:spcBef>
                <a:spcPts val="0"/>
              </a:spcBef>
              <a:spcAft>
                <a:spcPts val="0"/>
              </a:spcAft>
              <a:buNone/>
            </a:pPr>
            <a:endParaRPr lang="en-US" sz="1100" dirty="0">
              <a:solidFill>
                <a:schemeClr val="tx1"/>
              </a:solidFill>
              <a:effectLst/>
              <a:latin typeface="Calibri" panose="020F0502020204030204" pitchFamily="34" charset="0"/>
              <a:ea typeface="Calibri" panose="020F0502020204030204" pitchFamily="34" charset="0"/>
            </a:endParaRPr>
          </a:p>
          <a:p>
            <a:pPr marL="0" lvl="1" indent="0" defTabSz="600060">
              <a:spcAft>
                <a:spcPct val="15000"/>
              </a:spcAft>
              <a:buNone/>
            </a:pPr>
            <a:endParaRPr lang="en-US" sz="2000" b="1" dirty="0">
              <a:solidFill>
                <a:schemeClr val="tx1"/>
              </a:solidFill>
              <a:cs typeface="Arial" panose="020B0604020202020204" pitchFamily="34" charset="0"/>
            </a:endParaRPr>
          </a:p>
          <a:p>
            <a:pPr marL="0" lvl="1" indent="0" defTabSz="600060">
              <a:spcAft>
                <a:spcPct val="15000"/>
              </a:spcAft>
              <a:buNone/>
            </a:pPr>
            <a:endParaRPr lang="en-US" sz="2000" b="1" dirty="0">
              <a:solidFill>
                <a:schemeClr val="accent1">
                  <a:lumMod val="50000"/>
                </a:schemeClr>
              </a:solidFill>
              <a:cs typeface="Arial" panose="020B0604020202020204" pitchFamily="34" charset="0"/>
            </a:endParaRPr>
          </a:p>
          <a:p>
            <a:pPr marL="457200" lvl="1" indent="-457200" defTabSz="600060">
              <a:spcAft>
                <a:spcPct val="15000"/>
              </a:spcAft>
              <a:buAutoNum type="arabicPeriod"/>
            </a:pPr>
            <a:endParaRPr lang="en-US" sz="2000" b="1" dirty="0">
              <a:solidFill>
                <a:schemeClr val="accent1">
                  <a:lumMod val="50000"/>
                </a:schemeClr>
              </a:solidFill>
              <a:cs typeface="Arial" panose="020B0604020202020204" pitchFamily="34" charset="0"/>
            </a:endParaRPr>
          </a:p>
          <a:p>
            <a:pPr marL="457200" lvl="1" indent="-457200" defTabSz="600060">
              <a:spcAft>
                <a:spcPct val="15000"/>
              </a:spcAft>
              <a:buAutoNum type="arabicPeriod"/>
            </a:pPr>
            <a:endParaRPr lang="en-US" sz="2000" b="1" dirty="0">
              <a:solidFill>
                <a:schemeClr val="accent1">
                  <a:lumMod val="50000"/>
                </a:schemeClr>
              </a:solidFill>
              <a:cs typeface="Arial" panose="020B0604020202020204" pitchFamily="34" charset="0"/>
            </a:endParaRPr>
          </a:p>
        </p:txBody>
      </p:sp>
    </p:spTree>
    <p:extLst>
      <p:ext uri="{BB962C8B-B14F-4D97-AF65-F5344CB8AC3E}">
        <p14:creationId xmlns:p14="http://schemas.microsoft.com/office/powerpoint/2010/main" val="983679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6" y="474617"/>
            <a:ext cx="10909064" cy="228600"/>
          </a:xfrm>
        </p:spPr>
        <p:txBody>
          <a:bodyPr/>
          <a:lstStyle/>
          <a:p>
            <a:r>
              <a:rPr lang="en-US" sz="2800" dirty="0">
                <a:solidFill>
                  <a:schemeClr val="tx1"/>
                </a:solidFill>
              </a:rPr>
              <a:t>The Claim – what is required?</a:t>
            </a:r>
          </a:p>
        </p:txBody>
      </p:sp>
      <p:sp>
        <p:nvSpPr>
          <p:cNvPr id="3" name="Content Placeholder 2"/>
          <p:cNvSpPr>
            <a:spLocks noGrp="1"/>
          </p:cNvSpPr>
          <p:nvPr>
            <p:ph idx="1"/>
          </p:nvPr>
        </p:nvSpPr>
        <p:spPr>
          <a:xfrm>
            <a:off x="391161" y="1080952"/>
            <a:ext cx="10926716" cy="3006635"/>
          </a:xfrm>
        </p:spPr>
        <p:txBody>
          <a:bodyPr/>
          <a:lstStyle/>
          <a:p>
            <a:pPr marL="266704" marR="0" indent="0">
              <a:spcBef>
                <a:spcPts val="0"/>
              </a:spcBef>
              <a:spcAft>
                <a:spcPts val="0"/>
              </a:spcAft>
              <a:buNone/>
            </a:pPr>
            <a:r>
              <a:rPr lang="en-US" sz="1800" b="1" dirty="0">
                <a:solidFill>
                  <a:schemeClr val="tx1"/>
                </a:solidFill>
                <a:effectLst/>
                <a:latin typeface="+mj-lt"/>
                <a:ea typeface="Calibri" panose="020F0502020204030204" pitchFamily="34" charset="0"/>
              </a:rPr>
              <a:t>Home Damages &amp; Content Loss (for uninsured homes)</a:t>
            </a:r>
          </a:p>
          <a:p>
            <a:pPr marL="552454" indent="-285750">
              <a:spcBef>
                <a:spcPts val="0"/>
              </a:spcBef>
              <a:spcAft>
                <a:spcPts val="0"/>
              </a:spcAft>
            </a:pPr>
            <a:r>
              <a:rPr lang="en-US" sz="1400" dirty="0">
                <a:solidFill>
                  <a:schemeClr val="tx1"/>
                </a:solidFill>
                <a:latin typeface="+mj-lt"/>
                <a:ea typeface="Calibri" panose="020F0502020204030204" pitchFamily="34" charset="0"/>
              </a:rPr>
              <a:t>Home inspection report from a Level 3 adjuster which includes:</a:t>
            </a:r>
          </a:p>
          <a:p>
            <a:pPr marL="744537" lvl="1" indent="-285750">
              <a:spcBef>
                <a:spcPts val="0"/>
              </a:spcBef>
              <a:spcAft>
                <a:spcPts val="0"/>
              </a:spcAft>
            </a:pPr>
            <a:r>
              <a:rPr lang="en-US" sz="1400" dirty="0">
                <a:solidFill>
                  <a:schemeClr val="tx1"/>
                </a:solidFill>
                <a:effectLst/>
                <a:latin typeface="+mj-lt"/>
                <a:ea typeface="Calibri" panose="020F0502020204030204" pitchFamily="34" charset="0"/>
              </a:rPr>
              <a:t>Photos of damages resultin</a:t>
            </a:r>
            <a:r>
              <a:rPr lang="en-US" sz="1400" dirty="0">
                <a:solidFill>
                  <a:schemeClr val="tx1"/>
                </a:solidFill>
                <a:latin typeface="+mj-lt"/>
                <a:ea typeface="Calibri" panose="020F0502020204030204" pitchFamily="34" charset="0"/>
              </a:rPr>
              <a:t>g from disaster event</a:t>
            </a:r>
          </a:p>
          <a:p>
            <a:pPr marL="744537" lvl="1" indent="-285750">
              <a:spcBef>
                <a:spcPts val="0"/>
              </a:spcBef>
              <a:spcAft>
                <a:spcPts val="0"/>
              </a:spcAft>
            </a:pPr>
            <a:r>
              <a:rPr lang="en-US" sz="1400" dirty="0">
                <a:solidFill>
                  <a:schemeClr val="tx1"/>
                </a:solidFill>
                <a:effectLst/>
                <a:latin typeface="+mj-lt"/>
                <a:ea typeface="Calibri" panose="020F0502020204030204" pitchFamily="34" charset="0"/>
              </a:rPr>
              <a:t>List of required repairs &amp; their costs</a:t>
            </a:r>
          </a:p>
          <a:p>
            <a:pPr marL="744537" lvl="1" indent="-285750">
              <a:spcBef>
                <a:spcPts val="0"/>
              </a:spcBef>
              <a:spcAft>
                <a:spcPts val="0"/>
              </a:spcAft>
            </a:pPr>
            <a:r>
              <a:rPr lang="en-US" sz="1400" dirty="0">
                <a:solidFill>
                  <a:schemeClr val="tx1"/>
                </a:solidFill>
                <a:latin typeface="+mj-lt"/>
                <a:ea typeface="Calibri" panose="020F0502020204030204" pitchFamily="34" charset="0"/>
              </a:rPr>
              <a:t>Confirmation damages are direct result of disaster event </a:t>
            </a:r>
          </a:p>
          <a:p>
            <a:pPr marL="744537" lvl="1" indent="-285750">
              <a:spcBef>
                <a:spcPts val="0"/>
              </a:spcBef>
              <a:spcAft>
                <a:spcPts val="0"/>
              </a:spcAft>
            </a:pPr>
            <a:r>
              <a:rPr lang="en-US" sz="1400" dirty="0">
                <a:solidFill>
                  <a:schemeClr val="tx1"/>
                </a:solidFill>
                <a:effectLst/>
                <a:latin typeface="+mj-lt"/>
                <a:ea typeface="Calibri" panose="020F0502020204030204" pitchFamily="34" charset="0"/>
              </a:rPr>
              <a:t>List of recommended </a:t>
            </a:r>
            <a:r>
              <a:rPr lang="en-US" sz="1400" dirty="0">
                <a:solidFill>
                  <a:schemeClr val="tx1"/>
                </a:solidFill>
                <a:latin typeface="+mj-lt"/>
                <a:ea typeface="Calibri" panose="020F0502020204030204" pitchFamily="34" charset="0"/>
              </a:rPr>
              <a:t>mitigation measures &amp; their costs</a:t>
            </a:r>
            <a:endParaRPr lang="en-US" sz="1400" dirty="0">
              <a:solidFill>
                <a:schemeClr val="tx1"/>
              </a:solidFill>
              <a:effectLst/>
              <a:latin typeface="+mj-lt"/>
              <a:ea typeface="Calibri" panose="020F0502020204030204" pitchFamily="34" charset="0"/>
            </a:endParaRPr>
          </a:p>
          <a:p>
            <a:pPr marL="552454" marR="0" indent="-285750">
              <a:spcBef>
                <a:spcPts val="0"/>
              </a:spcBef>
              <a:spcAft>
                <a:spcPts val="0"/>
              </a:spcAft>
              <a:buFont typeface="Arial" panose="020B0604020202020204" pitchFamily="34" charset="0"/>
              <a:buChar char="•"/>
            </a:pPr>
            <a:r>
              <a:rPr lang="en-US" sz="1400" dirty="0">
                <a:solidFill>
                  <a:schemeClr val="tx1"/>
                </a:solidFill>
                <a:effectLst/>
                <a:latin typeface="+mj-lt"/>
                <a:ea typeface="Calibri" panose="020F0502020204030204" pitchFamily="34" charset="0"/>
              </a:rPr>
              <a:t>Once repairs are complete, proof of payment for work done (aligned with inspection/adjuster report) will be submitted.</a:t>
            </a:r>
          </a:p>
          <a:p>
            <a:pPr marL="552454" marR="0" indent="-285750">
              <a:spcBef>
                <a:spcPts val="0"/>
              </a:spcBef>
              <a:spcAft>
                <a:spcPts val="0"/>
              </a:spcAft>
              <a:buFont typeface="Arial" panose="020B0604020202020204" pitchFamily="34" charset="0"/>
              <a:buChar char="•"/>
            </a:pPr>
            <a:r>
              <a:rPr lang="en-US" sz="1400" dirty="0">
                <a:solidFill>
                  <a:schemeClr val="tx1"/>
                </a:solidFill>
                <a:latin typeface="+mj-lt"/>
                <a:ea typeface="Calibri" panose="020F0502020204030204" pitchFamily="34" charset="0"/>
              </a:rPr>
              <a:t>For content loss we reimburse based on the Schedule of Personal Losses</a:t>
            </a:r>
          </a:p>
          <a:p>
            <a:pPr marL="266704" marR="0" indent="0">
              <a:spcBef>
                <a:spcPts val="0"/>
              </a:spcBef>
              <a:spcAft>
                <a:spcPts val="0"/>
              </a:spcAft>
              <a:buNone/>
            </a:pPr>
            <a:endParaRPr lang="en-US" sz="1800" dirty="0">
              <a:solidFill>
                <a:schemeClr val="tx1"/>
              </a:solidFill>
              <a:effectLst/>
              <a:latin typeface="+mj-lt"/>
              <a:ea typeface="Calibri" panose="020F0502020204030204" pitchFamily="34" charset="0"/>
            </a:endParaRPr>
          </a:p>
          <a:p>
            <a:pPr marL="266704" marR="0" indent="0">
              <a:spcBef>
                <a:spcPts val="0"/>
              </a:spcBef>
              <a:spcAft>
                <a:spcPts val="0"/>
              </a:spcAft>
              <a:buNone/>
            </a:pPr>
            <a:r>
              <a:rPr lang="en-US" sz="1800" b="1" dirty="0">
                <a:solidFill>
                  <a:schemeClr val="tx1"/>
                </a:solidFill>
                <a:effectLst/>
                <a:latin typeface="+mj-lt"/>
                <a:ea typeface="Calibri" panose="020F0502020204030204" pitchFamily="34" charset="0"/>
              </a:rPr>
              <a:t>Staffing (Band staff OT &amp; Casual staff wages)</a:t>
            </a:r>
          </a:p>
          <a:p>
            <a:pPr marL="552454" indent="-285750">
              <a:spcBef>
                <a:spcPts val="0"/>
              </a:spcBef>
              <a:spcAft>
                <a:spcPts val="0"/>
              </a:spcAft>
            </a:pPr>
            <a:r>
              <a:rPr lang="en-US" sz="1400" dirty="0">
                <a:solidFill>
                  <a:schemeClr val="tx1"/>
                </a:solidFill>
                <a:latin typeface="+mj-lt"/>
                <a:ea typeface="Calibri" panose="020F0502020204030204" pitchFamily="34" charset="0"/>
              </a:rPr>
              <a:t>Time sheets for both band staff overtime &amp; casual staff hours.</a:t>
            </a:r>
          </a:p>
          <a:p>
            <a:pPr marL="552454" indent="-285750">
              <a:spcBef>
                <a:spcPts val="0"/>
              </a:spcBef>
              <a:spcAft>
                <a:spcPts val="0"/>
              </a:spcAft>
            </a:pPr>
            <a:r>
              <a:rPr lang="en-US" sz="1400" dirty="0">
                <a:solidFill>
                  <a:schemeClr val="tx1"/>
                </a:solidFill>
                <a:effectLst/>
                <a:latin typeface="+mj-lt"/>
                <a:ea typeface="Calibri" panose="020F0502020204030204" pitchFamily="34" charset="0"/>
              </a:rPr>
              <a:t>Confirmation of casual staff</a:t>
            </a:r>
          </a:p>
          <a:p>
            <a:pPr marL="552454" indent="-285750">
              <a:spcBef>
                <a:spcPts val="0"/>
              </a:spcBef>
              <a:spcAft>
                <a:spcPts val="0"/>
              </a:spcAft>
            </a:pPr>
            <a:r>
              <a:rPr lang="en-US" sz="1400" dirty="0">
                <a:solidFill>
                  <a:schemeClr val="tx1"/>
                </a:solidFill>
                <a:latin typeface="+mj-lt"/>
                <a:ea typeface="Calibri" panose="020F0502020204030204" pitchFamily="34" charset="0"/>
              </a:rPr>
              <a:t>Proof of payment </a:t>
            </a:r>
          </a:p>
          <a:p>
            <a:pPr marL="552454" indent="-285750">
              <a:spcBef>
                <a:spcPts val="0"/>
              </a:spcBef>
              <a:spcAft>
                <a:spcPts val="0"/>
              </a:spcAft>
            </a:pPr>
            <a:endParaRPr lang="en-US" sz="1600" dirty="0">
              <a:solidFill>
                <a:schemeClr val="tx1"/>
              </a:solidFill>
              <a:effectLst/>
              <a:latin typeface="+mj-lt"/>
              <a:ea typeface="Calibri" panose="020F0502020204030204" pitchFamily="34" charset="0"/>
            </a:endParaRPr>
          </a:p>
          <a:p>
            <a:pPr marL="0" marR="0" indent="0">
              <a:spcBef>
                <a:spcPts val="0"/>
              </a:spcBef>
              <a:spcAft>
                <a:spcPts val="0"/>
              </a:spcAft>
              <a:buNone/>
            </a:pPr>
            <a:endParaRPr lang="en-US" sz="1100" dirty="0">
              <a:solidFill>
                <a:schemeClr val="tx1"/>
              </a:solidFill>
              <a:effectLst/>
              <a:latin typeface="Calibri" panose="020F0502020204030204" pitchFamily="34" charset="0"/>
              <a:ea typeface="Calibri" panose="020F0502020204030204" pitchFamily="34" charset="0"/>
            </a:endParaRPr>
          </a:p>
          <a:p>
            <a:pPr marL="0" lvl="1" indent="0" defTabSz="600060">
              <a:spcAft>
                <a:spcPct val="15000"/>
              </a:spcAft>
              <a:buNone/>
            </a:pPr>
            <a:endParaRPr lang="en-US" sz="2000" b="1" dirty="0">
              <a:solidFill>
                <a:schemeClr val="tx1"/>
              </a:solidFill>
              <a:cs typeface="Arial" panose="020B0604020202020204" pitchFamily="34" charset="0"/>
            </a:endParaRPr>
          </a:p>
          <a:p>
            <a:pPr marL="0" lvl="1" indent="0" defTabSz="600060">
              <a:spcAft>
                <a:spcPct val="15000"/>
              </a:spcAft>
              <a:buNone/>
            </a:pPr>
            <a:endParaRPr lang="en-US" sz="2000" b="1" dirty="0">
              <a:solidFill>
                <a:schemeClr val="tx1"/>
              </a:solidFill>
              <a:cs typeface="Arial" panose="020B0604020202020204" pitchFamily="34" charset="0"/>
            </a:endParaRPr>
          </a:p>
          <a:p>
            <a:pPr marL="457200" lvl="1" indent="-457200" defTabSz="600060">
              <a:spcAft>
                <a:spcPct val="15000"/>
              </a:spcAft>
              <a:buAutoNum type="arabicPeriod"/>
            </a:pPr>
            <a:endParaRPr lang="en-US" sz="2000" b="1" dirty="0">
              <a:solidFill>
                <a:schemeClr val="accent1">
                  <a:lumMod val="50000"/>
                </a:schemeClr>
              </a:solidFill>
              <a:cs typeface="Arial" panose="020B0604020202020204" pitchFamily="34" charset="0"/>
            </a:endParaRPr>
          </a:p>
          <a:p>
            <a:pPr marL="457200" lvl="1" indent="-457200" defTabSz="600060">
              <a:spcAft>
                <a:spcPct val="15000"/>
              </a:spcAft>
              <a:buAutoNum type="arabicPeriod"/>
            </a:pPr>
            <a:endParaRPr lang="en-US" sz="2000" b="1" dirty="0">
              <a:solidFill>
                <a:schemeClr val="accent1">
                  <a:lumMod val="50000"/>
                </a:schemeClr>
              </a:solidFill>
              <a:cs typeface="Arial" panose="020B0604020202020204" pitchFamily="34" charset="0"/>
            </a:endParaRPr>
          </a:p>
        </p:txBody>
      </p:sp>
    </p:spTree>
    <p:extLst>
      <p:ext uri="{BB962C8B-B14F-4D97-AF65-F5344CB8AC3E}">
        <p14:creationId xmlns:p14="http://schemas.microsoft.com/office/powerpoint/2010/main" val="992066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6" y="474617"/>
            <a:ext cx="10909064" cy="228600"/>
          </a:xfrm>
        </p:spPr>
        <p:txBody>
          <a:bodyPr/>
          <a:lstStyle/>
          <a:p>
            <a:r>
              <a:rPr lang="en-US" sz="2800" dirty="0">
                <a:solidFill>
                  <a:schemeClr val="tx1"/>
                </a:solidFill>
              </a:rPr>
              <a:t>Damage Assessment Report Requirements </a:t>
            </a:r>
          </a:p>
        </p:txBody>
      </p:sp>
      <p:sp>
        <p:nvSpPr>
          <p:cNvPr id="3" name="Content Placeholder 2"/>
          <p:cNvSpPr>
            <a:spLocks noGrp="1"/>
          </p:cNvSpPr>
          <p:nvPr>
            <p:ph idx="1"/>
          </p:nvPr>
        </p:nvSpPr>
        <p:spPr>
          <a:xfrm>
            <a:off x="1338049" y="1123984"/>
            <a:ext cx="9896007" cy="4405959"/>
          </a:xfrm>
        </p:spPr>
        <p:txBody>
          <a:bodyPr/>
          <a:lstStyle/>
          <a:p>
            <a:pPr>
              <a:spcBef>
                <a:spcPts val="0"/>
              </a:spcBef>
              <a:spcAft>
                <a:spcPts val="0"/>
              </a:spcAft>
            </a:pPr>
            <a:r>
              <a:rPr lang="en-US" sz="2100" b="1" dirty="0">
                <a:solidFill>
                  <a:schemeClr val="tx1"/>
                </a:solidFill>
                <a:effectLst/>
                <a:latin typeface="+mj-lt"/>
                <a:ea typeface="Calibri" panose="020F0502020204030204" pitchFamily="34" charset="0"/>
              </a:rPr>
              <a:t>The damage inspection report must be from a third party, adjuster and include:</a:t>
            </a:r>
          </a:p>
          <a:p>
            <a:pPr lvl="1">
              <a:lnSpc>
                <a:spcPct val="150000"/>
              </a:lnSpc>
              <a:spcBef>
                <a:spcPts val="0"/>
              </a:spcBef>
              <a:spcAft>
                <a:spcPts val="0"/>
              </a:spcAft>
              <a:buSzPts val="1000"/>
              <a:buFont typeface="Arial" panose="020B0604020202020204" pitchFamily="34" charset="0"/>
              <a:buChar char="•"/>
              <a:tabLst>
                <a:tab pos="457200" algn="l"/>
              </a:tabLst>
            </a:pPr>
            <a:r>
              <a:rPr lang="en-US" sz="1800" dirty="0">
                <a:solidFill>
                  <a:schemeClr val="tx1"/>
                </a:solidFill>
                <a:effectLst/>
                <a:latin typeface="+mj-lt"/>
                <a:ea typeface="Times New Roman" panose="02020603050405020304" pitchFamily="18" charset="0"/>
              </a:rPr>
              <a:t>Confirmation that the damage is from the disaster event. </a:t>
            </a:r>
            <a:endParaRPr lang="en-US" sz="1800" dirty="0">
              <a:solidFill>
                <a:schemeClr val="tx1"/>
              </a:solidFill>
              <a:effectLst/>
              <a:latin typeface="+mj-lt"/>
              <a:ea typeface="Calibri" panose="020F0502020204030204" pitchFamily="34" charset="0"/>
            </a:endParaRPr>
          </a:p>
          <a:p>
            <a:pPr lvl="1">
              <a:lnSpc>
                <a:spcPct val="150000"/>
              </a:lnSpc>
              <a:spcBef>
                <a:spcPts val="0"/>
              </a:spcBef>
              <a:spcAft>
                <a:spcPts val="0"/>
              </a:spcAft>
              <a:buSzPts val="1000"/>
              <a:buFont typeface="Arial" panose="020B0604020202020204" pitchFamily="34" charset="0"/>
              <a:buChar char="•"/>
              <a:tabLst>
                <a:tab pos="457200" algn="l"/>
              </a:tabLst>
            </a:pPr>
            <a:r>
              <a:rPr lang="en-US" sz="1800" dirty="0">
                <a:solidFill>
                  <a:schemeClr val="tx1"/>
                </a:solidFill>
                <a:effectLst/>
                <a:latin typeface="+mj-lt"/>
                <a:ea typeface="Times New Roman" panose="02020603050405020304" pitchFamily="18" charset="0"/>
              </a:rPr>
              <a:t>What items/services/repairs are needed to bring the unit or home back to pre-event condition</a:t>
            </a:r>
            <a:endParaRPr lang="en-US" sz="1800" dirty="0">
              <a:solidFill>
                <a:schemeClr val="tx1"/>
              </a:solidFill>
              <a:effectLst/>
              <a:latin typeface="+mj-lt"/>
              <a:ea typeface="Calibri" panose="020F0502020204030204" pitchFamily="34" charset="0"/>
            </a:endParaRPr>
          </a:p>
          <a:p>
            <a:pPr lvl="1">
              <a:lnSpc>
                <a:spcPct val="150000"/>
              </a:lnSpc>
              <a:spcBef>
                <a:spcPts val="0"/>
              </a:spcBef>
              <a:spcAft>
                <a:spcPts val="0"/>
              </a:spcAft>
              <a:buSzPts val="1000"/>
              <a:buFont typeface="Arial" panose="020B0604020202020204" pitchFamily="34" charset="0"/>
              <a:buChar char="•"/>
              <a:tabLst>
                <a:tab pos="457200" algn="l"/>
              </a:tabLst>
            </a:pPr>
            <a:r>
              <a:rPr lang="en-US" sz="1800" dirty="0">
                <a:solidFill>
                  <a:schemeClr val="tx1"/>
                </a:solidFill>
                <a:effectLst/>
                <a:latin typeface="+mj-lt"/>
                <a:ea typeface="Times New Roman" panose="02020603050405020304" pitchFamily="18" charset="0"/>
              </a:rPr>
              <a:t>Cost estimates for repair structure back to pre-event condition</a:t>
            </a:r>
            <a:endParaRPr lang="en-US" sz="1800" dirty="0">
              <a:solidFill>
                <a:schemeClr val="tx1"/>
              </a:solidFill>
              <a:effectLst/>
              <a:latin typeface="+mj-lt"/>
              <a:ea typeface="Calibri" panose="020F0502020204030204" pitchFamily="34" charset="0"/>
            </a:endParaRPr>
          </a:p>
          <a:p>
            <a:pPr lvl="1">
              <a:lnSpc>
                <a:spcPct val="150000"/>
              </a:lnSpc>
              <a:spcBef>
                <a:spcPts val="0"/>
              </a:spcBef>
              <a:spcAft>
                <a:spcPts val="0"/>
              </a:spcAft>
              <a:buSzPts val="1000"/>
              <a:buFont typeface="Arial" panose="020B0604020202020204" pitchFamily="34" charset="0"/>
              <a:buChar char="•"/>
              <a:tabLst>
                <a:tab pos="457200" algn="l"/>
              </a:tabLst>
            </a:pPr>
            <a:r>
              <a:rPr lang="en-US" sz="1800" dirty="0">
                <a:solidFill>
                  <a:schemeClr val="tx1"/>
                </a:solidFill>
                <a:effectLst/>
                <a:latin typeface="+mj-lt"/>
                <a:ea typeface="Times New Roman" panose="02020603050405020304" pitchFamily="18" charset="0"/>
              </a:rPr>
              <a:t>Possible mitigation measures for event(s) that caused damages</a:t>
            </a:r>
            <a:endParaRPr lang="en-US" sz="1800" dirty="0">
              <a:solidFill>
                <a:schemeClr val="tx1"/>
              </a:solidFill>
              <a:effectLst/>
              <a:latin typeface="+mj-lt"/>
              <a:ea typeface="Calibri" panose="020F0502020204030204" pitchFamily="34" charset="0"/>
            </a:endParaRPr>
          </a:p>
          <a:p>
            <a:pPr lvl="1">
              <a:lnSpc>
                <a:spcPct val="150000"/>
              </a:lnSpc>
              <a:spcBef>
                <a:spcPts val="0"/>
              </a:spcBef>
              <a:spcAft>
                <a:spcPts val="0"/>
              </a:spcAft>
              <a:buSzPts val="1000"/>
              <a:buFont typeface="Arial" panose="020B0604020202020204" pitchFamily="34" charset="0"/>
              <a:buChar char="•"/>
              <a:tabLst>
                <a:tab pos="457200" algn="l"/>
              </a:tabLst>
            </a:pPr>
            <a:r>
              <a:rPr lang="en-US" sz="1800" dirty="0">
                <a:solidFill>
                  <a:schemeClr val="tx1"/>
                </a:solidFill>
                <a:effectLst/>
                <a:latin typeface="+mj-lt"/>
                <a:ea typeface="Times New Roman" panose="02020603050405020304" pitchFamily="18" charset="0"/>
              </a:rPr>
              <a:t>Photos of the damaged areas of the home from the time of the event (First Nation, adjuster)</a:t>
            </a:r>
            <a:endParaRPr lang="en-US" sz="1800" dirty="0">
              <a:solidFill>
                <a:schemeClr val="tx1"/>
              </a:solidFill>
              <a:effectLst/>
              <a:latin typeface="+mj-lt"/>
              <a:ea typeface="Calibri" panose="020F0502020204030204" pitchFamily="34" charset="0"/>
            </a:endParaRPr>
          </a:p>
          <a:p>
            <a:pPr lvl="1">
              <a:lnSpc>
                <a:spcPct val="150000"/>
              </a:lnSpc>
              <a:spcBef>
                <a:spcPts val="0"/>
              </a:spcBef>
              <a:spcAft>
                <a:spcPts val="0"/>
              </a:spcAft>
              <a:buSzPts val="1000"/>
              <a:buFont typeface="Arial" panose="020B0604020202020204" pitchFamily="34" charset="0"/>
              <a:buChar char="•"/>
              <a:tabLst>
                <a:tab pos="457200" algn="l"/>
              </a:tabLst>
            </a:pPr>
            <a:r>
              <a:rPr lang="en-US" sz="1800" dirty="0">
                <a:solidFill>
                  <a:schemeClr val="tx1"/>
                </a:solidFill>
                <a:effectLst/>
                <a:latin typeface="+mj-lt"/>
                <a:ea typeface="Times New Roman" panose="02020603050405020304" pitchFamily="18" charset="0"/>
              </a:rPr>
              <a:t>A listing of insured vs. non-insured houses</a:t>
            </a:r>
            <a:endParaRPr lang="en-US" sz="1800" dirty="0">
              <a:solidFill>
                <a:schemeClr val="tx1"/>
              </a:solidFill>
              <a:effectLst/>
              <a:latin typeface="+mj-lt"/>
              <a:ea typeface="Calibri" panose="020F0502020204030204" pitchFamily="34" charset="0"/>
            </a:endParaRPr>
          </a:p>
        </p:txBody>
      </p:sp>
      <p:pic>
        <p:nvPicPr>
          <p:cNvPr id="5" name="Graphic 4" descr="Clipboard Mixed with solid fill">
            <a:extLst>
              <a:ext uri="{FF2B5EF4-FFF2-40B4-BE49-F238E27FC236}">
                <a16:creationId xmlns:a16="http://schemas.microsoft.com/office/drawing/2014/main" id="{CA56E145-EE4F-8B08-8319-28D872A89A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3649" y="1047473"/>
            <a:ext cx="914400" cy="914400"/>
          </a:xfrm>
          <a:prstGeom prst="rect">
            <a:avLst/>
          </a:prstGeom>
        </p:spPr>
      </p:pic>
    </p:spTree>
    <p:extLst>
      <p:ext uri="{BB962C8B-B14F-4D97-AF65-F5344CB8AC3E}">
        <p14:creationId xmlns:p14="http://schemas.microsoft.com/office/powerpoint/2010/main" val="3701662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6" y="474617"/>
            <a:ext cx="10909064" cy="228600"/>
          </a:xfrm>
        </p:spPr>
        <p:txBody>
          <a:bodyPr/>
          <a:lstStyle/>
          <a:p>
            <a:r>
              <a:rPr lang="en-US" sz="2800" dirty="0">
                <a:solidFill>
                  <a:schemeClr val="tx1"/>
                </a:solidFill>
              </a:rPr>
              <a:t>EMAP Application Tips </a:t>
            </a:r>
          </a:p>
        </p:txBody>
      </p:sp>
      <p:sp>
        <p:nvSpPr>
          <p:cNvPr id="3" name="Content Placeholder 2"/>
          <p:cNvSpPr>
            <a:spLocks noGrp="1"/>
          </p:cNvSpPr>
          <p:nvPr>
            <p:ph idx="1"/>
          </p:nvPr>
        </p:nvSpPr>
        <p:spPr>
          <a:xfrm>
            <a:off x="632642" y="1162701"/>
            <a:ext cx="10926716" cy="4532597"/>
          </a:xfrm>
        </p:spPr>
        <p:txBody>
          <a:bodyPr/>
          <a:lstStyle/>
          <a:p>
            <a:pPr marL="0" lvl="1" indent="0" defTabSz="600060">
              <a:spcAft>
                <a:spcPct val="15000"/>
              </a:spcAft>
              <a:buNone/>
            </a:pPr>
            <a:r>
              <a:rPr lang="en-US" sz="2000" b="1" u="sng" dirty="0">
                <a:solidFill>
                  <a:schemeClr val="tx1"/>
                </a:solidFill>
                <a:cs typeface="Arial" panose="020B0604020202020204" pitchFamily="34" charset="0"/>
              </a:rPr>
              <a:t>1. Complete a damage assessment prior to the completion of permanent repairs to    infrastructure.</a:t>
            </a:r>
          </a:p>
          <a:p>
            <a:pPr marL="342900" lvl="1" indent="-342900" defTabSz="600060">
              <a:spcAft>
                <a:spcPct val="15000"/>
              </a:spcAft>
              <a:buFont typeface="Arial" panose="020B0604020202020204" pitchFamily="34" charset="0"/>
              <a:buChar char="•"/>
            </a:pPr>
            <a:r>
              <a:rPr lang="en-US" sz="1800" dirty="0">
                <a:solidFill>
                  <a:schemeClr val="tx1"/>
                </a:solidFill>
                <a:cs typeface="Arial" panose="020B0604020202020204" pitchFamily="34" charset="0"/>
              </a:rPr>
              <a:t>A </a:t>
            </a:r>
            <a:r>
              <a:rPr lang="en-US" sz="1800" b="1" dirty="0">
                <a:solidFill>
                  <a:schemeClr val="tx1"/>
                </a:solidFill>
                <a:cs typeface="Arial" panose="020B0604020202020204" pitchFamily="34" charset="0"/>
              </a:rPr>
              <a:t>damage assessment </a:t>
            </a:r>
            <a:r>
              <a:rPr lang="en-US" sz="1800" dirty="0">
                <a:solidFill>
                  <a:schemeClr val="tx1"/>
                </a:solidFill>
                <a:cs typeface="Arial" panose="020B0604020202020204" pitchFamily="34" charset="0"/>
              </a:rPr>
              <a:t>is required ideally </a:t>
            </a:r>
            <a:r>
              <a:rPr lang="en-US" sz="1800" b="1" dirty="0">
                <a:solidFill>
                  <a:schemeClr val="tx1"/>
                </a:solidFill>
                <a:cs typeface="Arial" panose="020B0604020202020204" pitchFamily="34" charset="0"/>
              </a:rPr>
              <a:t>within 60 days </a:t>
            </a:r>
            <a:r>
              <a:rPr lang="en-US" sz="1800" dirty="0">
                <a:solidFill>
                  <a:schemeClr val="tx1"/>
                </a:solidFill>
                <a:cs typeface="Arial" panose="020B0604020202020204" pitchFamily="34" charset="0"/>
              </a:rPr>
              <a:t>of when it is safe to return to community </a:t>
            </a:r>
          </a:p>
          <a:p>
            <a:pPr marL="342900" lvl="1" indent="-342900" defTabSz="600060">
              <a:spcAft>
                <a:spcPct val="15000"/>
              </a:spcAft>
              <a:buFont typeface="Arial" panose="020B0604020202020204" pitchFamily="34" charset="0"/>
              <a:buChar char="•"/>
            </a:pPr>
            <a:r>
              <a:rPr lang="en-US" sz="1800" dirty="0">
                <a:solidFill>
                  <a:schemeClr val="tx1"/>
                </a:solidFill>
                <a:cs typeface="Arial" panose="020B0604020202020204" pitchFamily="34" charset="0"/>
              </a:rPr>
              <a:t>The </a:t>
            </a:r>
            <a:r>
              <a:rPr lang="en-US" sz="1800" b="1" dirty="0">
                <a:solidFill>
                  <a:schemeClr val="tx1"/>
                </a:solidFill>
                <a:cs typeface="Arial" panose="020B0604020202020204" pitchFamily="34" charset="0"/>
              </a:rPr>
              <a:t>cost for a damage assessment is reimbursable </a:t>
            </a:r>
            <a:r>
              <a:rPr lang="en-US" sz="1800" dirty="0">
                <a:solidFill>
                  <a:schemeClr val="tx1"/>
                </a:solidFill>
                <a:cs typeface="Arial" panose="020B0604020202020204" pitchFamily="34" charset="0"/>
              </a:rPr>
              <a:t>and is recommended to be </a:t>
            </a:r>
            <a:r>
              <a:rPr lang="en-US" sz="1800" b="1" dirty="0">
                <a:solidFill>
                  <a:schemeClr val="tx1"/>
                </a:solidFill>
                <a:cs typeface="Arial" panose="020B0604020202020204" pitchFamily="34" charset="0"/>
              </a:rPr>
              <a:t>completed by a qualified professional</a:t>
            </a:r>
            <a:r>
              <a:rPr lang="en-US" sz="1800" dirty="0">
                <a:solidFill>
                  <a:schemeClr val="tx1"/>
                </a:solidFill>
                <a:cs typeface="Arial" panose="020B0604020202020204" pitchFamily="34" charset="0"/>
              </a:rPr>
              <a:t> such as an adjuster or an engineering firm </a:t>
            </a:r>
          </a:p>
          <a:p>
            <a:pPr marL="342900" lvl="1" indent="-342900" defTabSz="600060">
              <a:spcAft>
                <a:spcPct val="15000"/>
              </a:spcAft>
              <a:buFont typeface="Arial" panose="020B0604020202020204" pitchFamily="34" charset="0"/>
              <a:buChar char="•"/>
            </a:pPr>
            <a:r>
              <a:rPr lang="en-US" sz="1800" dirty="0">
                <a:solidFill>
                  <a:schemeClr val="tx1"/>
                </a:solidFill>
                <a:cs typeface="Arial" panose="020B0604020202020204" pitchFamily="34" charset="0"/>
              </a:rPr>
              <a:t>The benefit of contracting a professional to complete the damage assessment is if they suggest there is a way to rebuild better for resiliency, it is eligible under Build Back Better funding </a:t>
            </a:r>
          </a:p>
          <a:p>
            <a:pPr marL="0" lvl="1" indent="0" defTabSz="600060">
              <a:spcAft>
                <a:spcPct val="15000"/>
              </a:spcAft>
              <a:buNone/>
            </a:pPr>
            <a:r>
              <a:rPr lang="en-US" sz="2000" b="1" u="sng" dirty="0">
                <a:solidFill>
                  <a:schemeClr val="tx1"/>
                </a:solidFill>
                <a:cs typeface="Arial" panose="020B0604020202020204" pitchFamily="34" charset="0"/>
              </a:rPr>
              <a:t>2. Keep track and submit all documents </a:t>
            </a:r>
          </a:p>
          <a:p>
            <a:pPr marL="285750" lvl="1" indent="-285750" defTabSz="600060">
              <a:spcAft>
                <a:spcPct val="15000"/>
              </a:spcAft>
              <a:buFont typeface="Arial" panose="020B0604020202020204" pitchFamily="34" charset="0"/>
              <a:buChar char="•"/>
            </a:pPr>
            <a:r>
              <a:rPr lang="en-US" sz="1800" dirty="0">
                <a:solidFill>
                  <a:schemeClr val="tx1"/>
                </a:solidFill>
                <a:cs typeface="Arial" panose="020B0604020202020204" pitchFamily="34" charset="0"/>
              </a:rPr>
              <a:t>In order to receive reimbursements, accompanying invoices and proof of payment for all costs expended must be submitted </a:t>
            </a:r>
          </a:p>
          <a:p>
            <a:pPr marL="342900" lvl="1" indent="-342900" defTabSz="600060">
              <a:spcAft>
                <a:spcPct val="15000"/>
              </a:spcAft>
              <a:buFont typeface="Arial" panose="020B0604020202020204" pitchFamily="34" charset="0"/>
              <a:buChar char="•"/>
            </a:pPr>
            <a:r>
              <a:rPr lang="en-US" sz="1800" dirty="0">
                <a:solidFill>
                  <a:schemeClr val="tx1"/>
                </a:solidFill>
                <a:cs typeface="Arial" panose="020B0604020202020204" pitchFamily="34" charset="0"/>
              </a:rPr>
              <a:t>Reimbursements are based on actuals, not general ledgers.</a:t>
            </a:r>
          </a:p>
          <a:p>
            <a:pPr marL="0" lvl="1" indent="0" defTabSz="600060">
              <a:spcAft>
                <a:spcPct val="15000"/>
              </a:spcAft>
              <a:buNone/>
            </a:pPr>
            <a:r>
              <a:rPr lang="en-US" sz="2000" b="1" u="sng" dirty="0">
                <a:solidFill>
                  <a:schemeClr val="tx1"/>
                </a:solidFill>
                <a:cs typeface="Arial" panose="020B0604020202020204" pitchFamily="34" charset="0"/>
              </a:rPr>
              <a:t>3. If you are unsure about the EMAP eligibility of a cost incurred during an emergency disaster event, contact the EMAP team. </a:t>
            </a:r>
          </a:p>
        </p:txBody>
      </p:sp>
      <p:pic>
        <p:nvPicPr>
          <p:cNvPr id="4" name="Picture 3">
            <a:extLst>
              <a:ext uri="{FF2B5EF4-FFF2-40B4-BE49-F238E27FC236}">
                <a16:creationId xmlns:a16="http://schemas.microsoft.com/office/drawing/2014/main" id="{D7D3092D-AA62-A40A-AB7D-0BB2F0E90BE1}"/>
              </a:ext>
            </a:extLst>
          </p:cNvPr>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flipH="1">
            <a:off x="4775201" y="162101"/>
            <a:ext cx="651154" cy="625031"/>
          </a:xfrm>
          <a:prstGeom prst="rect">
            <a:avLst/>
          </a:prstGeom>
        </p:spPr>
      </p:pic>
      <p:pic>
        <p:nvPicPr>
          <p:cNvPr id="5" name="Picture 4">
            <a:extLst>
              <a:ext uri="{FF2B5EF4-FFF2-40B4-BE49-F238E27FC236}">
                <a16:creationId xmlns:a16="http://schemas.microsoft.com/office/drawing/2014/main" id="{65AB8FE4-9661-863E-754F-421F67E2468A}"/>
              </a:ext>
            </a:extLst>
          </p:cNvPr>
          <p:cNvPicPr>
            <a:picLocks noChangeAspect="1"/>
          </p:cNvPicPr>
          <p:nvPr/>
        </p:nvPicPr>
        <p:blipFill rotWithShape="1">
          <a:blip r:embed="rId4" cstate="print">
            <a:duotone>
              <a:schemeClr val="accent4">
                <a:shade val="45000"/>
                <a:satMod val="135000"/>
              </a:schemeClr>
              <a:prstClr val="white"/>
            </a:duotone>
            <a:extLst>
              <a:ext uri="{BEBA8EAE-BF5A-486C-A8C5-ECC9F3942E4B}">
                <a14:imgProps xmlns:a14="http://schemas.microsoft.com/office/drawing/2010/main">
                  <a14:imgLayer r:embed="rId5">
                    <a14:imgEffect>
                      <a14:backgroundRemoval t="16786" b="75000" l="25385" r="74231">
                        <a14:foregroundMark x1="26923" y1="34643" x2="26923" y2="34643"/>
                        <a14:foregroundMark x1="40385" y1="52857" x2="40385" y2="52857"/>
                        <a14:foregroundMark x1="38077" y1="40714" x2="38077" y2="40714"/>
                        <a14:foregroundMark x1="61154" y1="60357" x2="61154" y2="60357"/>
                        <a14:foregroundMark x1="71923" y1="27500" x2="71923" y2="27500"/>
                        <a14:foregroundMark x1="62308" y1="75000" x2="62308" y2="75000"/>
                        <a14:foregroundMark x1="61154" y1="45714" x2="61154" y2="45714"/>
                        <a14:foregroundMark x1="62692" y1="43214" x2="62692" y2="43214"/>
                        <a14:foregroundMark x1="41538" y1="62143" x2="41538" y2="62143"/>
                        <a14:backgroundMark x1="52692" y1="37857" x2="52692" y2="37857"/>
                      </a14:backgroundRemoval>
                    </a14:imgEffect>
                  </a14:imgLayer>
                </a14:imgProps>
              </a:ext>
              <a:ext uri="{28A0092B-C50C-407E-A947-70E740481C1C}">
                <a14:useLocalDpi xmlns:a14="http://schemas.microsoft.com/office/drawing/2010/main" val="0"/>
              </a:ext>
            </a:extLst>
          </a:blip>
          <a:srcRect l="19231" t="10001" r="19231" b="21428"/>
          <a:stretch/>
        </p:blipFill>
        <p:spPr>
          <a:xfrm>
            <a:off x="5909397" y="5051109"/>
            <a:ext cx="663489" cy="796186"/>
          </a:xfrm>
          <a:prstGeom prst="rect">
            <a:avLst/>
          </a:prstGeom>
        </p:spPr>
      </p:pic>
    </p:spTree>
    <p:extLst>
      <p:ext uri="{BB962C8B-B14F-4D97-AF65-F5344CB8AC3E}">
        <p14:creationId xmlns:p14="http://schemas.microsoft.com/office/powerpoint/2010/main" val="1091064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6" y="474617"/>
            <a:ext cx="10909064" cy="228600"/>
          </a:xfrm>
        </p:spPr>
        <p:txBody>
          <a:bodyPr/>
          <a:lstStyle/>
          <a:p>
            <a:r>
              <a:rPr lang="en-US" sz="2800" dirty="0">
                <a:solidFill>
                  <a:schemeClr val="tx1"/>
                </a:solidFill>
              </a:rPr>
              <a:t>Common Application Gaps: Payment Options </a:t>
            </a:r>
          </a:p>
        </p:txBody>
      </p:sp>
      <p:sp>
        <p:nvSpPr>
          <p:cNvPr id="3" name="Content Placeholder 2"/>
          <p:cNvSpPr>
            <a:spLocks noGrp="1"/>
          </p:cNvSpPr>
          <p:nvPr>
            <p:ph idx="1"/>
          </p:nvPr>
        </p:nvSpPr>
        <p:spPr>
          <a:xfrm>
            <a:off x="632642" y="1060194"/>
            <a:ext cx="10926716" cy="3006635"/>
          </a:xfrm>
        </p:spPr>
        <p:txBody>
          <a:bodyPr/>
          <a:lstStyle/>
          <a:p>
            <a:pPr marL="457200" lvl="1" indent="-457200" defTabSz="600060">
              <a:spcAft>
                <a:spcPct val="15000"/>
              </a:spcAft>
              <a:buAutoNum type="arabicPeriod"/>
            </a:pPr>
            <a:r>
              <a:rPr lang="en-US" sz="1800" b="1" dirty="0">
                <a:solidFill>
                  <a:schemeClr val="tx1"/>
                </a:solidFill>
                <a:cs typeface="Arial" panose="020B0604020202020204" pitchFamily="34" charset="0"/>
              </a:rPr>
              <a:t>Partial EMAP Claim Submissions</a:t>
            </a:r>
          </a:p>
          <a:p>
            <a:pPr marL="457200" lvl="1" indent="-457200" defTabSz="600060">
              <a:spcAft>
                <a:spcPct val="15000"/>
              </a:spcAft>
              <a:buFont typeface="Wingdings" panose="05000000000000000000" pitchFamily="2" charset="2"/>
              <a:buChar char="§"/>
            </a:pPr>
            <a:r>
              <a:rPr lang="en-US" dirty="0">
                <a:solidFill>
                  <a:schemeClr val="tx1"/>
                </a:solidFill>
                <a:cs typeface="Arial" panose="020B0604020202020204" pitchFamily="34" charset="0"/>
              </a:rPr>
              <a:t>If an event is active for a long period of time, you do not have to wait until the event is declared to be over to submit a claim for reimbursement </a:t>
            </a:r>
          </a:p>
          <a:p>
            <a:pPr marL="457200" lvl="1" indent="-457200" defTabSz="600060">
              <a:spcAft>
                <a:spcPct val="15000"/>
              </a:spcAft>
              <a:buFont typeface="Wingdings" panose="05000000000000000000" pitchFamily="2" charset="2"/>
              <a:buChar char="§"/>
            </a:pPr>
            <a:r>
              <a:rPr lang="en-US" dirty="0">
                <a:solidFill>
                  <a:schemeClr val="tx1"/>
                </a:solidFill>
                <a:cs typeface="Arial" panose="020B0604020202020204" pitchFamily="34" charset="0"/>
              </a:rPr>
              <a:t>Nations can submit invoices and proof of payments for advances</a:t>
            </a:r>
          </a:p>
          <a:p>
            <a:pPr marL="0" lvl="1" indent="0" defTabSz="600060">
              <a:spcAft>
                <a:spcPct val="15000"/>
              </a:spcAft>
              <a:buNone/>
            </a:pPr>
            <a:endParaRPr lang="en-US" sz="2000" dirty="0">
              <a:solidFill>
                <a:schemeClr val="tx1"/>
              </a:solidFill>
              <a:cs typeface="Arial" panose="020B0604020202020204" pitchFamily="34" charset="0"/>
            </a:endParaRPr>
          </a:p>
          <a:p>
            <a:pPr marL="0" lvl="1" indent="0" defTabSz="600060">
              <a:spcAft>
                <a:spcPct val="15000"/>
              </a:spcAft>
              <a:buNone/>
            </a:pPr>
            <a:r>
              <a:rPr lang="en-US" sz="2000" b="1" dirty="0">
                <a:solidFill>
                  <a:schemeClr val="tx1"/>
                </a:solidFill>
                <a:cs typeface="Arial" panose="020B0604020202020204" pitchFamily="34" charset="0"/>
              </a:rPr>
              <a:t>2.    </a:t>
            </a:r>
            <a:r>
              <a:rPr lang="en-US" sz="1800" b="1" dirty="0">
                <a:solidFill>
                  <a:schemeClr val="tx1"/>
                </a:solidFill>
                <a:cs typeface="Arial" panose="020B0604020202020204" pitchFamily="34" charset="0"/>
              </a:rPr>
              <a:t>Advance Payments/Immediate Needs</a:t>
            </a:r>
          </a:p>
          <a:p>
            <a:pPr marL="457200" lvl="1" indent="-457200" defTabSz="600060">
              <a:spcAft>
                <a:spcPct val="15000"/>
              </a:spcAft>
              <a:buFont typeface="Wingdings" panose="05000000000000000000" pitchFamily="2" charset="2"/>
              <a:buChar char="§"/>
            </a:pPr>
            <a:r>
              <a:rPr lang="en-US" dirty="0">
                <a:solidFill>
                  <a:schemeClr val="tx1"/>
                </a:solidFill>
                <a:cs typeface="Arial" panose="020B0604020202020204" pitchFamily="34" charset="0"/>
              </a:rPr>
              <a:t>Additional options for advance payments based on estimates can be considered if it is a large-scale/long-term event</a:t>
            </a:r>
          </a:p>
          <a:p>
            <a:pPr marL="457200" lvl="1" indent="-457200" defTabSz="600060">
              <a:spcAft>
                <a:spcPct val="15000"/>
              </a:spcAft>
              <a:buFont typeface="Wingdings" panose="05000000000000000000" pitchFamily="2" charset="2"/>
              <a:buChar char="§"/>
            </a:pPr>
            <a:r>
              <a:rPr lang="en-US" dirty="0">
                <a:solidFill>
                  <a:schemeClr val="tx1"/>
                </a:solidFill>
                <a:cs typeface="Arial" panose="020B0604020202020204" pitchFamily="34" charset="0"/>
              </a:rPr>
              <a:t>All costs must be later substantiated with all required documentation.</a:t>
            </a:r>
          </a:p>
          <a:p>
            <a:pPr marL="457200" lvl="1" indent="-457200" defTabSz="600060">
              <a:spcAft>
                <a:spcPct val="15000"/>
              </a:spcAft>
              <a:buFont typeface="Wingdings" panose="05000000000000000000" pitchFamily="2" charset="2"/>
              <a:buChar char="§"/>
            </a:pPr>
            <a:endParaRPr lang="en-US" sz="2000" dirty="0">
              <a:solidFill>
                <a:schemeClr val="tx1"/>
              </a:solidFill>
              <a:cs typeface="Arial" panose="020B0604020202020204" pitchFamily="34" charset="0"/>
            </a:endParaRPr>
          </a:p>
          <a:p>
            <a:pPr marL="0" lvl="1" indent="0" defTabSz="600060">
              <a:spcAft>
                <a:spcPct val="15000"/>
              </a:spcAft>
              <a:buNone/>
            </a:pPr>
            <a:r>
              <a:rPr lang="en-US" sz="2000" b="1" dirty="0">
                <a:solidFill>
                  <a:schemeClr val="tx1"/>
                </a:solidFill>
                <a:cs typeface="Arial" panose="020B0604020202020204" pitchFamily="34" charset="0"/>
              </a:rPr>
              <a:t>3.  </a:t>
            </a:r>
            <a:r>
              <a:rPr lang="en-US" sz="1800" b="1" dirty="0">
                <a:solidFill>
                  <a:schemeClr val="tx1"/>
                </a:solidFill>
                <a:cs typeface="Arial" panose="020B0604020202020204" pitchFamily="34" charset="0"/>
              </a:rPr>
              <a:t>Outstanding Costs </a:t>
            </a:r>
          </a:p>
          <a:p>
            <a:pPr marL="342900" lvl="1" indent="-342900" defTabSz="600060">
              <a:spcAft>
                <a:spcPct val="15000"/>
              </a:spcAft>
              <a:buFont typeface="Wingdings" panose="05000000000000000000" pitchFamily="2" charset="2"/>
              <a:buChar char="§"/>
            </a:pPr>
            <a:r>
              <a:rPr lang="en-US" dirty="0">
                <a:solidFill>
                  <a:schemeClr val="tx1"/>
                </a:solidFill>
                <a:cs typeface="Arial" panose="020B0604020202020204" pitchFamily="34" charset="0"/>
              </a:rPr>
              <a:t>If Nations have outstanding costs they may have not submitted from previous years, they can collect and send for reimbursement at any time as long as all required documentation is submitted</a:t>
            </a:r>
          </a:p>
          <a:p>
            <a:pPr marL="457200" lvl="1" indent="-457200" defTabSz="600060">
              <a:spcAft>
                <a:spcPct val="15000"/>
              </a:spcAft>
              <a:buFont typeface="Wingdings" panose="05000000000000000000" pitchFamily="2" charset="2"/>
              <a:buChar char="§"/>
            </a:pPr>
            <a:endParaRPr lang="en-US" sz="2000" dirty="0">
              <a:solidFill>
                <a:schemeClr val="accent1">
                  <a:lumMod val="50000"/>
                </a:schemeClr>
              </a:solidFill>
              <a:cs typeface="Arial" panose="020B0604020202020204" pitchFamily="34" charset="0"/>
            </a:endParaRPr>
          </a:p>
        </p:txBody>
      </p:sp>
      <p:pic>
        <p:nvPicPr>
          <p:cNvPr id="5" name="Graphic 4" descr="Transfer1 outline">
            <a:extLst>
              <a:ext uri="{FF2B5EF4-FFF2-40B4-BE49-F238E27FC236}">
                <a16:creationId xmlns:a16="http://schemas.microsoft.com/office/drawing/2014/main" id="{371E5D1C-1EA8-EA3F-1266-F62485F005D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00474" y="-6061"/>
            <a:ext cx="914400" cy="914400"/>
          </a:xfrm>
          <a:prstGeom prst="rect">
            <a:avLst/>
          </a:prstGeom>
        </p:spPr>
      </p:pic>
    </p:spTree>
    <p:extLst>
      <p:ext uri="{BB962C8B-B14F-4D97-AF65-F5344CB8AC3E}">
        <p14:creationId xmlns:p14="http://schemas.microsoft.com/office/powerpoint/2010/main" val="2167210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6" y="474617"/>
            <a:ext cx="10909064" cy="228600"/>
          </a:xfrm>
        </p:spPr>
        <p:txBody>
          <a:bodyPr/>
          <a:lstStyle/>
          <a:p>
            <a:r>
              <a:rPr lang="en-US" sz="2800" dirty="0">
                <a:solidFill>
                  <a:schemeClr val="tx1"/>
                </a:solidFill>
              </a:rPr>
              <a:t>Tracking Costs </a:t>
            </a:r>
          </a:p>
        </p:txBody>
      </p:sp>
      <p:sp>
        <p:nvSpPr>
          <p:cNvPr id="3" name="Content Placeholder 2"/>
          <p:cNvSpPr>
            <a:spLocks noGrp="1"/>
          </p:cNvSpPr>
          <p:nvPr>
            <p:ph idx="1"/>
          </p:nvPr>
        </p:nvSpPr>
        <p:spPr>
          <a:xfrm>
            <a:off x="1666126" y="1113459"/>
            <a:ext cx="9706629" cy="3006635"/>
          </a:xfrm>
        </p:spPr>
        <p:txBody>
          <a:bodyPr/>
          <a:lstStyle/>
          <a:p>
            <a:pPr marL="342900" lvl="1" indent="-342900" defTabSz="600060">
              <a:spcAft>
                <a:spcPct val="15000"/>
              </a:spcAft>
            </a:pPr>
            <a:r>
              <a:rPr lang="en-US" sz="1800" dirty="0">
                <a:solidFill>
                  <a:schemeClr val="tx1"/>
                </a:solidFill>
                <a:cs typeface="Arial" panose="020B0604020202020204" pitchFamily="34" charset="0"/>
              </a:rPr>
              <a:t>The EMAP Claim should include a </a:t>
            </a:r>
            <a:r>
              <a:rPr lang="en-US" sz="1800" b="1" dirty="0">
                <a:solidFill>
                  <a:schemeClr val="tx1"/>
                </a:solidFill>
                <a:cs typeface="Arial" panose="020B0604020202020204" pitchFamily="34" charset="0"/>
              </a:rPr>
              <a:t>spreadsheet of costs </a:t>
            </a:r>
            <a:r>
              <a:rPr lang="en-US" sz="1800" dirty="0">
                <a:solidFill>
                  <a:schemeClr val="tx1"/>
                </a:solidFill>
                <a:cs typeface="Arial" panose="020B0604020202020204" pitchFamily="34" charset="0"/>
              </a:rPr>
              <a:t>and how they relate to the disaster event as well as </a:t>
            </a:r>
            <a:r>
              <a:rPr lang="en-US" sz="1800" b="1" dirty="0">
                <a:solidFill>
                  <a:schemeClr val="tx1"/>
                </a:solidFill>
                <a:cs typeface="Arial" panose="020B0604020202020204" pitchFamily="34" charset="0"/>
              </a:rPr>
              <a:t>supporting documentation </a:t>
            </a:r>
            <a:r>
              <a:rPr lang="en-US" sz="1800" dirty="0">
                <a:solidFill>
                  <a:schemeClr val="tx1"/>
                </a:solidFill>
                <a:cs typeface="Arial" panose="020B0604020202020204" pitchFamily="34" charset="0"/>
              </a:rPr>
              <a:t>to substantiate the claim including </a:t>
            </a:r>
            <a:r>
              <a:rPr lang="en-US" sz="1800" b="1" dirty="0">
                <a:solidFill>
                  <a:schemeClr val="tx1"/>
                </a:solidFill>
                <a:cs typeface="Arial" panose="020B0604020202020204" pitchFamily="34" charset="0"/>
              </a:rPr>
              <a:t>invoices, proof of payments </a:t>
            </a:r>
            <a:r>
              <a:rPr lang="en-US" sz="1800" dirty="0">
                <a:solidFill>
                  <a:schemeClr val="tx1"/>
                </a:solidFill>
                <a:cs typeface="Arial" panose="020B0604020202020204" pitchFamily="34" charset="0"/>
              </a:rPr>
              <a:t>such as cheque stubs, payroll, electronic fund transfer confirmation etc. </a:t>
            </a:r>
          </a:p>
        </p:txBody>
      </p:sp>
      <p:pic>
        <p:nvPicPr>
          <p:cNvPr id="5" name="Graphic 4" descr="Document with solid fill">
            <a:extLst>
              <a:ext uri="{FF2B5EF4-FFF2-40B4-BE49-F238E27FC236}">
                <a16:creationId xmlns:a16="http://schemas.microsoft.com/office/drawing/2014/main" id="{E20CDB33-7745-9BFB-6077-1BEFFA548EB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0486" y="1009506"/>
            <a:ext cx="914400" cy="914400"/>
          </a:xfrm>
          <a:prstGeom prst="rect">
            <a:avLst/>
          </a:prstGeom>
        </p:spPr>
      </p:pic>
    </p:spTree>
    <p:extLst>
      <p:ext uri="{BB962C8B-B14F-4D97-AF65-F5344CB8AC3E}">
        <p14:creationId xmlns:p14="http://schemas.microsoft.com/office/powerpoint/2010/main" val="2280089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90377B8-3D4E-2301-6718-7E53A02BDDA9}"/>
              </a:ext>
            </a:extLst>
          </p:cNvPr>
          <p:cNvPicPr>
            <a:picLocks noChangeAspect="1"/>
          </p:cNvPicPr>
          <p:nvPr/>
        </p:nvPicPr>
        <p:blipFill>
          <a:blip r:embed="rId2"/>
          <a:stretch>
            <a:fillRect/>
          </a:stretch>
        </p:blipFill>
        <p:spPr>
          <a:xfrm>
            <a:off x="432318" y="418010"/>
            <a:ext cx="11327363" cy="4115432"/>
          </a:xfrm>
          <a:prstGeom prst="rect">
            <a:avLst/>
          </a:prstGeom>
        </p:spPr>
      </p:pic>
    </p:spTree>
    <p:extLst>
      <p:ext uri="{BB962C8B-B14F-4D97-AF65-F5344CB8AC3E}">
        <p14:creationId xmlns:p14="http://schemas.microsoft.com/office/powerpoint/2010/main" val="1665157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E2D1043-62A5-24EE-EABB-ADEC4B4CD28F}"/>
              </a:ext>
            </a:extLst>
          </p:cNvPr>
          <p:cNvSpPr txBox="1"/>
          <p:nvPr/>
        </p:nvSpPr>
        <p:spPr>
          <a:xfrm>
            <a:off x="2758311" y="1180395"/>
            <a:ext cx="8564753" cy="404726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prstClr val="black"/>
                </a:solidFill>
                <a:ea typeface="Times New Roman" panose="02020603050405020304" pitchFamily="18" charset="0"/>
              </a:rPr>
              <a:t>ISC</a:t>
            </a:r>
            <a:r>
              <a:rPr kumimoji="0" lang="en-US" sz="1400" b="0" i="0" u="none" strike="noStrike" kern="1200" cap="none" spc="0" normalizeH="0" baseline="0" noProof="0" dirty="0">
                <a:ln>
                  <a:noFill/>
                </a:ln>
                <a:solidFill>
                  <a:prstClr val="black"/>
                </a:solidFill>
                <a:effectLst/>
                <a:uLnTx/>
                <a:uFillTx/>
                <a:ea typeface="Times New Roman" panose="02020603050405020304" pitchFamily="18" charset="0"/>
              </a:rPr>
              <a:t> SK Region EM received from the First Nation the following information for an emergency event that impacted the community with the following details: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ea typeface="Times New Roman" panose="02020603050405020304" pitchFamily="18" charset="0"/>
              </a:rPr>
              <a:t> </a:t>
            </a:r>
          </a:p>
          <a:p>
            <a:pPr lvl="1">
              <a:defRPr/>
            </a:pPr>
            <a:r>
              <a:rPr kumimoji="0" lang="en-US" sz="1400" b="0" i="1" u="none" strike="noStrike" kern="1200" cap="none" spc="0" normalizeH="0" baseline="0" noProof="0" dirty="0">
                <a:ln>
                  <a:noFill/>
                </a:ln>
                <a:solidFill>
                  <a:prstClr val="black"/>
                </a:solidFill>
                <a:effectLst/>
                <a:uLnTx/>
                <a:uFillTx/>
                <a:ea typeface="Times New Roman" panose="02020603050405020304" pitchFamily="18" charset="0"/>
              </a:rPr>
              <a:t>“ISC SK Region received notification at 21:25 hours of a wildfire on the southeast end of the XYZ First Nation. As of 23:00 hours the wildfire is approximately 700 hectares.</a:t>
            </a:r>
          </a:p>
          <a:p>
            <a:pPr lvl="1">
              <a:defRPr/>
            </a:pPr>
            <a:r>
              <a:rPr kumimoji="0" lang="en-US" sz="1400" b="0" i="1" u="none" strike="noStrike" kern="1200" cap="none" spc="0" normalizeH="0" baseline="0" noProof="0" dirty="0">
                <a:ln>
                  <a:noFill/>
                </a:ln>
                <a:solidFill>
                  <a:prstClr val="black"/>
                </a:solidFill>
                <a:effectLst/>
                <a:uLnTx/>
                <a:uFillTx/>
                <a:ea typeface="Times New Roman" panose="02020603050405020304" pitchFamily="18" charset="0"/>
              </a:rPr>
              <a:t> </a:t>
            </a:r>
          </a:p>
          <a:p>
            <a:pPr lvl="1">
              <a:defRPr/>
            </a:pPr>
            <a:r>
              <a:rPr kumimoji="0" lang="en-US" sz="1400" b="0" i="1" u="none" strike="noStrike" kern="1200" cap="none" spc="0" normalizeH="0" baseline="0" noProof="0" dirty="0">
                <a:ln>
                  <a:noFill/>
                </a:ln>
                <a:solidFill>
                  <a:prstClr val="black"/>
                </a:solidFill>
                <a:effectLst/>
                <a:uLnTx/>
                <a:uFillTx/>
                <a:ea typeface="Times New Roman" panose="02020603050405020304" pitchFamily="18" charset="0"/>
              </a:rPr>
              <a:t>Evacuation of approximately 50 homes was conducted through the evening, all evacuees registered at the local multiplex and then went to hotels in the </a:t>
            </a:r>
            <a:r>
              <a:rPr lang="en-US" sz="1400" i="1" dirty="0">
                <a:solidFill>
                  <a:prstClr val="black"/>
                </a:solidFill>
                <a:ea typeface="Times New Roman" panose="02020603050405020304" pitchFamily="18" charset="0"/>
              </a:rPr>
              <a:t>nearest</a:t>
            </a:r>
            <a:r>
              <a:rPr kumimoji="0" lang="en-US" sz="1400" b="0" i="1" u="none" strike="noStrike" kern="1200" cap="none" spc="0" normalizeH="0" baseline="0" noProof="0" dirty="0">
                <a:ln>
                  <a:noFill/>
                </a:ln>
                <a:solidFill>
                  <a:prstClr val="black"/>
                </a:solidFill>
                <a:effectLst/>
                <a:uLnTx/>
                <a:uFillTx/>
                <a:ea typeface="Times New Roman" panose="02020603050405020304" pitchFamily="18" charset="0"/>
              </a:rPr>
              <a:t> town.</a:t>
            </a:r>
          </a:p>
          <a:p>
            <a:pPr lvl="1">
              <a:defRPr/>
            </a:pPr>
            <a:r>
              <a:rPr kumimoji="0" lang="en-US" sz="1400" b="0" i="1" u="none" strike="noStrike" kern="1200" cap="none" spc="0" normalizeH="0" baseline="0" noProof="0" dirty="0">
                <a:ln>
                  <a:noFill/>
                </a:ln>
                <a:solidFill>
                  <a:prstClr val="black"/>
                </a:solidFill>
                <a:effectLst/>
                <a:uLnTx/>
                <a:uFillTx/>
                <a:ea typeface="Times New Roman" panose="02020603050405020304" pitchFamily="18" charset="0"/>
              </a:rPr>
              <a:t> </a:t>
            </a:r>
          </a:p>
          <a:p>
            <a:pPr lvl="1">
              <a:defRPr/>
            </a:pPr>
            <a:r>
              <a:rPr kumimoji="0" lang="en-US" sz="1400" b="0" i="1" u="none" strike="noStrike" kern="1200" cap="none" spc="0" normalizeH="0" baseline="0" noProof="0" dirty="0">
                <a:ln>
                  <a:noFill/>
                </a:ln>
                <a:solidFill>
                  <a:prstClr val="black"/>
                </a:solidFill>
                <a:effectLst/>
                <a:uLnTx/>
                <a:uFillTx/>
                <a:ea typeface="Times New Roman" panose="02020603050405020304" pitchFamily="18" charset="0"/>
              </a:rPr>
              <a:t>XYZ Nation’s fire department, with support from two neighboring First Nation wildland fire crews, are setting up sprinkler protection units on impacted and threatened homes in the SE end of the Nation.</a:t>
            </a:r>
            <a:endParaRPr kumimoji="0" lang="en-US" sz="1400" b="0" i="1" u="none" strike="noStrike" kern="1200" cap="none" spc="0" normalizeH="0" baseline="0" noProof="0" dirty="0">
              <a:ln>
                <a:noFill/>
              </a:ln>
              <a:solidFill>
                <a:prstClr val="black"/>
              </a:solidFill>
              <a:effectLst/>
              <a:highlight>
                <a:srgbClr val="FFFF00"/>
              </a:highlight>
              <a:uLnTx/>
              <a:uFillTx/>
              <a:ea typeface="Times New Roman" panose="02020603050405020304" pitchFamily="18" charset="0"/>
            </a:endParaRPr>
          </a:p>
          <a:p>
            <a:pPr lvl="1">
              <a:defRPr/>
            </a:pPr>
            <a:r>
              <a:rPr kumimoji="0" lang="en-US" sz="1400" b="0" i="1" u="none" strike="noStrike" kern="1200" cap="none" spc="0" normalizeH="0" baseline="0" noProof="0" dirty="0">
                <a:ln>
                  <a:noFill/>
                </a:ln>
                <a:solidFill>
                  <a:prstClr val="black"/>
                </a:solidFill>
                <a:effectLst/>
                <a:uLnTx/>
                <a:uFillTx/>
                <a:ea typeface="Times New Roman" panose="02020603050405020304" pitchFamily="18" charset="0"/>
              </a:rPr>
              <a:t> </a:t>
            </a:r>
          </a:p>
          <a:p>
            <a:pPr lvl="1">
              <a:defRPr/>
            </a:pPr>
            <a:r>
              <a:rPr kumimoji="0" lang="en-US" sz="1400" b="0" i="1" u="none" strike="noStrike" kern="1200" cap="none" spc="0" normalizeH="0" baseline="0" noProof="0" dirty="0">
                <a:ln>
                  <a:noFill/>
                </a:ln>
                <a:solidFill>
                  <a:prstClr val="black"/>
                </a:solidFill>
                <a:effectLst/>
                <a:uLnTx/>
                <a:uFillTx/>
                <a:ea typeface="Times New Roman" panose="02020603050405020304" pitchFamily="18" charset="0"/>
              </a:rPr>
              <a:t>XYZ Nation’s fire department also has a dozer crew on location working to create fireguards where needed. Air suppression is starting </a:t>
            </a:r>
            <a:r>
              <a:rPr lang="en-US" sz="1400" i="1" dirty="0">
                <a:solidFill>
                  <a:prstClr val="black"/>
                </a:solidFill>
                <a:ea typeface="Times New Roman" panose="02020603050405020304" pitchFamily="18" charset="0"/>
              </a:rPr>
              <a:t>in the morning</a:t>
            </a:r>
            <a:r>
              <a:rPr kumimoji="0" lang="en-US" sz="1400" b="0" i="1" u="none" strike="noStrike" kern="1200" cap="none" spc="0" normalizeH="0" baseline="0" noProof="0" dirty="0">
                <a:ln>
                  <a:noFill/>
                </a:ln>
                <a:solidFill>
                  <a:prstClr val="black"/>
                </a:solidFill>
                <a:effectLst/>
                <a:uLnTx/>
                <a:uFillTx/>
                <a:ea typeface="Times New Roman" panose="02020603050405020304" pitchFamily="18" charset="0"/>
              </a:rPr>
              <a:t> with helicopters and water bombers</a:t>
            </a:r>
            <a:r>
              <a:rPr kumimoji="0" lang="en-US" sz="1400" b="0" i="1" u="none" strike="noStrike" kern="1200" cap="none" spc="0" normalizeH="0" baseline="0" noProof="0" dirty="0">
                <a:ln>
                  <a:noFill/>
                </a:ln>
                <a:solidFill>
                  <a:prstClr val="black"/>
                </a:solidFill>
                <a:effectLst/>
                <a:uLnTx/>
                <a:uFillTx/>
                <a:ea typeface="Arial Unicode MS"/>
              </a:rPr>
              <a:t>.”</a:t>
            </a:r>
            <a:endParaRPr kumimoji="0" lang="en-US" sz="1400" b="0" i="1" u="none" strike="noStrike" kern="1200" cap="none" spc="0" normalizeH="0" baseline="0" noProof="0" dirty="0">
              <a:ln>
                <a:noFill/>
              </a:ln>
              <a:solidFill>
                <a:prstClr val="black"/>
              </a:solidFill>
              <a:effectLst/>
              <a:uLnTx/>
              <a:uFillTx/>
              <a:ea typeface="Times New Roman" panose="02020603050405020304" pitchFamily="18" charset="0"/>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1400" b="0" i="0" u="none" strike="noStrike" kern="1200" cap="none" spc="0" normalizeH="0" baseline="0" noProof="0" dirty="0">
                <a:ln>
                  <a:noFill/>
                </a:ln>
                <a:solidFill>
                  <a:prstClr val="black"/>
                </a:solidFill>
                <a:effectLst/>
                <a:uLnTx/>
                <a:uFillTx/>
                <a:ea typeface="Arial Unicode MS"/>
              </a:rPr>
              <a:t> </a:t>
            </a:r>
            <a:endParaRPr kumimoji="0" lang="en-US" sz="1400" b="0" i="0" u="none" strike="noStrike" kern="1200" cap="none" spc="0" normalizeH="0" baseline="0" noProof="0" dirty="0">
              <a:ln>
                <a:noFill/>
              </a:ln>
              <a:solidFill>
                <a:prstClr val="black"/>
              </a:solidFill>
              <a:effectLst/>
              <a:uLnTx/>
              <a:uFillTx/>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ea typeface="Times New Roman" panose="02020603050405020304" pitchFamily="18" charset="0"/>
              </a:rPr>
              <a:t>The event lasted a week and the damages that occurred to the Nations homes will require repairs before the residents can safely repatriate. The roofs and exteriors of 7 homes experienced water damage and </a:t>
            </a:r>
            <a:r>
              <a:rPr lang="en-US" sz="1400" dirty="0">
                <a:solidFill>
                  <a:prstClr val="black"/>
                </a:solidFill>
                <a:ea typeface="Times New Roman" panose="02020603050405020304" pitchFamily="18" charset="0"/>
              </a:rPr>
              <a:t>content damage/loss </a:t>
            </a:r>
            <a:r>
              <a:rPr kumimoji="0" lang="en-US" sz="1400" b="0" i="0" u="none" strike="noStrike" kern="1200" cap="none" spc="0" normalizeH="0" baseline="0" noProof="0" dirty="0">
                <a:ln>
                  <a:noFill/>
                </a:ln>
                <a:solidFill>
                  <a:prstClr val="black"/>
                </a:solidFill>
                <a:effectLst/>
                <a:uLnTx/>
                <a:uFillTx/>
                <a:ea typeface="Times New Roman" panose="02020603050405020304" pitchFamily="18" charset="0"/>
              </a:rPr>
              <a:t>as a result of the sprinkler systems that were set up.</a:t>
            </a:r>
          </a:p>
        </p:txBody>
      </p:sp>
      <p:sp>
        <p:nvSpPr>
          <p:cNvPr id="3" name="TextBox 2">
            <a:extLst>
              <a:ext uri="{FF2B5EF4-FFF2-40B4-BE49-F238E27FC236}">
                <a16:creationId xmlns:a16="http://schemas.microsoft.com/office/drawing/2014/main" id="{9549F3F8-81B1-2E5D-32EF-AD9E3D05B060}"/>
              </a:ext>
            </a:extLst>
          </p:cNvPr>
          <p:cNvSpPr txBox="1"/>
          <p:nvPr/>
        </p:nvSpPr>
        <p:spPr>
          <a:xfrm>
            <a:off x="1160698" y="505837"/>
            <a:ext cx="7934663"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94B6D2">
                    <a:lumMod val="50000"/>
                  </a:srgbClr>
                </a:solidFill>
                <a:effectLst/>
                <a:uLnTx/>
                <a:uFillTx/>
                <a:latin typeface="Arial" panose="020B0604020202020204" pitchFamily="34" charset="0"/>
                <a:ea typeface="+mn-ea"/>
                <a:cs typeface="Arial" panose="020B0604020202020204" pitchFamily="34" charset="0"/>
              </a:rPr>
              <a:t>The Event – what happened?</a:t>
            </a:r>
            <a:endParaRPr kumimoji="0" lang="en-US"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6" name="Straight Connector 5">
            <a:extLst>
              <a:ext uri="{FF2B5EF4-FFF2-40B4-BE49-F238E27FC236}">
                <a16:creationId xmlns:a16="http://schemas.microsoft.com/office/drawing/2014/main" id="{E0AADC77-BF1E-B03F-750E-4C3F8044ED4D}"/>
              </a:ext>
            </a:extLst>
          </p:cNvPr>
          <p:cNvCxnSpPr>
            <a:cxnSpLocks/>
          </p:cNvCxnSpPr>
          <p:nvPr/>
        </p:nvCxnSpPr>
        <p:spPr bwMode="auto">
          <a:xfrm flipH="1">
            <a:off x="868936" y="1116808"/>
            <a:ext cx="10454128" cy="0"/>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10" name="Graphic 9" descr="Fire with solid fill">
            <a:extLst>
              <a:ext uri="{FF2B5EF4-FFF2-40B4-BE49-F238E27FC236}">
                <a16:creationId xmlns:a16="http://schemas.microsoft.com/office/drawing/2014/main" id="{4EC96631-A84A-754A-B118-4FA2B919F14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60698" y="1435100"/>
            <a:ext cx="914400" cy="914400"/>
          </a:xfrm>
          <a:prstGeom prst="rect">
            <a:avLst/>
          </a:prstGeom>
        </p:spPr>
      </p:pic>
      <p:pic>
        <p:nvPicPr>
          <p:cNvPr id="12" name="Graphic 11" descr="Firefighter female with solid fill">
            <a:extLst>
              <a:ext uri="{FF2B5EF4-FFF2-40B4-BE49-F238E27FC236}">
                <a16:creationId xmlns:a16="http://schemas.microsoft.com/office/drawing/2014/main" id="{4196AE05-2219-89F1-06FC-242634B1160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60698" y="3204026"/>
            <a:ext cx="914400" cy="914400"/>
          </a:xfrm>
          <a:prstGeom prst="rect">
            <a:avLst/>
          </a:prstGeom>
        </p:spPr>
      </p:pic>
    </p:spTree>
    <p:extLst>
      <p:ext uri="{BB962C8B-B14F-4D97-AF65-F5344CB8AC3E}">
        <p14:creationId xmlns:p14="http://schemas.microsoft.com/office/powerpoint/2010/main" val="1786129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558" y="566939"/>
            <a:ext cx="7848600" cy="228600"/>
          </a:xfrm>
        </p:spPr>
        <p:txBody>
          <a:bodyPr/>
          <a:lstStyle/>
          <a:p>
            <a:r>
              <a:rPr lang="en-US" sz="2800" dirty="0">
                <a:solidFill>
                  <a:schemeClr val="tx1"/>
                </a:solidFill>
              </a:rPr>
              <a:t>About the Program</a:t>
            </a:r>
          </a:p>
        </p:txBody>
      </p:sp>
      <p:sp>
        <p:nvSpPr>
          <p:cNvPr id="4" name="Content Placeholder 2">
            <a:extLst>
              <a:ext uri="{FF2B5EF4-FFF2-40B4-BE49-F238E27FC236}">
                <a16:creationId xmlns:a16="http://schemas.microsoft.com/office/drawing/2014/main" id="{BB170DD9-EF9C-43A9-B71B-00197FE2DB57}"/>
              </a:ext>
            </a:extLst>
          </p:cNvPr>
          <p:cNvSpPr txBox="1">
            <a:spLocks/>
          </p:cNvSpPr>
          <p:nvPr/>
        </p:nvSpPr>
        <p:spPr bwMode="auto">
          <a:xfrm>
            <a:off x="496558" y="1113808"/>
            <a:ext cx="7098560" cy="393669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marL="253994" indent="-253994" algn="l" rtl="0" eaLnBrk="1" fontAlgn="base" hangingPunct="1">
              <a:spcBef>
                <a:spcPct val="0"/>
              </a:spcBef>
              <a:spcAft>
                <a:spcPct val="37000"/>
              </a:spcAft>
              <a:buChar char="•"/>
              <a:tabLst>
                <a:tab pos="7619810" algn="l"/>
              </a:tabLst>
              <a:defRPr>
                <a:solidFill>
                  <a:srgbClr val="000000"/>
                </a:solidFill>
                <a:latin typeface="+mj-lt"/>
                <a:ea typeface="+mn-ea"/>
                <a:cs typeface="+mn-cs"/>
              </a:defRPr>
            </a:lvl1pPr>
            <a:lvl2pPr marL="510105" indent="-253994" algn="l" rtl="0" eaLnBrk="1" fontAlgn="base" hangingPunct="1">
              <a:spcBef>
                <a:spcPct val="0"/>
              </a:spcBef>
              <a:spcAft>
                <a:spcPct val="35000"/>
              </a:spcAft>
              <a:buChar char="–"/>
              <a:tabLst>
                <a:tab pos="7619810" algn="l"/>
              </a:tabLst>
              <a:defRPr sz="2133">
                <a:solidFill>
                  <a:srgbClr val="000000"/>
                </a:solidFill>
                <a:latin typeface="+mj-lt"/>
              </a:defRPr>
            </a:lvl2pPr>
            <a:lvl3pPr marL="766214" indent="-253994" algn="l" rtl="0" eaLnBrk="1" fontAlgn="base" hangingPunct="1">
              <a:spcBef>
                <a:spcPct val="0"/>
              </a:spcBef>
              <a:spcAft>
                <a:spcPct val="35000"/>
              </a:spcAft>
              <a:buChar char="–"/>
              <a:tabLst>
                <a:tab pos="7619810" algn="l"/>
              </a:tabLst>
              <a:defRPr sz="1867">
                <a:solidFill>
                  <a:srgbClr val="000000"/>
                </a:solidFill>
                <a:latin typeface="+mj-lt"/>
              </a:defRPr>
            </a:lvl3pPr>
            <a:lvl4pPr marL="1028674" indent="-260344" algn="l" rtl="0" eaLnBrk="1" fontAlgn="base" hangingPunct="1">
              <a:spcBef>
                <a:spcPct val="0"/>
              </a:spcBef>
              <a:spcAft>
                <a:spcPct val="35000"/>
              </a:spcAft>
              <a:buChar char="–"/>
              <a:tabLst>
                <a:tab pos="7619810" algn="l"/>
              </a:tabLst>
              <a:defRPr sz="1600">
                <a:solidFill>
                  <a:srgbClr val="000000"/>
                </a:solidFill>
                <a:latin typeface="+mj-lt"/>
              </a:defRPr>
            </a:lvl4pPr>
            <a:lvl5pPr marL="1280552" indent="-249760" algn="l" rtl="0" eaLnBrk="1" fontAlgn="base" hangingPunct="1">
              <a:lnSpc>
                <a:spcPts val="2133"/>
              </a:lnSpc>
              <a:spcBef>
                <a:spcPct val="0"/>
              </a:spcBef>
              <a:spcAft>
                <a:spcPct val="0"/>
              </a:spcAft>
              <a:buChar char="–"/>
              <a:tabLst>
                <a:tab pos="7619810" algn="l"/>
              </a:tabLst>
              <a:defRPr sz="1600">
                <a:solidFill>
                  <a:schemeClr val="tx1"/>
                </a:solidFill>
                <a:latin typeface="+mj-lt"/>
              </a:defRPr>
            </a:lvl5pPr>
            <a:lvl6pPr marL="1890137" indent="-249760" algn="l" rtl="0" eaLnBrk="1" fontAlgn="base" hangingPunct="1">
              <a:lnSpc>
                <a:spcPts val="2133"/>
              </a:lnSpc>
              <a:spcBef>
                <a:spcPct val="0"/>
              </a:spcBef>
              <a:spcAft>
                <a:spcPct val="0"/>
              </a:spcAft>
              <a:buChar char="–"/>
              <a:tabLst>
                <a:tab pos="7619810" algn="l"/>
              </a:tabLst>
              <a:defRPr sz="1600">
                <a:solidFill>
                  <a:schemeClr val="tx1"/>
                </a:solidFill>
                <a:latin typeface="Verdana" pitchFamily="34" charset="0"/>
              </a:defRPr>
            </a:lvl6pPr>
            <a:lvl7pPr marL="2499722" indent="-249760" algn="l" rtl="0" eaLnBrk="1" fontAlgn="base" hangingPunct="1">
              <a:lnSpc>
                <a:spcPts val="2133"/>
              </a:lnSpc>
              <a:spcBef>
                <a:spcPct val="0"/>
              </a:spcBef>
              <a:spcAft>
                <a:spcPct val="0"/>
              </a:spcAft>
              <a:buChar char="–"/>
              <a:tabLst>
                <a:tab pos="7619810" algn="l"/>
              </a:tabLst>
              <a:defRPr sz="1600">
                <a:solidFill>
                  <a:schemeClr val="tx1"/>
                </a:solidFill>
                <a:latin typeface="Verdana" pitchFamily="34" charset="0"/>
              </a:defRPr>
            </a:lvl7pPr>
            <a:lvl8pPr marL="3109306" indent="-249760" algn="l" rtl="0" eaLnBrk="1" fontAlgn="base" hangingPunct="1">
              <a:lnSpc>
                <a:spcPts val="2133"/>
              </a:lnSpc>
              <a:spcBef>
                <a:spcPct val="0"/>
              </a:spcBef>
              <a:spcAft>
                <a:spcPct val="0"/>
              </a:spcAft>
              <a:buChar char="–"/>
              <a:tabLst>
                <a:tab pos="7619810" algn="l"/>
              </a:tabLst>
              <a:defRPr sz="1600">
                <a:solidFill>
                  <a:schemeClr val="tx1"/>
                </a:solidFill>
                <a:latin typeface="Verdana" pitchFamily="34" charset="0"/>
              </a:defRPr>
            </a:lvl8pPr>
            <a:lvl9pPr marL="3718891" indent="-249760" algn="l" rtl="0" eaLnBrk="1" fontAlgn="base" hangingPunct="1">
              <a:lnSpc>
                <a:spcPts val="2133"/>
              </a:lnSpc>
              <a:spcBef>
                <a:spcPct val="0"/>
              </a:spcBef>
              <a:spcAft>
                <a:spcPct val="0"/>
              </a:spcAft>
              <a:buChar char="–"/>
              <a:tabLst>
                <a:tab pos="7619810" algn="l"/>
              </a:tabLst>
              <a:defRPr sz="1600">
                <a:solidFill>
                  <a:schemeClr val="tx1"/>
                </a:solidFill>
                <a:latin typeface="Verdana" pitchFamily="34" charset="0"/>
              </a:defRPr>
            </a:lvl9pPr>
          </a:lstStyle>
          <a:p>
            <a:r>
              <a:rPr lang="en-US" sz="1800" dirty="0">
                <a:solidFill>
                  <a:schemeClr val="tx1"/>
                </a:solidFill>
                <a:latin typeface="Arial" panose="020B0604020202020204" pitchFamily="34" charset="0"/>
                <a:cs typeface="Arial" panose="020B0604020202020204" pitchFamily="34" charset="0"/>
              </a:rPr>
              <a:t>In partnership with First Nations communities, provincial governments and non-government organizations, EMAP provides  a</a:t>
            </a:r>
            <a:r>
              <a:rPr lang="en-US" sz="1800" dirty="0"/>
              <a:t>ccess to emergency assistance services to protect the health and safety of First Nation communities and individuals, property, infrastructure, and the environment.</a:t>
            </a:r>
          </a:p>
          <a:p>
            <a:r>
              <a:rPr lang="en-US" b="0" i="0" dirty="0">
                <a:solidFill>
                  <a:schemeClr val="tx1"/>
                </a:solidFill>
                <a:effectLst/>
                <a:latin typeface="+mn-lt"/>
              </a:rPr>
              <a:t>EMAP provides funding to First Nations </a:t>
            </a:r>
            <a:r>
              <a:rPr lang="en-US" b="0" i="0" dirty="0">
                <a:solidFill>
                  <a:srgbClr val="333333"/>
                </a:solidFill>
                <a:effectLst/>
                <a:latin typeface="+mn-lt"/>
              </a:rPr>
              <a:t>communities to support building emergency management capacity to prepare, mitigate, respond, and recover from natural hazards.</a:t>
            </a:r>
          </a:p>
          <a:p>
            <a:r>
              <a:rPr lang="en-US" sz="1800" dirty="0"/>
              <a:t>EMAP aims to be flexible, culturally sensitive, responsive to the unique strengths and customs of First Nations communities, and adaptive to the evolving challenges resulting from emergency events.</a:t>
            </a:r>
          </a:p>
          <a:p>
            <a:r>
              <a:rPr lang="en-US" sz="1800" dirty="0">
                <a:solidFill>
                  <a:schemeClr val="tx1"/>
                </a:solidFill>
                <a:latin typeface="Arial" panose="020B0604020202020204" pitchFamily="34" charset="0"/>
                <a:cs typeface="Arial" panose="020B0604020202020204" pitchFamily="34" charset="0"/>
              </a:rPr>
              <a:t>First Nation led approach.</a:t>
            </a:r>
          </a:p>
          <a:p>
            <a:endParaRPr lang="en-US" sz="1800" dirty="0"/>
          </a:p>
          <a:p>
            <a:endParaRPr lang="en-US" sz="1800" dirty="0"/>
          </a:p>
          <a:p>
            <a:pPr marL="0" indent="0" defTabSz="685800">
              <a:spcAft>
                <a:spcPts val="0"/>
              </a:spcAft>
              <a:buNone/>
              <a:tabLst>
                <a:tab pos="5714858" algn="l"/>
              </a:tabLst>
            </a:pPr>
            <a:endParaRPr lang="en-US" sz="1800" dirty="0">
              <a:solidFill>
                <a:schemeClr val="tx1"/>
              </a:solidFill>
              <a:latin typeface="Arial" panose="020B0604020202020204" pitchFamily="34" charset="0"/>
              <a:cs typeface="Arial" panose="020B0604020202020204" pitchFamily="34" charset="0"/>
            </a:endParaRPr>
          </a:p>
          <a:p>
            <a:pPr marL="0" indent="0" defTabSz="685800">
              <a:spcAft>
                <a:spcPts val="0"/>
              </a:spcAft>
              <a:buNone/>
              <a:tabLst>
                <a:tab pos="5714858" algn="l"/>
              </a:tabLst>
            </a:pPr>
            <a:endParaRPr lang="en-US" dirty="0">
              <a:solidFill>
                <a:schemeClr val="accent1">
                  <a:lumMod val="50000"/>
                </a:schemeClr>
              </a:solidFill>
              <a:latin typeface="+mn-lt"/>
              <a:cs typeface="Arial" panose="020B0604020202020204" pitchFamily="34" charset="0"/>
            </a:endParaRPr>
          </a:p>
          <a:p>
            <a:pPr marL="0" indent="0" defTabSz="685800">
              <a:buNone/>
              <a:tabLst>
                <a:tab pos="5714858" algn="l"/>
              </a:tabLst>
            </a:pPr>
            <a:br>
              <a:rPr lang="en-US" kern="0" dirty="0">
                <a:solidFill>
                  <a:srgbClr val="94B6D2">
                    <a:lumMod val="50000"/>
                  </a:srgbClr>
                </a:solidFill>
                <a:latin typeface="Arial" panose="020B0604020202020204" pitchFamily="34" charset="0"/>
              </a:rPr>
            </a:br>
            <a:r>
              <a:rPr lang="en-US" b="1" kern="0" dirty="0">
                <a:solidFill>
                  <a:srgbClr val="94B6D2">
                    <a:lumMod val="50000"/>
                  </a:srgbClr>
                </a:solidFill>
                <a:latin typeface="Arial" panose="020B0604020202020204" pitchFamily="34" charset="0"/>
              </a:rPr>
              <a:t> </a:t>
            </a:r>
            <a:endParaRPr lang="en-CA" b="1" kern="0" dirty="0">
              <a:solidFill>
                <a:srgbClr val="94B6D2">
                  <a:lumMod val="50000"/>
                </a:srgbClr>
              </a:solidFill>
              <a:latin typeface="Arial" panose="020B0604020202020204" pitchFamily="34" charset="0"/>
            </a:endParaRPr>
          </a:p>
        </p:txBody>
      </p:sp>
      <p:graphicFrame>
        <p:nvGraphicFramePr>
          <p:cNvPr id="10" name="Diagram 9">
            <a:extLst>
              <a:ext uri="{FF2B5EF4-FFF2-40B4-BE49-F238E27FC236}">
                <a16:creationId xmlns:a16="http://schemas.microsoft.com/office/drawing/2014/main" id="{768AFED7-01D0-4AA4-8CA0-BEA0A1D9C124}"/>
              </a:ext>
            </a:extLst>
          </p:cNvPr>
          <p:cNvGraphicFramePr/>
          <p:nvPr>
            <p:extLst>
              <p:ext uri="{D42A27DB-BD31-4B8C-83A1-F6EECF244321}">
                <p14:modId xmlns:p14="http://schemas.microsoft.com/office/powerpoint/2010/main" val="1156248754"/>
              </p:ext>
            </p:extLst>
          </p:nvPr>
        </p:nvGraphicFramePr>
        <p:xfrm>
          <a:off x="6671388" y="1260633"/>
          <a:ext cx="6587412" cy="44835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0763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70795F2-60CF-82FE-CFC8-B95000EFF7AD}"/>
              </a:ext>
            </a:extLst>
          </p:cNvPr>
          <p:cNvPicPr>
            <a:picLocks noChangeAspect="1"/>
          </p:cNvPicPr>
          <p:nvPr/>
        </p:nvPicPr>
        <p:blipFill>
          <a:blip r:embed="rId2"/>
          <a:stretch>
            <a:fillRect/>
          </a:stretch>
        </p:blipFill>
        <p:spPr>
          <a:xfrm>
            <a:off x="6787829" y="136532"/>
            <a:ext cx="5126527" cy="6584936"/>
          </a:xfrm>
          <a:prstGeom prst="rect">
            <a:avLst/>
          </a:prstGeom>
        </p:spPr>
      </p:pic>
      <p:sp>
        <p:nvSpPr>
          <p:cNvPr id="5" name="TextBox 4">
            <a:extLst>
              <a:ext uri="{FF2B5EF4-FFF2-40B4-BE49-F238E27FC236}">
                <a16:creationId xmlns:a16="http://schemas.microsoft.com/office/drawing/2014/main" id="{3430DE9B-6DD1-E729-C55C-4AE7D5C36BC3}"/>
              </a:ext>
            </a:extLst>
          </p:cNvPr>
          <p:cNvSpPr txBox="1"/>
          <p:nvPr/>
        </p:nvSpPr>
        <p:spPr>
          <a:xfrm>
            <a:off x="361562" y="662102"/>
            <a:ext cx="6097554" cy="3416320"/>
          </a:xfrm>
          <a:prstGeom prst="rect">
            <a:avLst/>
          </a:prstGeom>
          <a:noFill/>
        </p:spPr>
        <p:txBody>
          <a:bodyPr wrap="square">
            <a:spAutoFit/>
          </a:bodyPr>
          <a:lstStyle/>
          <a:p>
            <a:pPr marL="266704" indent="0">
              <a:spcBef>
                <a:spcPts val="0"/>
              </a:spcBef>
              <a:spcAft>
                <a:spcPts val="0"/>
              </a:spcAft>
              <a:buNone/>
            </a:pPr>
            <a:r>
              <a:rPr lang="en-US" sz="1800" b="1" u="sng" dirty="0">
                <a:solidFill>
                  <a:schemeClr val="tx1"/>
                </a:solidFill>
                <a:latin typeface="+mj-lt"/>
                <a:ea typeface="Calibri" panose="020F0502020204030204" pitchFamily="34" charset="0"/>
              </a:rPr>
              <a:t>DEVELOPMENT OF EMAP GUIDANCE/TOOLS</a:t>
            </a:r>
          </a:p>
          <a:p>
            <a:pPr marL="266704" indent="0">
              <a:spcBef>
                <a:spcPts val="0"/>
              </a:spcBef>
              <a:spcAft>
                <a:spcPts val="0"/>
              </a:spcAft>
              <a:buNone/>
            </a:pPr>
            <a:r>
              <a:rPr lang="en-US" sz="1800" dirty="0">
                <a:solidFill>
                  <a:schemeClr val="tx1"/>
                </a:solidFill>
                <a:latin typeface="+mj-lt"/>
                <a:ea typeface="Calibri" panose="020F0502020204030204" pitchFamily="34" charset="0"/>
              </a:rPr>
              <a:t>EMAP Eligi</a:t>
            </a:r>
            <a:r>
              <a:rPr lang="en-US" dirty="0">
                <a:latin typeface="+mj-lt"/>
                <a:ea typeface="Calibri" panose="020F0502020204030204" pitchFamily="34" charset="0"/>
              </a:rPr>
              <a:t>bility</a:t>
            </a:r>
          </a:p>
          <a:p>
            <a:pPr marL="266704" indent="0">
              <a:spcBef>
                <a:spcPts val="0"/>
              </a:spcBef>
              <a:spcAft>
                <a:spcPts val="0"/>
              </a:spcAft>
              <a:buNone/>
            </a:pPr>
            <a:r>
              <a:rPr lang="en-US" sz="1800" dirty="0">
                <a:solidFill>
                  <a:schemeClr val="tx1"/>
                </a:solidFill>
                <a:latin typeface="+mj-lt"/>
                <a:ea typeface="Calibri" panose="020F0502020204030204" pitchFamily="34" charset="0"/>
              </a:rPr>
              <a:t>Personal Loss</a:t>
            </a:r>
          </a:p>
          <a:p>
            <a:pPr marL="266704" indent="0">
              <a:spcBef>
                <a:spcPts val="0"/>
              </a:spcBef>
              <a:spcAft>
                <a:spcPts val="0"/>
              </a:spcAft>
              <a:buNone/>
            </a:pPr>
            <a:r>
              <a:rPr lang="en-US" sz="1800" dirty="0">
                <a:solidFill>
                  <a:schemeClr val="tx1"/>
                </a:solidFill>
                <a:latin typeface="+mj-lt"/>
                <a:ea typeface="Calibri" panose="020F0502020204030204" pitchFamily="34" charset="0"/>
              </a:rPr>
              <a:t>Security Guidelines</a:t>
            </a:r>
          </a:p>
          <a:p>
            <a:pPr marL="266704" indent="0">
              <a:spcBef>
                <a:spcPts val="0"/>
              </a:spcBef>
              <a:spcAft>
                <a:spcPts val="0"/>
              </a:spcAft>
              <a:buNone/>
            </a:pPr>
            <a:r>
              <a:rPr lang="en-US" sz="1800" dirty="0">
                <a:solidFill>
                  <a:schemeClr val="tx1"/>
                </a:solidFill>
                <a:latin typeface="+mj-lt"/>
                <a:ea typeface="Calibri" panose="020F0502020204030204" pitchFamily="34" charset="0"/>
              </a:rPr>
              <a:t>Search and Recovery Guidelines</a:t>
            </a:r>
          </a:p>
          <a:p>
            <a:pPr marL="266704" indent="0">
              <a:spcBef>
                <a:spcPts val="0"/>
              </a:spcBef>
              <a:spcAft>
                <a:spcPts val="0"/>
              </a:spcAft>
              <a:buNone/>
            </a:pPr>
            <a:r>
              <a:rPr lang="en-US" sz="1800" dirty="0">
                <a:solidFill>
                  <a:schemeClr val="tx1"/>
                </a:solidFill>
                <a:latin typeface="+mj-lt"/>
                <a:ea typeface="Calibri" panose="020F0502020204030204" pitchFamily="34" charset="0"/>
              </a:rPr>
              <a:t>Guidelines for Rental/Acquisition of Air Purifiers in Homes</a:t>
            </a:r>
          </a:p>
          <a:p>
            <a:pPr marL="266704" indent="0">
              <a:spcBef>
                <a:spcPts val="0"/>
              </a:spcBef>
              <a:spcAft>
                <a:spcPts val="0"/>
              </a:spcAft>
              <a:buNone/>
            </a:pPr>
            <a:r>
              <a:rPr lang="en-US" sz="1800" dirty="0">
                <a:solidFill>
                  <a:schemeClr val="tx1"/>
                </a:solidFill>
                <a:latin typeface="+mj-lt"/>
                <a:ea typeface="Calibri" panose="020F0502020204030204" pitchFamily="34" charset="0"/>
              </a:rPr>
              <a:t>Guidelines for Rental/Acquisition of Air Conditioners in Homes</a:t>
            </a:r>
          </a:p>
          <a:p>
            <a:pPr marL="266704" indent="0">
              <a:spcBef>
                <a:spcPts val="0"/>
              </a:spcBef>
              <a:spcAft>
                <a:spcPts val="0"/>
              </a:spcAft>
              <a:buNone/>
            </a:pPr>
            <a:r>
              <a:rPr lang="en-US" sz="1800" dirty="0">
                <a:solidFill>
                  <a:schemeClr val="tx1"/>
                </a:solidFill>
                <a:latin typeface="+mj-lt"/>
                <a:ea typeface="Calibri" panose="020F0502020204030204" pitchFamily="34" charset="0"/>
              </a:rPr>
              <a:t>Policy Guideline for Traditional Foods</a:t>
            </a:r>
          </a:p>
          <a:p>
            <a:pPr marL="266704" indent="0">
              <a:spcBef>
                <a:spcPts val="0"/>
              </a:spcBef>
              <a:spcAft>
                <a:spcPts val="0"/>
              </a:spcAft>
              <a:buNone/>
            </a:pPr>
            <a:r>
              <a:rPr lang="en-US" dirty="0">
                <a:latin typeface="+mj-lt"/>
                <a:ea typeface="Calibri" panose="020F0502020204030204" pitchFamily="34" charset="0"/>
              </a:rPr>
              <a:t>Health Response</a:t>
            </a:r>
            <a:endParaRPr lang="en-US" sz="1800" dirty="0">
              <a:solidFill>
                <a:schemeClr val="tx1"/>
              </a:solidFill>
              <a:latin typeface="+mj-lt"/>
              <a:ea typeface="Calibri" panose="020F0502020204030204" pitchFamily="34" charset="0"/>
            </a:endParaRPr>
          </a:p>
          <a:p>
            <a:pPr marL="266704" indent="0">
              <a:spcBef>
                <a:spcPts val="0"/>
              </a:spcBef>
              <a:spcAft>
                <a:spcPts val="0"/>
              </a:spcAft>
              <a:buNone/>
            </a:pPr>
            <a:endParaRPr lang="en-US" sz="1800" dirty="0">
              <a:solidFill>
                <a:schemeClr val="tx1"/>
              </a:solidFill>
              <a:effectLst/>
              <a:latin typeface="+mj-lt"/>
              <a:ea typeface="Calibri" panose="020F0502020204030204" pitchFamily="34" charset="0"/>
            </a:endParaRPr>
          </a:p>
        </p:txBody>
      </p:sp>
    </p:spTree>
    <p:extLst>
      <p:ext uri="{BB962C8B-B14F-4D97-AF65-F5344CB8AC3E}">
        <p14:creationId xmlns:p14="http://schemas.microsoft.com/office/powerpoint/2010/main" val="35093413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3C1984-6358-B4EC-A58D-87D16A350120}"/>
              </a:ext>
            </a:extLst>
          </p:cNvPr>
          <p:cNvPicPr>
            <a:picLocks noChangeAspect="1"/>
          </p:cNvPicPr>
          <p:nvPr/>
        </p:nvPicPr>
        <p:blipFill>
          <a:blip r:embed="rId2"/>
          <a:stretch>
            <a:fillRect/>
          </a:stretch>
        </p:blipFill>
        <p:spPr>
          <a:xfrm>
            <a:off x="4802804" y="99002"/>
            <a:ext cx="5451539" cy="6417190"/>
          </a:xfrm>
          <a:prstGeom prst="rect">
            <a:avLst/>
          </a:prstGeom>
        </p:spPr>
      </p:pic>
      <p:sp>
        <p:nvSpPr>
          <p:cNvPr id="4" name="TextBox 3">
            <a:extLst>
              <a:ext uri="{FF2B5EF4-FFF2-40B4-BE49-F238E27FC236}">
                <a16:creationId xmlns:a16="http://schemas.microsoft.com/office/drawing/2014/main" id="{585655E7-9099-4ECA-6DD9-A15C05A0D7D0}"/>
              </a:ext>
            </a:extLst>
          </p:cNvPr>
          <p:cNvSpPr txBox="1"/>
          <p:nvPr/>
        </p:nvSpPr>
        <p:spPr>
          <a:xfrm>
            <a:off x="755779" y="690466"/>
            <a:ext cx="2771192" cy="646331"/>
          </a:xfrm>
          <a:prstGeom prst="rect">
            <a:avLst/>
          </a:prstGeom>
          <a:noFill/>
        </p:spPr>
        <p:txBody>
          <a:bodyPr wrap="square" rtlCol="0">
            <a:spAutoFit/>
          </a:bodyPr>
          <a:lstStyle/>
          <a:p>
            <a:r>
              <a:rPr lang="en-US" b="1" dirty="0"/>
              <a:t>Personal Loss – Loss/Housing Damage</a:t>
            </a:r>
          </a:p>
        </p:txBody>
      </p:sp>
    </p:spTree>
    <p:extLst>
      <p:ext uri="{BB962C8B-B14F-4D97-AF65-F5344CB8AC3E}">
        <p14:creationId xmlns:p14="http://schemas.microsoft.com/office/powerpoint/2010/main" val="2568588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4573" y="261257"/>
            <a:ext cx="7848600" cy="1143000"/>
          </a:xfrm>
        </p:spPr>
        <p:txBody>
          <a:bodyPr>
            <a:normAutofit fontScale="90000"/>
          </a:bodyPr>
          <a:lstStyle/>
          <a:p>
            <a:pPr algn="ctr"/>
            <a:r>
              <a:rPr lang="en-US" sz="4000" b="1" dirty="0"/>
              <a:t>Regional Contacts</a:t>
            </a:r>
            <a:br>
              <a:rPr lang="en-US" dirty="0">
                <a:solidFill>
                  <a:srgbClr val="000099"/>
                </a:solidFill>
              </a:rPr>
            </a:br>
            <a:endParaRPr lang="en-US" dirty="0">
              <a:solidFill>
                <a:srgbClr val="000099"/>
              </a:solidFill>
            </a:endParaRPr>
          </a:p>
        </p:txBody>
      </p:sp>
      <p:sp>
        <p:nvSpPr>
          <p:cNvPr id="3" name="Content Placeholder 2"/>
          <p:cNvSpPr>
            <a:spLocks noGrp="1"/>
          </p:cNvSpPr>
          <p:nvPr>
            <p:ph idx="1"/>
          </p:nvPr>
        </p:nvSpPr>
        <p:spPr>
          <a:xfrm>
            <a:off x="1082351" y="1600200"/>
            <a:ext cx="10133045" cy="4315408"/>
          </a:xfrm>
        </p:spPr>
        <p:txBody>
          <a:bodyPr>
            <a:normAutofit/>
          </a:bodyPr>
          <a:lstStyle/>
          <a:p>
            <a:pPr marL="0" indent="0">
              <a:lnSpc>
                <a:spcPct val="100000"/>
              </a:lnSpc>
              <a:spcBef>
                <a:spcPts val="0"/>
              </a:spcBef>
              <a:buNone/>
            </a:pPr>
            <a:r>
              <a:rPr lang="en-US" sz="2000" b="1" dirty="0"/>
              <a:t>Michelle Ring, Regional Emergency Management Coordinator</a:t>
            </a:r>
          </a:p>
          <a:p>
            <a:pPr marL="0" indent="0">
              <a:lnSpc>
                <a:spcPct val="100000"/>
              </a:lnSpc>
              <a:spcBef>
                <a:spcPts val="0"/>
              </a:spcBef>
              <a:buNone/>
            </a:pPr>
            <a:r>
              <a:rPr lang="en-US" sz="2000" b="1" dirty="0">
                <a:hlinkClick r:id="rId2"/>
              </a:rPr>
              <a:t>michelle.ring@sac-isc.gc.ca</a:t>
            </a:r>
            <a:r>
              <a:rPr lang="en-US" sz="2000" b="1" dirty="0"/>
              <a:t>	306-527-3572</a:t>
            </a:r>
          </a:p>
          <a:p>
            <a:pPr marL="0" indent="0">
              <a:lnSpc>
                <a:spcPct val="100000"/>
              </a:lnSpc>
              <a:spcBef>
                <a:spcPts val="0"/>
              </a:spcBef>
              <a:buNone/>
            </a:pPr>
            <a:endParaRPr lang="en-US" sz="2000" b="1" dirty="0"/>
          </a:p>
          <a:p>
            <a:pPr marL="0" indent="0">
              <a:lnSpc>
                <a:spcPct val="100000"/>
              </a:lnSpc>
              <a:spcBef>
                <a:spcPts val="0"/>
              </a:spcBef>
              <a:buNone/>
            </a:pPr>
            <a:r>
              <a:rPr lang="en-US" sz="2000" b="1" dirty="0"/>
              <a:t>Arlene Kinequon, Senior Regional Program Officer</a:t>
            </a:r>
          </a:p>
          <a:p>
            <a:pPr marL="0" indent="0">
              <a:lnSpc>
                <a:spcPct val="100000"/>
              </a:lnSpc>
              <a:spcBef>
                <a:spcPts val="0"/>
              </a:spcBef>
              <a:buNone/>
            </a:pPr>
            <a:r>
              <a:rPr lang="en-US" sz="2000" b="1" dirty="0">
                <a:hlinkClick r:id="rId3"/>
              </a:rPr>
              <a:t>Arlene.Kinequon@sac-isc.gc.ca</a:t>
            </a:r>
            <a:r>
              <a:rPr lang="en-US" sz="2000" b="1" dirty="0"/>
              <a:t>	306-216-8973</a:t>
            </a:r>
          </a:p>
          <a:p>
            <a:pPr marL="0" indent="0">
              <a:lnSpc>
                <a:spcPct val="100000"/>
              </a:lnSpc>
              <a:spcBef>
                <a:spcPts val="0"/>
              </a:spcBef>
              <a:buNone/>
            </a:pPr>
            <a:endParaRPr lang="en-US" sz="2000" b="1" dirty="0"/>
          </a:p>
          <a:p>
            <a:pPr marL="0" indent="0">
              <a:lnSpc>
                <a:spcPct val="100000"/>
              </a:lnSpc>
              <a:spcBef>
                <a:spcPts val="0"/>
              </a:spcBef>
              <a:buNone/>
            </a:pPr>
            <a:r>
              <a:rPr lang="en-US" sz="2000" b="1" dirty="0"/>
              <a:t>Akash Chitolie, Senior Regional Program Officer</a:t>
            </a:r>
          </a:p>
          <a:p>
            <a:pPr marL="0" indent="0">
              <a:lnSpc>
                <a:spcPct val="100000"/>
              </a:lnSpc>
              <a:spcBef>
                <a:spcPts val="0"/>
              </a:spcBef>
              <a:buNone/>
            </a:pPr>
            <a:r>
              <a:rPr lang="en-US" sz="2000" b="1" dirty="0">
                <a:hlinkClick r:id="rId4"/>
              </a:rPr>
              <a:t>Akash.Chitolie@sac-isc.gc.ca</a:t>
            </a:r>
            <a:r>
              <a:rPr lang="en-US" sz="2000" b="1" dirty="0"/>
              <a:t>	306-501-4090</a:t>
            </a:r>
          </a:p>
          <a:p>
            <a:pPr marL="0" indent="0">
              <a:lnSpc>
                <a:spcPct val="100000"/>
              </a:lnSpc>
              <a:spcBef>
                <a:spcPts val="0"/>
              </a:spcBef>
              <a:buNone/>
            </a:pPr>
            <a:endParaRPr lang="en-US" sz="2000" b="1" dirty="0"/>
          </a:p>
          <a:p>
            <a:pPr marL="0" indent="0">
              <a:lnSpc>
                <a:spcPct val="100000"/>
              </a:lnSpc>
              <a:spcBef>
                <a:spcPts val="0"/>
              </a:spcBef>
              <a:buNone/>
            </a:pPr>
            <a:r>
              <a:rPr lang="en-US" sz="2000" b="1" dirty="0"/>
              <a:t>Jeff Wagner, Senior Advisor, Health Emergency Management</a:t>
            </a:r>
          </a:p>
          <a:p>
            <a:pPr marL="0" indent="0">
              <a:lnSpc>
                <a:spcPct val="100000"/>
              </a:lnSpc>
              <a:spcBef>
                <a:spcPts val="0"/>
              </a:spcBef>
              <a:buNone/>
            </a:pPr>
            <a:r>
              <a:rPr lang="en-US" sz="2000" b="1" dirty="0">
                <a:hlinkClick r:id="rId5"/>
              </a:rPr>
              <a:t>Jeffrey.wagner@sac-isc.gc.ca</a:t>
            </a:r>
            <a:r>
              <a:rPr lang="en-US" sz="2000" b="1" dirty="0"/>
              <a:t>	306-216-1462</a:t>
            </a:r>
          </a:p>
        </p:txBody>
      </p:sp>
    </p:spTree>
    <p:extLst>
      <p:ext uri="{BB962C8B-B14F-4D97-AF65-F5344CB8AC3E}">
        <p14:creationId xmlns:p14="http://schemas.microsoft.com/office/powerpoint/2010/main" val="29791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87024"/>
            <a:ext cx="11582400" cy="381000"/>
          </a:xfrm>
        </p:spPr>
        <p:txBody>
          <a:bodyPr>
            <a:noAutofit/>
          </a:bodyPr>
          <a:lstStyle/>
          <a:p>
            <a:r>
              <a:rPr lang="en-US" sz="4100" b="1" dirty="0">
                <a:solidFill>
                  <a:schemeClr val="accent1">
                    <a:lumMod val="50000"/>
                  </a:schemeClr>
                </a:solidFill>
                <a:cs typeface="Arial" panose="020B0604020202020204" pitchFamily="34" charset="0"/>
              </a:rPr>
              <a:t>The Four Pillars of Emergency Management</a:t>
            </a:r>
          </a:p>
        </p:txBody>
      </p:sp>
      <p:sp>
        <p:nvSpPr>
          <p:cNvPr id="38" name="Rectangle 37"/>
          <p:cNvSpPr/>
          <p:nvPr/>
        </p:nvSpPr>
        <p:spPr bwMode="auto">
          <a:xfrm>
            <a:off x="447410" y="4268652"/>
            <a:ext cx="11379200" cy="2056897"/>
          </a:xfrm>
          <a:prstGeom prst="rect">
            <a:avLst/>
          </a:prstGeom>
          <a:solidFill>
            <a:srgbClr val="F7F7F3"/>
          </a:solidFill>
          <a:ln w="254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253994" indent="-253994" defTabSz="1219170" fontAlgn="base">
              <a:lnSpc>
                <a:spcPct val="90000"/>
              </a:lnSpc>
              <a:spcBef>
                <a:spcPct val="0"/>
              </a:spcBef>
              <a:spcAft>
                <a:spcPct val="37000"/>
              </a:spcAft>
              <a:tabLst>
                <a:tab pos="7619810" algn="l"/>
              </a:tabLst>
            </a:pPr>
            <a:endParaRPr lang="en-US" sz="2400">
              <a:solidFill>
                <a:prstClr val="black"/>
              </a:solidFill>
              <a:latin typeface="Verdana" pitchFamily="34" charset="0"/>
            </a:endParaRPr>
          </a:p>
        </p:txBody>
      </p:sp>
      <p:sp>
        <p:nvSpPr>
          <p:cNvPr id="12" name="Rectangle 11"/>
          <p:cNvSpPr/>
          <p:nvPr/>
        </p:nvSpPr>
        <p:spPr bwMode="auto">
          <a:xfrm>
            <a:off x="447410" y="2171216"/>
            <a:ext cx="11379200" cy="1992323"/>
          </a:xfrm>
          <a:prstGeom prst="rect">
            <a:avLst/>
          </a:prstGeom>
          <a:solidFill>
            <a:srgbClr val="FBF8EF"/>
          </a:solidFill>
          <a:ln w="254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253994" indent="-253994" defTabSz="1219170" fontAlgn="base">
              <a:lnSpc>
                <a:spcPct val="90000"/>
              </a:lnSpc>
              <a:spcBef>
                <a:spcPct val="0"/>
              </a:spcBef>
              <a:spcAft>
                <a:spcPct val="37000"/>
              </a:spcAft>
              <a:tabLst>
                <a:tab pos="7619810" algn="l"/>
              </a:tabLst>
            </a:pPr>
            <a:endParaRPr lang="en-US" sz="2400">
              <a:solidFill>
                <a:prstClr val="black"/>
              </a:solidFill>
              <a:latin typeface="Verdana" pitchFamily="34" charset="0"/>
            </a:endParaRPr>
          </a:p>
        </p:txBody>
      </p:sp>
      <p:cxnSp>
        <p:nvCxnSpPr>
          <p:cNvPr id="14" name="Straight Connector 13"/>
          <p:cNvCxnSpPr/>
          <p:nvPr/>
        </p:nvCxnSpPr>
        <p:spPr bwMode="auto">
          <a:xfrm>
            <a:off x="8880210" y="2171216"/>
            <a:ext cx="0" cy="1949459"/>
          </a:xfrm>
          <a:prstGeom prst="line">
            <a:avLst/>
          </a:prstGeom>
          <a:solidFill>
            <a:srgbClr val="E5E5CC"/>
          </a:solidFill>
          <a:ln w="25400" cap="flat" cmpd="sng" algn="ctr">
            <a:solidFill>
              <a:schemeClr val="accent4">
                <a:lumMod val="60000"/>
                <a:lumOff val="40000"/>
              </a:schemeClr>
            </a:solidFill>
            <a:prstDash val="solid"/>
            <a:round/>
            <a:headEnd type="none" w="med" len="med"/>
            <a:tailEnd type="none" w="med" len="med"/>
          </a:ln>
          <a:effectLst/>
        </p:spPr>
      </p:cxnSp>
      <p:cxnSp>
        <p:nvCxnSpPr>
          <p:cNvPr id="42" name="Straight Connector 41"/>
          <p:cNvCxnSpPr/>
          <p:nvPr/>
        </p:nvCxnSpPr>
        <p:spPr bwMode="auto">
          <a:xfrm>
            <a:off x="8880210" y="4323875"/>
            <a:ext cx="0" cy="1949459"/>
          </a:xfrm>
          <a:prstGeom prst="line">
            <a:avLst/>
          </a:prstGeom>
          <a:solidFill>
            <a:srgbClr val="E5E5CC"/>
          </a:solidFill>
          <a:ln w="25400" cap="flat" cmpd="sng" algn="ctr">
            <a:solidFill>
              <a:schemeClr val="accent3">
                <a:lumMod val="60000"/>
                <a:lumOff val="40000"/>
              </a:schemeClr>
            </a:solidFill>
            <a:prstDash val="solid"/>
            <a:round/>
            <a:headEnd type="none" w="med" len="med"/>
            <a:tailEnd type="none" w="med" len="med"/>
          </a:ln>
          <a:effectLst/>
        </p:spPr>
      </p:cxnSp>
      <p:sp>
        <p:nvSpPr>
          <p:cNvPr id="17" name="TextBox 16"/>
          <p:cNvSpPr txBox="1"/>
          <p:nvPr/>
        </p:nvSpPr>
        <p:spPr>
          <a:xfrm>
            <a:off x="8971833" y="2576288"/>
            <a:ext cx="2854777" cy="1205458"/>
          </a:xfrm>
          <a:prstGeom prst="rect">
            <a:avLst/>
          </a:prstGeom>
          <a:noFill/>
        </p:spPr>
        <p:txBody>
          <a:bodyPr wrap="square" rtlCol="0" anchor="ctr">
            <a:spAutoFit/>
          </a:bodyPr>
          <a:lstStyle/>
          <a:p>
            <a:pPr marL="228594" indent="-228594" defTabSz="1219170" fontAlgn="base">
              <a:lnSpc>
                <a:spcPct val="90000"/>
              </a:lnSpc>
              <a:spcBef>
                <a:spcPct val="0"/>
              </a:spcBef>
              <a:spcAft>
                <a:spcPts val="1067"/>
              </a:spcAft>
              <a:buFont typeface="Arial" panose="020B0604020202020204" pitchFamily="34" charset="0"/>
              <a:buChar char="•"/>
            </a:pPr>
            <a:r>
              <a:rPr lang="en-US" sz="1200" b="1" dirty="0">
                <a:latin typeface="Arial" panose="020B0604020202020204" pitchFamily="34" charset="0"/>
              </a:rPr>
              <a:t>Non-Structural Mitigation and Preparedness – Low-Value Equipment</a:t>
            </a:r>
          </a:p>
          <a:p>
            <a:pPr marL="228594" indent="-228594" defTabSz="1219170" fontAlgn="base">
              <a:lnSpc>
                <a:spcPct val="90000"/>
              </a:lnSpc>
              <a:spcBef>
                <a:spcPct val="0"/>
              </a:spcBef>
              <a:spcAft>
                <a:spcPts val="1067"/>
              </a:spcAft>
              <a:buFont typeface="Arial" panose="020B0604020202020204" pitchFamily="34" charset="0"/>
              <a:buChar char="•"/>
            </a:pPr>
            <a:r>
              <a:rPr lang="en-US" sz="1200" b="1" dirty="0" err="1">
                <a:latin typeface="Arial" panose="020B0604020202020204" pitchFamily="34" charset="0"/>
              </a:rPr>
              <a:t>FireSmart</a:t>
            </a:r>
            <a:endParaRPr lang="en-US" sz="1200" b="1" dirty="0">
              <a:latin typeface="Arial" panose="020B0604020202020204" pitchFamily="34" charset="0"/>
            </a:endParaRPr>
          </a:p>
          <a:p>
            <a:pPr marL="228594" indent="-228594" defTabSz="1219170" fontAlgn="base">
              <a:lnSpc>
                <a:spcPct val="90000"/>
              </a:lnSpc>
              <a:spcBef>
                <a:spcPct val="0"/>
              </a:spcBef>
              <a:spcAft>
                <a:spcPts val="1067"/>
              </a:spcAft>
              <a:buFont typeface="Arial" panose="020B0604020202020204" pitchFamily="34" charset="0"/>
              <a:buChar char="•"/>
            </a:pPr>
            <a:r>
              <a:rPr lang="en-US" sz="1200" b="1" dirty="0">
                <a:latin typeface="Arial" panose="020B0604020202020204" pitchFamily="34" charset="0"/>
              </a:rPr>
              <a:t>Capacity Enhancement</a:t>
            </a:r>
          </a:p>
        </p:txBody>
      </p:sp>
      <p:sp>
        <p:nvSpPr>
          <p:cNvPr id="47" name="TextBox 46"/>
          <p:cNvSpPr txBox="1"/>
          <p:nvPr/>
        </p:nvSpPr>
        <p:spPr>
          <a:xfrm>
            <a:off x="8987483" y="4769071"/>
            <a:ext cx="2731855" cy="873060"/>
          </a:xfrm>
          <a:prstGeom prst="rect">
            <a:avLst/>
          </a:prstGeom>
          <a:noFill/>
        </p:spPr>
        <p:txBody>
          <a:bodyPr wrap="square" rtlCol="0">
            <a:spAutoFit/>
          </a:bodyPr>
          <a:lstStyle/>
          <a:p>
            <a:pPr marL="228594" indent="-228594" defTabSz="1219170" fontAlgn="base">
              <a:lnSpc>
                <a:spcPct val="90000"/>
              </a:lnSpc>
              <a:spcBef>
                <a:spcPct val="0"/>
              </a:spcBef>
              <a:spcAft>
                <a:spcPts val="1067"/>
              </a:spcAft>
              <a:buFont typeface="Arial" panose="020B0604020202020204" pitchFamily="34" charset="0"/>
              <a:buChar char="•"/>
            </a:pPr>
            <a:r>
              <a:rPr lang="en-US" sz="1200" b="1" dirty="0">
                <a:latin typeface="Arial" panose="020B0604020202020204" pitchFamily="34" charset="0"/>
              </a:rPr>
              <a:t>Response &amp; Recovery</a:t>
            </a:r>
          </a:p>
          <a:p>
            <a:pPr marL="228594" indent="-228594" defTabSz="1219170" fontAlgn="base">
              <a:lnSpc>
                <a:spcPct val="90000"/>
              </a:lnSpc>
              <a:spcBef>
                <a:spcPct val="0"/>
              </a:spcBef>
              <a:spcAft>
                <a:spcPts val="1067"/>
              </a:spcAft>
              <a:buFont typeface="Arial" panose="020B0604020202020204" pitchFamily="34" charset="0"/>
              <a:buChar char="•"/>
            </a:pPr>
            <a:r>
              <a:rPr lang="en-US" sz="1200" b="1" dirty="0">
                <a:latin typeface="Arial" panose="020B0604020202020204" pitchFamily="34" charset="0"/>
              </a:rPr>
              <a:t>Search &amp; Recovery</a:t>
            </a:r>
          </a:p>
          <a:p>
            <a:pPr marL="228594" indent="-228594" defTabSz="1219170" fontAlgn="base">
              <a:lnSpc>
                <a:spcPct val="90000"/>
              </a:lnSpc>
              <a:spcBef>
                <a:spcPct val="0"/>
              </a:spcBef>
              <a:spcAft>
                <a:spcPts val="1067"/>
              </a:spcAft>
              <a:buFont typeface="Arial" panose="020B0604020202020204" pitchFamily="34" charset="0"/>
              <a:buChar char="•"/>
            </a:pPr>
            <a:r>
              <a:rPr lang="en-US" sz="1200" b="1" dirty="0">
                <a:latin typeface="Arial" panose="020B0604020202020204" pitchFamily="34" charset="0"/>
              </a:rPr>
              <a:t>Health Emergency Management</a:t>
            </a:r>
          </a:p>
        </p:txBody>
      </p:sp>
      <p:grpSp>
        <p:nvGrpSpPr>
          <p:cNvPr id="44" name="Group 43"/>
          <p:cNvGrpSpPr/>
          <p:nvPr/>
        </p:nvGrpSpPr>
        <p:grpSpPr>
          <a:xfrm>
            <a:off x="777227" y="2259108"/>
            <a:ext cx="7922664" cy="4074601"/>
            <a:chOff x="3828610" y="1450483"/>
            <a:chExt cx="5118934" cy="2632652"/>
          </a:xfrm>
        </p:grpSpPr>
        <p:grpSp>
          <p:nvGrpSpPr>
            <p:cNvPr id="45" name="Group 44"/>
            <p:cNvGrpSpPr/>
            <p:nvPr/>
          </p:nvGrpSpPr>
          <p:grpSpPr>
            <a:xfrm>
              <a:off x="3828610" y="1450483"/>
              <a:ext cx="5118934" cy="2632652"/>
              <a:chOff x="3978066" y="1636868"/>
              <a:chExt cx="5118934" cy="2632652"/>
            </a:xfrm>
          </p:grpSpPr>
          <p:grpSp>
            <p:nvGrpSpPr>
              <p:cNvPr id="50" name="Group 49"/>
              <p:cNvGrpSpPr/>
              <p:nvPr/>
            </p:nvGrpSpPr>
            <p:grpSpPr>
              <a:xfrm>
                <a:off x="3978066" y="1636868"/>
                <a:ext cx="5118934" cy="2632652"/>
                <a:chOff x="57241" y="1340287"/>
                <a:chExt cx="9100594" cy="4680400"/>
              </a:xfrm>
            </p:grpSpPr>
            <p:grpSp>
              <p:nvGrpSpPr>
                <p:cNvPr id="54" name="Group 53">
                  <a:extLst>
                    <a:ext uri="{FF2B5EF4-FFF2-40B4-BE49-F238E27FC236}">
                      <a16:creationId xmlns:a16="http://schemas.microsoft.com/office/drawing/2014/main" id="{94CB1B3C-C190-4A26-A499-B36BA30D0893}"/>
                    </a:ext>
                  </a:extLst>
                </p:cNvPr>
                <p:cNvGrpSpPr/>
                <p:nvPr/>
              </p:nvGrpSpPr>
              <p:grpSpPr>
                <a:xfrm>
                  <a:off x="2348875" y="1340287"/>
                  <a:ext cx="4446251" cy="4453002"/>
                  <a:chOff x="3760124" y="1215057"/>
                  <a:chExt cx="4671751" cy="4678844"/>
                </a:xfrm>
              </p:grpSpPr>
              <p:sp>
                <p:nvSpPr>
                  <p:cNvPr id="67" name="Shape">
                    <a:extLst>
                      <a:ext uri="{FF2B5EF4-FFF2-40B4-BE49-F238E27FC236}">
                        <a16:creationId xmlns:a16="http://schemas.microsoft.com/office/drawing/2014/main" id="{6FF3E93E-ABDF-47DC-BA17-584B968278EF}"/>
                      </a:ext>
                    </a:extLst>
                  </p:cNvPr>
                  <p:cNvSpPr/>
                  <p:nvPr/>
                </p:nvSpPr>
                <p:spPr>
                  <a:xfrm>
                    <a:off x="3760127" y="1215057"/>
                    <a:ext cx="3468083" cy="2193595"/>
                  </a:xfrm>
                  <a:custGeom>
                    <a:avLst/>
                    <a:gdLst/>
                    <a:ahLst/>
                    <a:cxnLst>
                      <a:cxn ang="0">
                        <a:pos x="wd2" y="hd2"/>
                      </a:cxn>
                      <a:cxn ang="5400000">
                        <a:pos x="wd2" y="hd2"/>
                      </a:cxn>
                      <a:cxn ang="10800000">
                        <a:pos x="wd2" y="hd2"/>
                      </a:cxn>
                      <a:cxn ang="16200000">
                        <a:pos x="wd2" y="hd2"/>
                      </a:cxn>
                    </a:cxnLst>
                    <a:rect l="0" t="0" r="r" b="b"/>
                    <a:pathLst>
                      <a:path w="21576" h="21549" extrusionOk="0">
                        <a:moveTo>
                          <a:pt x="21534" y="20729"/>
                        </a:moveTo>
                        <a:lnTo>
                          <a:pt x="21070" y="19928"/>
                        </a:lnTo>
                        <a:cubicBezTo>
                          <a:pt x="20982" y="19788"/>
                          <a:pt x="20850" y="19858"/>
                          <a:pt x="20828" y="20032"/>
                        </a:cubicBezTo>
                        <a:lnTo>
                          <a:pt x="20806" y="20241"/>
                        </a:lnTo>
                        <a:cubicBezTo>
                          <a:pt x="18489" y="19335"/>
                          <a:pt x="16680" y="16409"/>
                          <a:pt x="16194" y="12716"/>
                        </a:cubicBezTo>
                        <a:cubicBezTo>
                          <a:pt x="16150" y="12437"/>
                          <a:pt x="16128" y="12124"/>
                          <a:pt x="16106" y="11845"/>
                        </a:cubicBezTo>
                        <a:cubicBezTo>
                          <a:pt x="16084" y="11566"/>
                          <a:pt x="16062" y="11253"/>
                          <a:pt x="16062" y="10974"/>
                        </a:cubicBezTo>
                        <a:cubicBezTo>
                          <a:pt x="16062" y="10870"/>
                          <a:pt x="16062" y="10730"/>
                          <a:pt x="16062" y="10626"/>
                        </a:cubicBezTo>
                        <a:cubicBezTo>
                          <a:pt x="16062" y="10521"/>
                          <a:pt x="16062" y="10382"/>
                          <a:pt x="16062" y="10277"/>
                        </a:cubicBezTo>
                        <a:lnTo>
                          <a:pt x="15621" y="10277"/>
                        </a:lnTo>
                        <a:lnTo>
                          <a:pt x="13437" y="10277"/>
                        </a:lnTo>
                        <a:cubicBezTo>
                          <a:pt x="13437" y="9999"/>
                          <a:pt x="13415" y="9685"/>
                          <a:pt x="13392" y="9406"/>
                        </a:cubicBezTo>
                        <a:cubicBezTo>
                          <a:pt x="13370" y="9128"/>
                          <a:pt x="13348" y="8814"/>
                          <a:pt x="13304" y="8535"/>
                        </a:cubicBezTo>
                        <a:cubicBezTo>
                          <a:pt x="13238" y="8083"/>
                          <a:pt x="13172" y="7630"/>
                          <a:pt x="13084" y="7177"/>
                        </a:cubicBezTo>
                        <a:cubicBezTo>
                          <a:pt x="13084" y="7142"/>
                          <a:pt x="13061" y="7107"/>
                          <a:pt x="13061" y="7072"/>
                        </a:cubicBezTo>
                        <a:cubicBezTo>
                          <a:pt x="13039" y="6968"/>
                          <a:pt x="13017" y="6863"/>
                          <a:pt x="12995" y="6759"/>
                        </a:cubicBezTo>
                        <a:cubicBezTo>
                          <a:pt x="12973" y="6689"/>
                          <a:pt x="12951" y="6619"/>
                          <a:pt x="12951" y="6550"/>
                        </a:cubicBezTo>
                        <a:cubicBezTo>
                          <a:pt x="12929" y="6480"/>
                          <a:pt x="12907" y="6410"/>
                          <a:pt x="12907" y="6341"/>
                        </a:cubicBezTo>
                        <a:cubicBezTo>
                          <a:pt x="12885" y="6236"/>
                          <a:pt x="12841" y="6132"/>
                          <a:pt x="12819" y="6027"/>
                        </a:cubicBezTo>
                        <a:cubicBezTo>
                          <a:pt x="12819" y="5992"/>
                          <a:pt x="12797" y="5957"/>
                          <a:pt x="12797" y="5957"/>
                        </a:cubicBezTo>
                        <a:cubicBezTo>
                          <a:pt x="12488" y="4912"/>
                          <a:pt x="12047" y="3972"/>
                          <a:pt x="11517" y="3101"/>
                        </a:cubicBezTo>
                        <a:cubicBezTo>
                          <a:pt x="10988" y="2265"/>
                          <a:pt x="10370" y="1568"/>
                          <a:pt x="9708" y="1080"/>
                        </a:cubicBezTo>
                        <a:cubicBezTo>
                          <a:pt x="9686" y="1080"/>
                          <a:pt x="9664" y="1045"/>
                          <a:pt x="9642" y="1045"/>
                        </a:cubicBezTo>
                        <a:cubicBezTo>
                          <a:pt x="9575" y="1010"/>
                          <a:pt x="9509" y="941"/>
                          <a:pt x="9443" y="906"/>
                        </a:cubicBezTo>
                        <a:cubicBezTo>
                          <a:pt x="9399" y="871"/>
                          <a:pt x="9355" y="836"/>
                          <a:pt x="9311" y="801"/>
                        </a:cubicBezTo>
                        <a:cubicBezTo>
                          <a:pt x="9267" y="766"/>
                          <a:pt x="9222" y="732"/>
                          <a:pt x="9178" y="732"/>
                        </a:cubicBezTo>
                        <a:cubicBezTo>
                          <a:pt x="9112" y="697"/>
                          <a:pt x="9046" y="662"/>
                          <a:pt x="8980" y="627"/>
                        </a:cubicBezTo>
                        <a:cubicBezTo>
                          <a:pt x="8958" y="627"/>
                          <a:pt x="8936" y="592"/>
                          <a:pt x="8914" y="592"/>
                        </a:cubicBezTo>
                        <a:cubicBezTo>
                          <a:pt x="8230" y="209"/>
                          <a:pt x="7502" y="0"/>
                          <a:pt x="6729" y="0"/>
                        </a:cubicBezTo>
                        <a:cubicBezTo>
                          <a:pt x="5957" y="0"/>
                          <a:pt x="5229" y="209"/>
                          <a:pt x="4545" y="592"/>
                        </a:cubicBezTo>
                        <a:cubicBezTo>
                          <a:pt x="4523" y="592"/>
                          <a:pt x="4501" y="627"/>
                          <a:pt x="4501" y="627"/>
                        </a:cubicBezTo>
                        <a:cubicBezTo>
                          <a:pt x="4435" y="662"/>
                          <a:pt x="4369" y="697"/>
                          <a:pt x="4302" y="732"/>
                        </a:cubicBezTo>
                        <a:cubicBezTo>
                          <a:pt x="4258" y="766"/>
                          <a:pt x="4214" y="766"/>
                          <a:pt x="4170" y="801"/>
                        </a:cubicBezTo>
                        <a:cubicBezTo>
                          <a:pt x="4126" y="836"/>
                          <a:pt x="4082" y="871"/>
                          <a:pt x="4038" y="906"/>
                        </a:cubicBezTo>
                        <a:cubicBezTo>
                          <a:pt x="3971" y="941"/>
                          <a:pt x="3905" y="1010"/>
                          <a:pt x="3839" y="1045"/>
                        </a:cubicBezTo>
                        <a:cubicBezTo>
                          <a:pt x="3817" y="1045"/>
                          <a:pt x="3795" y="1080"/>
                          <a:pt x="3773" y="1080"/>
                        </a:cubicBezTo>
                        <a:cubicBezTo>
                          <a:pt x="3133" y="1568"/>
                          <a:pt x="2515" y="2265"/>
                          <a:pt x="1964" y="3101"/>
                        </a:cubicBezTo>
                        <a:lnTo>
                          <a:pt x="1964" y="3101"/>
                        </a:lnTo>
                        <a:cubicBezTo>
                          <a:pt x="750" y="5017"/>
                          <a:pt x="0" y="7665"/>
                          <a:pt x="0" y="10591"/>
                        </a:cubicBezTo>
                        <a:cubicBezTo>
                          <a:pt x="0" y="13517"/>
                          <a:pt x="750" y="16165"/>
                          <a:pt x="1964" y="18081"/>
                        </a:cubicBezTo>
                        <a:lnTo>
                          <a:pt x="1964" y="18081"/>
                        </a:lnTo>
                        <a:cubicBezTo>
                          <a:pt x="2493" y="18917"/>
                          <a:pt x="3111" y="19614"/>
                          <a:pt x="3773" y="20102"/>
                        </a:cubicBezTo>
                        <a:cubicBezTo>
                          <a:pt x="3795" y="20102"/>
                          <a:pt x="3817" y="20137"/>
                          <a:pt x="3839" y="20137"/>
                        </a:cubicBezTo>
                        <a:cubicBezTo>
                          <a:pt x="3905" y="20172"/>
                          <a:pt x="3971" y="20241"/>
                          <a:pt x="4038" y="20276"/>
                        </a:cubicBezTo>
                        <a:cubicBezTo>
                          <a:pt x="4082" y="20311"/>
                          <a:pt x="4126" y="20346"/>
                          <a:pt x="4170" y="20346"/>
                        </a:cubicBezTo>
                        <a:cubicBezTo>
                          <a:pt x="4214" y="20381"/>
                          <a:pt x="4258" y="20415"/>
                          <a:pt x="4302" y="20415"/>
                        </a:cubicBezTo>
                        <a:cubicBezTo>
                          <a:pt x="4369" y="20450"/>
                          <a:pt x="4435" y="20485"/>
                          <a:pt x="4501" y="20520"/>
                        </a:cubicBezTo>
                        <a:cubicBezTo>
                          <a:pt x="4523" y="20520"/>
                          <a:pt x="4545" y="20555"/>
                          <a:pt x="4567" y="20555"/>
                        </a:cubicBezTo>
                        <a:cubicBezTo>
                          <a:pt x="4766" y="20659"/>
                          <a:pt x="4964" y="20764"/>
                          <a:pt x="5163" y="20834"/>
                        </a:cubicBezTo>
                        <a:cubicBezTo>
                          <a:pt x="5295" y="20868"/>
                          <a:pt x="5428" y="20729"/>
                          <a:pt x="5428" y="20485"/>
                        </a:cubicBezTo>
                        <a:lnTo>
                          <a:pt x="5428" y="20485"/>
                        </a:lnTo>
                        <a:cubicBezTo>
                          <a:pt x="5428" y="20311"/>
                          <a:pt x="5361" y="20172"/>
                          <a:pt x="5251" y="20137"/>
                        </a:cubicBezTo>
                        <a:cubicBezTo>
                          <a:pt x="5075" y="20067"/>
                          <a:pt x="4898" y="19997"/>
                          <a:pt x="4722" y="19893"/>
                        </a:cubicBezTo>
                        <a:cubicBezTo>
                          <a:pt x="4699" y="19893"/>
                          <a:pt x="4677" y="19858"/>
                          <a:pt x="4655" y="19858"/>
                        </a:cubicBezTo>
                        <a:cubicBezTo>
                          <a:pt x="4589" y="19823"/>
                          <a:pt x="4545" y="19788"/>
                          <a:pt x="4479" y="19754"/>
                        </a:cubicBezTo>
                        <a:cubicBezTo>
                          <a:pt x="4435" y="19719"/>
                          <a:pt x="4391" y="19719"/>
                          <a:pt x="4346" y="19684"/>
                        </a:cubicBezTo>
                        <a:cubicBezTo>
                          <a:pt x="4302" y="19649"/>
                          <a:pt x="4280" y="19649"/>
                          <a:pt x="4236" y="19614"/>
                        </a:cubicBezTo>
                        <a:cubicBezTo>
                          <a:pt x="4170" y="19579"/>
                          <a:pt x="4104" y="19510"/>
                          <a:pt x="4038" y="19475"/>
                        </a:cubicBezTo>
                        <a:cubicBezTo>
                          <a:pt x="4016" y="19475"/>
                          <a:pt x="4016" y="19440"/>
                          <a:pt x="3993" y="19440"/>
                        </a:cubicBezTo>
                        <a:cubicBezTo>
                          <a:pt x="1897" y="17837"/>
                          <a:pt x="463" y="14458"/>
                          <a:pt x="463" y="10521"/>
                        </a:cubicBezTo>
                        <a:cubicBezTo>
                          <a:pt x="463" y="6585"/>
                          <a:pt x="1897" y="3240"/>
                          <a:pt x="3993" y="1603"/>
                        </a:cubicBezTo>
                        <a:cubicBezTo>
                          <a:pt x="4016" y="1603"/>
                          <a:pt x="4016" y="1568"/>
                          <a:pt x="4038" y="1568"/>
                        </a:cubicBezTo>
                        <a:cubicBezTo>
                          <a:pt x="4104" y="1533"/>
                          <a:pt x="4170" y="1463"/>
                          <a:pt x="4236" y="1428"/>
                        </a:cubicBezTo>
                        <a:cubicBezTo>
                          <a:pt x="4280" y="1394"/>
                          <a:pt x="4302" y="1394"/>
                          <a:pt x="4346" y="1359"/>
                        </a:cubicBezTo>
                        <a:cubicBezTo>
                          <a:pt x="4391" y="1324"/>
                          <a:pt x="4435" y="1289"/>
                          <a:pt x="4479" y="1289"/>
                        </a:cubicBezTo>
                        <a:cubicBezTo>
                          <a:pt x="4545" y="1254"/>
                          <a:pt x="4589" y="1219"/>
                          <a:pt x="4655" y="1185"/>
                        </a:cubicBezTo>
                        <a:cubicBezTo>
                          <a:pt x="4677" y="1185"/>
                          <a:pt x="4700" y="1150"/>
                          <a:pt x="4722" y="1150"/>
                        </a:cubicBezTo>
                        <a:cubicBezTo>
                          <a:pt x="6045" y="453"/>
                          <a:pt x="7479" y="453"/>
                          <a:pt x="8781" y="1150"/>
                        </a:cubicBezTo>
                        <a:cubicBezTo>
                          <a:pt x="8803" y="1150"/>
                          <a:pt x="8825" y="1185"/>
                          <a:pt x="8847" y="1185"/>
                        </a:cubicBezTo>
                        <a:cubicBezTo>
                          <a:pt x="8914" y="1219"/>
                          <a:pt x="8958" y="1254"/>
                          <a:pt x="9024" y="1289"/>
                        </a:cubicBezTo>
                        <a:cubicBezTo>
                          <a:pt x="9068" y="1324"/>
                          <a:pt x="9112" y="1359"/>
                          <a:pt x="9156" y="1359"/>
                        </a:cubicBezTo>
                        <a:cubicBezTo>
                          <a:pt x="9200" y="1394"/>
                          <a:pt x="9222" y="1394"/>
                          <a:pt x="9267" y="1428"/>
                        </a:cubicBezTo>
                        <a:cubicBezTo>
                          <a:pt x="9333" y="1463"/>
                          <a:pt x="9399" y="1533"/>
                          <a:pt x="9465" y="1568"/>
                        </a:cubicBezTo>
                        <a:cubicBezTo>
                          <a:pt x="9487" y="1568"/>
                          <a:pt x="9487" y="1603"/>
                          <a:pt x="9509" y="1603"/>
                        </a:cubicBezTo>
                        <a:cubicBezTo>
                          <a:pt x="10767" y="2578"/>
                          <a:pt x="11804" y="4181"/>
                          <a:pt x="12400" y="6166"/>
                        </a:cubicBezTo>
                        <a:cubicBezTo>
                          <a:pt x="12400" y="6201"/>
                          <a:pt x="12422" y="6201"/>
                          <a:pt x="12422" y="6236"/>
                        </a:cubicBezTo>
                        <a:cubicBezTo>
                          <a:pt x="12444" y="6341"/>
                          <a:pt x="12488" y="6445"/>
                          <a:pt x="12510" y="6550"/>
                        </a:cubicBezTo>
                        <a:cubicBezTo>
                          <a:pt x="12532" y="6619"/>
                          <a:pt x="12532" y="6654"/>
                          <a:pt x="12554" y="6724"/>
                        </a:cubicBezTo>
                        <a:cubicBezTo>
                          <a:pt x="12576" y="6794"/>
                          <a:pt x="12598" y="6863"/>
                          <a:pt x="12598" y="6933"/>
                        </a:cubicBezTo>
                        <a:cubicBezTo>
                          <a:pt x="12620" y="7037"/>
                          <a:pt x="12642" y="7107"/>
                          <a:pt x="12664" y="7212"/>
                        </a:cubicBezTo>
                        <a:cubicBezTo>
                          <a:pt x="12664" y="7246"/>
                          <a:pt x="12686" y="7281"/>
                          <a:pt x="12686" y="7316"/>
                        </a:cubicBezTo>
                        <a:cubicBezTo>
                          <a:pt x="12708" y="7455"/>
                          <a:pt x="12731" y="7560"/>
                          <a:pt x="12753" y="7699"/>
                        </a:cubicBezTo>
                        <a:cubicBezTo>
                          <a:pt x="12753" y="7699"/>
                          <a:pt x="12753" y="7699"/>
                          <a:pt x="12753" y="7699"/>
                        </a:cubicBezTo>
                        <a:cubicBezTo>
                          <a:pt x="12797" y="7943"/>
                          <a:pt x="12841" y="8187"/>
                          <a:pt x="12863" y="8431"/>
                        </a:cubicBezTo>
                        <a:cubicBezTo>
                          <a:pt x="12907" y="8710"/>
                          <a:pt x="12929" y="9023"/>
                          <a:pt x="12951" y="9302"/>
                        </a:cubicBezTo>
                        <a:cubicBezTo>
                          <a:pt x="12973" y="9581"/>
                          <a:pt x="12995" y="9894"/>
                          <a:pt x="12995" y="10173"/>
                        </a:cubicBezTo>
                        <a:cubicBezTo>
                          <a:pt x="12995" y="10417"/>
                          <a:pt x="12995" y="10626"/>
                          <a:pt x="12995" y="10870"/>
                        </a:cubicBezTo>
                        <a:lnTo>
                          <a:pt x="13437" y="10870"/>
                        </a:lnTo>
                        <a:lnTo>
                          <a:pt x="15621" y="10870"/>
                        </a:lnTo>
                        <a:cubicBezTo>
                          <a:pt x="15621" y="11148"/>
                          <a:pt x="15643" y="11462"/>
                          <a:pt x="15665" y="11741"/>
                        </a:cubicBezTo>
                        <a:cubicBezTo>
                          <a:pt x="15687" y="12019"/>
                          <a:pt x="15709" y="12333"/>
                          <a:pt x="15753" y="12612"/>
                        </a:cubicBezTo>
                        <a:cubicBezTo>
                          <a:pt x="16261" y="16653"/>
                          <a:pt x="18224" y="19858"/>
                          <a:pt x="20762" y="20834"/>
                        </a:cubicBezTo>
                        <a:lnTo>
                          <a:pt x="20717" y="21286"/>
                        </a:lnTo>
                        <a:cubicBezTo>
                          <a:pt x="20695" y="21461"/>
                          <a:pt x="20828" y="21600"/>
                          <a:pt x="20938" y="21530"/>
                        </a:cubicBezTo>
                        <a:lnTo>
                          <a:pt x="21534" y="21008"/>
                        </a:lnTo>
                        <a:cubicBezTo>
                          <a:pt x="21578" y="21008"/>
                          <a:pt x="21600" y="20834"/>
                          <a:pt x="21534" y="20729"/>
                        </a:cubicBezTo>
                        <a:close/>
                      </a:path>
                    </a:pathLst>
                  </a:custGeom>
                  <a:solidFill>
                    <a:schemeClr val="accent4"/>
                  </a:solidFill>
                  <a:ln w="12700">
                    <a:noFill/>
                    <a:miter lim="400000"/>
                  </a:ln>
                </p:spPr>
                <p:txBody>
                  <a:bodyPr lIns="38100" tIns="38100" rIns="38100" bIns="38100" anchor="ctr"/>
                  <a:lstStyle/>
                  <a:p>
                    <a:pPr defTabSz="1219170" fontAlgn="base">
                      <a:lnSpc>
                        <a:spcPct val="90000"/>
                      </a:lnSpc>
                      <a:spcBef>
                        <a:spcPct val="0"/>
                      </a:spcBef>
                      <a:spcAft>
                        <a:spcPct val="37000"/>
                      </a:spcAft>
                      <a:defRPr sz="3000">
                        <a:solidFill>
                          <a:srgbClr val="FFFFFF"/>
                        </a:solidFill>
                      </a:defRPr>
                    </a:pPr>
                    <a:endParaRPr sz="3200" dirty="0">
                      <a:solidFill>
                        <a:srgbClr val="FFFFFF"/>
                      </a:solidFill>
                      <a:latin typeface="Arial" panose="020B0604020202020204" pitchFamily="34" charset="0"/>
                    </a:endParaRPr>
                  </a:p>
                </p:txBody>
              </p:sp>
              <p:sp>
                <p:nvSpPr>
                  <p:cNvPr id="68" name="Shape">
                    <a:extLst>
                      <a:ext uri="{FF2B5EF4-FFF2-40B4-BE49-F238E27FC236}">
                        <a16:creationId xmlns:a16="http://schemas.microsoft.com/office/drawing/2014/main" id="{D6709206-8CA6-4D54-B14F-541B1D07D954}"/>
                      </a:ext>
                    </a:extLst>
                  </p:cNvPr>
                  <p:cNvSpPr/>
                  <p:nvPr/>
                </p:nvSpPr>
                <p:spPr>
                  <a:xfrm>
                    <a:off x="6242665" y="1215060"/>
                    <a:ext cx="2189210" cy="3461814"/>
                  </a:xfrm>
                  <a:custGeom>
                    <a:avLst/>
                    <a:gdLst/>
                    <a:ahLst/>
                    <a:cxnLst>
                      <a:cxn ang="0">
                        <a:pos x="wd2" y="hd2"/>
                      </a:cxn>
                      <a:cxn ang="5400000">
                        <a:pos x="wd2" y="hd2"/>
                      </a:cxn>
                      <a:cxn ang="10800000">
                        <a:pos x="wd2" y="hd2"/>
                      </a:cxn>
                      <a:cxn ang="16200000">
                        <a:pos x="wd2" y="hd2"/>
                      </a:cxn>
                    </a:cxnLst>
                    <a:rect l="0" t="0" r="r" b="b"/>
                    <a:pathLst>
                      <a:path w="21198" h="21362" extrusionOk="0">
                        <a:moveTo>
                          <a:pt x="11522" y="18"/>
                        </a:moveTo>
                        <a:cubicBezTo>
                          <a:pt x="6268" y="-223"/>
                          <a:pt x="1769" y="2009"/>
                          <a:pt x="601" y="5073"/>
                        </a:cubicBezTo>
                        <a:cubicBezTo>
                          <a:pt x="533" y="5204"/>
                          <a:pt x="704" y="5336"/>
                          <a:pt x="945" y="5336"/>
                        </a:cubicBezTo>
                        <a:lnTo>
                          <a:pt x="945" y="5336"/>
                        </a:lnTo>
                        <a:cubicBezTo>
                          <a:pt x="1117" y="5336"/>
                          <a:pt x="1254" y="5270"/>
                          <a:pt x="1288" y="5161"/>
                        </a:cubicBezTo>
                        <a:cubicBezTo>
                          <a:pt x="2387" y="2294"/>
                          <a:pt x="6611" y="193"/>
                          <a:pt x="11556" y="434"/>
                        </a:cubicBezTo>
                        <a:cubicBezTo>
                          <a:pt x="16295" y="674"/>
                          <a:pt x="20175" y="3125"/>
                          <a:pt x="20519" y="6145"/>
                        </a:cubicBezTo>
                        <a:cubicBezTo>
                          <a:pt x="20897" y="9341"/>
                          <a:pt x="17463" y="12076"/>
                          <a:pt x="12827" y="12711"/>
                        </a:cubicBezTo>
                        <a:cubicBezTo>
                          <a:pt x="12552" y="12755"/>
                          <a:pt x="12243" y="12776"/>
                          <a:pt x="11968" y="12798"/>
                        </a:cubicBezTo>
                        <a:cubicBezTo>
                          <a:pt x="11693" y="12820"/>
                          <a:pt x="11384" y="12842"/>
                          <a:pt x="11110" y="12842"/>
                        </a:cubicBezTo>
                        <a:cubicBezTo>
                          <a:pt x="11007" y="12842"/>
                          <a:pt x="10869" y="12842"/>
                          <a:pt x="10766" y="12842"/>
                        </a:cubicBezTo>
                        <a:cubicBezTo>
                          <a:pt x="10663" y="12842"/>
                          <a:pt x="10526" y="12842"/>
                          <a:pt x="10423" y="12842"/>
                        </a:cubicBezTo>
                        <a:lnTo>
                          <a:pt x="10423" y="13280"/>
                        </a:lnTo>
                        <a:lnTo>
                          <a:pt x="10423" y="15446"/>
                        </a:lnTo>
                        <a:cubicBezTo>
                          <a:pt x="10148" y="15446"/>
                          <a:pt x="9839" y="15468"/>
                          <a:pt x="9564" y="15490"/>
                        </a:cubicBezTo>
                        <a:cubicBezTo>
                          <a:pt x="9290" y="15512"/>
                          <a:pt x="8980" y="15534"/>
                          <a:pt x="8706" y="15578"/>
                        </a:cubicBezTo>
                        <a:cubicBezTo>
                          <a:pt x="4722" y="16081"/>
                          <a:pt x="1563" y="18029"/>
                          <a:pt x="601" y="20524"/>
                        </a:cubicBezTo>
                        <a:lnTo>
                          <a:pt x="258" y="20480"/>
                        </a:lnTo>
                        <a:cubicBezTo>
                          <a:pt x="86" y="20458"/>
                          <a:pt x="-51" y="20589"/>
                          <a:pt x="18" y="20699"/>
                        </a:cubicBezTo>
                        <a:lnTo>
                          <a:pt x="533" y="21289"/>
                        </a:lnTo>
                        <a:cubicBezTo>
                          <a:pt x="601" y="21377"/>
                          <a:pt x="773" y="21377"/>
                          <a:pt x="876" y="21333"/>
                        </a:cubicBezTo>
                        <a:lnTo>
                          <a:pt x="1666" y="20874"/>
                        </a:lnTo>
                        <a:cubicBezTo>
                          <a:pt x="1803" y="20786"/>
                          <a:pt x="1735" y="20655"/>
                          <a:pt x="1563" y="20633"/>
                        </a:cubicBezTo>
                        <a:lnTo>
                          <a:pt x="1254" y="20611"/>
                        </a:lnTo>
                        <a:cubicBezTo>
                          <a:pt x="2147" y="18335"/>
                          <a:pt x="5031" y="16541"/>
                          <a:pt x="8671" y="16037"/>
                        </a:cubicBezTo>
                        <a:cubicBezTo>
                          <a:pt x="8946" y="15993"/>
                          <a:pt x="9255" y="15972"/>
                          <a:pt x="9530" y="15950"/>
                        </a:cubicBezTo>
                        <a:cubicBezTo>
                          <a:pt x="9805" y="15928"/>
                          <a:pt x="10114" y="15906"/>
                          <a:pt x="10388" y="15906"/>
                        </a:cubicBezTo>
                        <a:cubicBezTo>
                          <a:pt x="10491" y="15906"/>
                          <a:pt x="10629" y="15906"/>
                          <a:pt x="10732" y="15906"/>
                        </a:cubicBezTo>
                        <a:cubicBezTo>
                          <a:pt x="10835" y="15906"/>
                          <a:pt x="10972" y="15906"/>
                          <a:pt x="11075" y="15906"/>
                        </a:cubicBezTo>
                        <a:lnTo>
                          <a:pt x="11075" y="15468"/>
                        </a:lnTo>
                        <a:lnTo>
                          <a:pt x="11075" y="13302"/>
                        </a:lnTo>
                        <a:cubicBezTo>
                          <a:pt x="11350" y="13302"/>
                          <a:pt x="11659" y="13280"/>
                          <a:pt x="11934" y="13258"/>
                        </a:cubicBezTo>
                        <a:cubicBezTo>
                          <a:pt x="12208" y="13236"/>
                          <a:pt x="12518" y="13214"/>
                          <a:pt x="12792" y="13170"/>
                        </a:cubicBezTo>
                        <a:cubicBezTo>
                          <a:pt x="17806" y="12536"/>
                          <a:pt x="21549" y="9581"/>
                          <a:pt x="21171" y="6145"/>
                        </a:cubicBezTo>
                        <a:cubicBezTo>
                          <a:pt x="20794" y="2906"/>
                          <a:pt x="16638" y="258"/>
                          <a:pt x="11522" y="18"/>
                        </a:cubicBezTo>
                        <a:close/>
                      </a:path>
                    </a:pathLst>
                  </a:custGeom>
                  <a:solidFill>
                    <a:schemeClr val="accent2"/>
                  </a:solidFill>
                  <a:ln w="12700">
                    <a:miter lim="400000"/>
                  </a:ln>
                </p:spPr>
                <p:txBody>
                  <a:bodyPr lIns="38100" tIns="38100" rIns="38100" bIns="38100" anchor="ctr"/>
                  <a:lstStyle/>
                  <a:p>
                    <a:pPr defTabSz="1219170" fontAlgn="base">
                      <a:lnSpc>
                        <a:spcPct val="90000"/>
                      </a:lnSpc>
                      <a:spcBef>
                        <a:spcPct val="0"/>
                      </a:spcBef>
                      <a:spcAft>
                        <a:spcPct val="37000"/>
                      </a:spcAft>
                      <a:defRPr sz="3000">
                        <a:solidFill>
                          <a:srgbClr val="FFFFFF"/>
                        </a:solidFill>
                      </a:defRPr>
                    </a:pPr>
                    <a:endParaRPr sz="3200" dirty="0">
                      <a:solidFill>
                        <a:srgbClr val="FFFFFF"/>
                      </a:solidFill>
                      <a:latin typeface="Arial" panose="020B0604020202020204" pitchFamily="34" charset="0"/>
                    </a:endParaRPr>
                  </a:p>
                </p:txBody>
              </p:sp>
              <p:sp>
                <p:nvSpPr>
                  <p:cNvPr id="69" name="Shape">
                    <a:extLst>
                      <a:ext uri="{FF2B5EF4-FFF2-40B4-BE49-F238E27FC236}">
                        <a16:creationId xmlns:a16="http://schemas.microsoft.com/office/drawing/2014/main" id="{8E240BCB-217E-4ABA-A4CD-16814E8C3268}"/>
                      </a:ext>
                    </a:extLst>
                  </p:cNvPr>
                  <p:cNvSpPr/>
                  <p:nvPr/>
                </p:nvSpPr>
                <p:spPr>
                  <a:xfrm>
                    <a:off x="4930466" y="3697598"/>
                    <a:ext cx="3476000" cy="2196303"/>
                  </a:xfrm>
                  <a:custGeom>
                    <a:avLst/>
                    <a:gdLst/>
                    <a:ahLst/>
                    <a:cxnLst>
                      <a:cxn ang="0">
                        <a:pos x="wd2" y="hd2"/>
                      </a:cxn>
                      <a:cxn ang="5400000">
                        <a:pos x="wd2" y="hd2"/>
                      </a:cxn>
                      <a:cxn ang="10800000">
                        <a:pos x="wd2" y="hd2"/>
                      </a:cxn>
                      <a:cxn ang="16200000">
                        <a:pos x="wd2" y="hd2"/>
                      </a:cxn>
                    </a:cxnLst>
                    <a:rect l="0" t="0" r="r" b="b"/>
                    <a:pathLst>
                      <a:path w="21363" h="21199" extrusionOk="0">
                        <a:moveTo>
                          <a:pt x="16049" y="977"/>
                        </a:moveTo>
                        <a:lnTo>
                          <a:pt x="16049" y="977"/>
                        </a:lnTo>
                        <a:cubicBezTo>
                          <a:pt x="16049" y="1148"/>
                          <a:pt x="16114" y="1285"/>
                          <a:pt x="16223" y="1319"/>
                        </a:cubicBezTo>
                        <a:cubicBezTo>
                          <a:pt x="19078" y="2415"/>
                          <a:pt x="21171" y="6625"/>
                          <a:pt x="20931" y="11554"/>
                        </a:cubicBezTo>
                        <a:cubicBezTo>
                          <a:pt x="20691" y="16278"/>
                          <a:pt x="18250" y="20147"/>
                          <a:pt x="15242" y="20489"/>
                        </a:cubicBezTo>
                        <a:cubicBezTo>
                          <a:pt x="12060" y="20865"/>
                          <a:pt x="9336" y="17442"/>
                          <a:pt x="8703" y="12821"/>
                        </a:cubicBezTo>
                        <a:cubicBezTo>
                          <a:pt x="8660" y="12547"/>
                          <a:pt x="8638" y="12239"/>
                          <a:pt x="8616" y="11965"/>
                        </a:cubicBezTo>
                        <a:cubicBezTo>
                          <a:pt x="8594" y="11691"/>
                          <a:pt x="8573" y="11383"/>
                          <a:pt x="8573" y="11109"/>
                        </a:cubicBezTo>
                        <a:cubicBezTo>
                          <a:pt x="8573" y="11007"/>
                          <a:pt x="8573" y="10870"/>
                          <a:pt x="8573" y="10767"/>
                        </a:cubicBezTo>
                        <a:cubicBezTo>
                          <a:pt x="8573" y="10664"/>
                          <a:pt x="8573" y="10528"/>
                          <a:pt x="8573" y="10425"/>
                        </a:cubicBezTo>
                        <a:lnTo>
                          <a:pt x="8137" y="10425"/>
                        </a:lnTo>
                        <a:lnTo>
                          <a:pt x="5979" y="10425"/>
                        </a:lnTo>
                        <a:cubicBezTo>
                          <a:pt x="5979" y="10151"/>
                          <a:pt x="5957" y="9843"/>
                          <a:pt x="5935" y="9569"/>
                        </a:cubicBezTo>
                        <a:cubicBezTo>
                          <a:pt x="5914" y="9295"/>
                          <a:pt x="5892" y="8987"/>
                          <a:pt x="5848" y="8713"/>
                        </a:cubicBezTo>
                        <a:cubicBezTo>
                          <a:pt x="5347" y="4708"/>
                          <a:pt x="3363" y="1525"/>
                          <a:pt x="835" y="635"/>
                        </a:cubicBezTo>
                        <a:lnTo>
                          <a:pt x="879" y="258"/>
                        </a:lnTo>
                        <a:cubicBezTo>
                          <a:pt x="900" y="87"/>
                          <a:pt x="770" y="-50"/>
                          <a:pt x="661" y="18"/>
                        </a:cubicBezTo>
                        <a:lnTo>
                          <a:pt x="72" y="532"/>
                        </a:lnTo>
                        <a:cubicBezTo>
                          <a:pt x="-15" y="600"/>
                          <a:pt x="-15" y="772"/>
                          <a:pt x="29" y="874"/>
                        </a:cubicBezTo>
                        <a:lnTo>
                          <a:pt x="486" y="1662"/>
                        </a:lnTo>
                        <a:cubicBezTo>
                          <a:pt x="573" y="1798"/>
                          <a:pt x="704" y="1730"/>
                          <a:pt x="726" y="1559"/>
                        </a:cubicBezTo>
                        <a:lnTo>
                          <a:pt x="748" y="1285"/>
                        </a:lnTo>
                        <a:cubicBezTo>
                          <a:pt x="3058" y="2141"/>
                          <a:pt x="4867" y="5050"/>
                          <a:pt x="5369" y="8713"/>
                        </a:cubicBezTo>
                        <a:cubicBezTo>
                          <a:pt x="5412" y="8987"/>
                          <a:pt x="5434" y="9295"/>
                          <a:pt x="5456" y="9569"/>
                        </a:cubicBezTo>
                        <a:cubicBezTo>
                          <a:pt x="5478" y="9843"/>
                          <a:pt x="5499" y="10151"/>
                          <a:pt x="5499" y="10425"/>
                        </a:cubicBezTo>
                        <a:cubicBezTo>
                          <a:pt x="5499" y="10527"/>
                          <a:pt x="5499" y="10664"/>
                          <a:pt x="5499" y="10767"/>
                        </a:cubicBezTo>
                        <a:cubicBezTo>
                          <a:pt x="5499" y="10870"/>
                          <a:pt x="5499" y="11007"/>
                          <a:pt x="5499" y="11109"/>
                        </a:cubicBezTo>
                        <a:lnTo>
                          <a:pt x="5935" y="11109"/>
                        </a:lnTo>
                        <a:lnTo>
                          <a:pt x="8093" y="11109"/>
                        </a:lnTo>
                        <a:cubicBezTo>
                          <a:pt x="8093" y="11383"/>
                          <a:pt x="8115" y="11691"/>
                          <a:pt x="8137" y="11965"/>
                        </a:cubicBezTo>
                        <a:cubicBezTo>
                          <a:pt x="8159" y="12239"/>
                          <a:pt x="8180" y="12547"/>
                          <a:pt x="8224" y="12821"/>
                        </a:cubicBezTo>
                        <a:cubicBezTo>
                          <a:pt x="8856" y="17819"/>
                          <a:pt x="11799" y="21550"/>
                          <a:pt x="15221" y="21173"/>
                        </a:cubicBezTo>
                        <a:cubicBezTo>
                          <a:pt x="18468" y="20797"/>
                          <a:pt x="21105" y="16655"/>
                          <a:pt x="21345" y="11554"/>
                        </a:cubicBezTo>
                        <a:cubicBezTo>
                          <a:pt x="21585" y="6317"/>
                          <a:pt x="19362" y="1833"/>
                          <a:pt x="16310" y="669"/>
                        </a:cubicBezTo>
                        <a:cubicBezTo>
                          <a:pt x="16180" y="600"/>
                          <a:pt x="16049" y="772"/>
                          <a:pt x="16049" y="977"/>
                        </a:cubicBezTo>
                        <a:close/>
                      </a:path>
                    </a:pathLst>
                  </a:custGeom>
                  <a:solidFill>
                    <a:schemeClr val="accent3"/>
                  </a:solidFill>
                  <a:ln w="12700">
                    <a:miter lim="400000"/>
                  </a:ln>
                </p:spPr>
                <p:txBody>
                  <a:bodyPr lIns="38100" tIns="38100" rIns="38100" bIns="38100" anchor="ctr"/>
                  <a:lstStyle/>
                  <a:p>
                    <a:pPr defTabSz="1219170" fontAlgn="base">
                      <a:lnSpc>
                        <a:spcPct val="90000"/>
                      </a:lnSpc>
                      <a:spcBef>
                        <a:spcPct val="0"/>
                      </a:spcBef>
                      <a:spcAft>
                        <a:spcPct val="37000"/>
                      </a:spcAft>
                      <a:defRPr sz="3000">
                        <a:solidFill>
                          <a:srgbClr val="FFFFFF"/>
                        </a:solidFill>
                      </a:defRPr>
                    </a:pPr>
                    <a:endParaRPr sz="3200" dirty="0">
                      <a:solidFill>
                        <a:srgbClr val="FFFFFF"/>
                      </a:solidFill>
                      <a:latin typeface="Arial" panose="020B0604020202020204" pitchFamily="34" charset="0"/>
                    </a:endParaRPr>
                  </a:p>
                </p:txBody>
              </p:sp>
              <p:sp>
                <p:nvSpPr>
                  <p:cNvPr id="70" name="Shape">
                    <a:extLst>
                      <a:ext uri="{FF2B5EF4-FFF2-40B4-BE49-F238E27FC236}">
                        <a16:creationId xmlns:a16="http://schemas.microsoft.com/office/drawing/2014/main" id="{A5F24B15-2BF4-48A3-A59B-54199A5827FE}"/>
                      </a:ext>
                    </a:extLst>
                  </p:cNvPr>
                  <p:cNvSpPr/>
                  <p:nvPr/>
                </p:nvSpPr>
                <p:spPr>
                  <a:xfrm>
                    <a:off x="3760124" y="2420864"/>
                    <a:ext cx="2194469" cy="3461814"/>
                  </a:xfrm>
                  <a:custGeom>
                    <a:avLst/>
                    <a:gdLst/>
                    <a:ahLst/>
                    <a:cxnLst>
                      <a:cxn ang="0">
                        <a:pos x="wd2" y="hd2"/>
                      </a:cxn>
                      <a:cxn ang="5400000">
                        <a:pos x="wd2" y="hd2"/>
                      </a:cxn>
                      <a:cxn ang="10800000">
                        <a:pos x="wd2" y="hd2"/>
                      </a:cxn>
                      <a:cxn ang="16200000">
                        <a:pos x="wd2" y="hd2"/>
                      </a:cxn>
                    </a:cxnLst>
                    <a:rect l="0" t="0" r="r" b="b"/>
                    <a:pathLst>
                      <a:path w="21181" h="21362" extrusionOk="0">
                        <a:moveTo>
                          <a:pt x="21147" y="663"/>
                        </a:moveTo>
                        <a:lnTo>
                          <a:pt x="20634" y="73"/>
                        </a:lnTo>
                        <a:cubicBezTo>
                          <a:pt x="20565" y="-15"/>
                          <a:pt x="20394" y="-15"/>
                          <a:pt x="20292" y="29"/>
                        </a:cubicBezTo>
                        <a:lnTo>
                          <a:pt x="19504" y="488"/>
                        </a:lnTo>
                        <a:cubicBezTo>
                          <a:pt x="19367" y="576"/>
                          <a:pt x="19436" y="707"/>
                          <a:pt x="19607" y="729"/>
                        </a:cubicBezTo>
                        <a:lnTo>
                          <a:pt x="19847" y="751"/>
                        </a:lnTo>
                        <a:cubicBezTo>
                          <a:pt x="19436" y="1801"/>
                          <a:pt x="18580" y="2808"/>
                          <a:pt x="17313" y="3618"/>
                        </a:cubicBezTo>
                        <a:cubicBezTo>
                          <a:pt x="15944" y="4493"/>
                          <a:pt x="14267" y="5062"/>
                          <a:pt x="12487" y="5303"/>
                        </a:cubicBezTo>
                        <a:cubicBezTo>
                          <a:pt x="12213" y="5347"/>
                          <a:pt x="11905" y="5369"/>
                          <a:pt x="11631" y="5390"/>
                        </a:cubicBezTo>
                        <a:cubicBezTo>
                          <a:pt x="11357" y="5412"/>
                          <a:pt x="11049" y="5434"/>
                          <a:pt x="10775" y="5434"/>
                        </a:cubicBezTo>
                        <a:cubicBezTo>
                          <a:pt x="10536" y="5434"/>
                          <a:pt x="10330" y="5434"/>
                          <a:pt x="10091" y="5434"/>
                        </a:cubicBezTo>
                        <a:lnTo>
                          <a:pt x="10091" y="5872"/>
                        </a:lnTo>
                        <a:lnTo>
                          <a:pt x="10091" y="8038"/>
                        </a:lnTo>
                        <a:cubicBezTo>
                          <a:pt x="9817" y="8038"/>
                          <a:pt x="9509" y="8060"/>
                          <a:pt x="9235" y="8082"/>
                        </a:cubicBezTo>
                        <a:cubicBezTo>
                          <a:pt x="8961" y="8104"/>
                          <a:pt x="8653" y="8126"/>
                          <a:pt x="8379" y="8170"/>
                        </a:cubicBezTo>
                        <a:cubicBezTo>
                          <a:pt x="3381" y="8804"/>
                          <a:pt x="-350" y="11759"/>
                          <a:pt x="27" y="15195"/>
                        </a:cubicBezTo>
                        <a:cubicBezTo>
                          <a:pt x="403" y="18456"/>
                          <a:pt x="4545" y="21104"/>
                          <a:pt x="9646" y="21344"/>
                        </a:cubicBezTo>
                        <a:cubicBezTo>
                          <a:pt x="14883" y="21585"/>
                          <a:pt x="19367" y="19353"/>
                          <a:pt x="20531" y="16289"/>
                        </a:cubicBezTo>
                        <a:cubicBezTo>
                          <a:pt x="20600" y="16158"/>
                          <a:pt x="20428" y="16026"/>
                          <a:pt x="20189" y="16026"/>
                        </a:cubicBezTo>
                        <a:lnTo>
                          <a:pt x="20189" y="16026"/>
                        </a:lnTo>
                        <a:cubicBezTo>
                          <a:pt x="20018" y="16026"/>
                          <a:pt x="19881" y="16092"/>
                          <a:pt x="19847" y="16201"/>
                        </a:cubicBezTo>
                        <a:cubicBezTo>
                          <a:pt x="18751" y="19068"/>
                          <a:pt x="14541" y="21169"/>
                          <a:pt x="9611" y="20928"/>
                        </a:cubicBezTo>
                        <a:cubicBezTo>
                          <a:pt x="4887" y="20688"/>
                          <a:pt x="1019" y="18237"/>
                          <a:pt x="677" y="15217"/>
                        </a:cubicBezTo>
                        <a:cubicBezTo>
                          <a:pt x="300" y="12021"/>
                          <a:pt x="3724" y="9286"/>
                          <a:pt x="8345" y="8651"/>
                        </a:cubicBezTo>
                        <a:cubicBezTo>
                          <a:pt x="8619" y="8607"/>
                          <a:pt x="8927" y="8586"/>
                          <a:pt x="9201" y="8564"/>
                        </a:cubicBezTo>
                        <a:cubicBezTo>
                          <a:pt x="9474" y="8542"/>
                          <a:pt x="9782" y="8520"/>
                          <a:pt x="10056" y="8520"/>
                        </a:cubicBezTo>
                        <a:cubicBezTo>
                          <a:pt x="10159" y="8520"/>
                          <a:pt x="10296" y="8520"/>
                          <a:pt x="10399" y="8520"/>
                        </a:cubicBezTo>
                        <a:cubicBezTo>
                          <a:pt x="10501" y="8520"/>
                          <a:pt x="10638" y="8520"/>
                          <a:pt x="10741" y="8520"/>
                        </a:cubicBezTo>
                        <a:lnTo>
                          <a:pt x="10741" y="8082"/>
                        </a:lnTo>
                        <a:lnTo>
                          <a:pt x="10741" y="5916"/>
                        </a:lnTo>
                        <a:cubicBezTo>
                          <a:pt x="11015" y="5916"/>
                          <a:pt x="11323" y="5894"/>
                          <a:pt x="11597" y="5872"/>
                        </a:cubicBezTo>
                        <a:cubicBezTo>
                          <a:pt x="11871" y="5850"/>
                          <a:pt x="12179" y="5828"/>
                          <a:pt x="12453" y="5784"/>
                        </a:cubicBezTo>
                        <a:cubicBezTo>
                          <a:pt x="14404" y="5544"/>
                          <a:pt x="16252" y="4931"/>
                          <a:pt x="17758" y="3968"/>
                        </a:cubicBezTo>
                        <a:cubicBezTo>
                          <a:pt x="19162" y="3071"/>
                          <a:pt x="20052" y="1998"/>
                          <a:pt x="20497" y="860"/>
                        </a:cubicBezTo>
                        <a:lnTo>
                          <a:pt x="20873" y="904"/>
                        </a:lnTo>
                        <a:cubicBezTo>
                          <a:pt x="21113" y="904"/>
                          <a:pt x="21250" y="773"/>
                          <a:pt x="21147" y="663"/>
                        </a:cubicBezTo>
                        <a:close/>
                      </a:path>
                    </a:pathLst>
                  </a:custGeom>
                  <a:solidFill>
                    <a:schemeClr val="accent1"/>
                  </a:solidFill>
                  <a:ln w="12700">
                    <a:miter lim="400000"/>
                  </a:ln>
                </p:spPr>
                <p:txBody>
                  <a:bodyPr lIns="38100" tIns="38100" rIns="38100" bIns="38100" anchor="ctr"/>
                  <a:lstStyle/>
                  <a:p>
                    <a:pPr defTabSz="1219170" fontAlgn="base">
                      <a:lnSpc>
                        <a:spcPct val="90000"/>
                      </a:lnSpc>
                      <a:spcBef>
                        <a:spcPct val="0"/>
                      </a:spcBef>
                      <a:spcAft>
                        <a:spcPct val="37000"/>
                      </a:spcAft>
                      <a:defRPr sz="3000">
                        <a:solidFill>
                          <a:srgbClr val="FFFFFF"/>
                        </a:solidFill>
                      </a:defRPr>
                    </a:pPr>
                    <a:endParaRPr sz="3200" dirty="0">
                      <a:solidFill>
                        <a:srgbClr val="FFFFFF"/>
                      </a:solidFill>
                      <a:latin typeface="Arial" panose="020B0604020202020204" pitchFamily="34" charset="0"/>
                    </a:endParaRPr>
                  </a:p>
                </p:txBody>
              </p:sp>
            </p:grpSp>
            <p:grpSp>
              <p:nvGrpSpPr>
                <p:cNvPr id="55" name="Group 54">
                  <a:extLst>
                    <a:ext uri="{FF2B5EF4-FFF2-40B4-BE49-F238E27FC236}">
                      <a16:creationId xmlns:a16="http://schemas.microsoft.com/office/drawing/2014/main" id="{0A35C349-AB98-4853-AF75-30E94C3C8B69}"/>
                    </a:ext>
                  </a:extLst>
                </p:cNvPr>
                <p:cNvGrpSpPr/>
                <p:nvPr/>
              </p:nvGrpSpPr>
              <p:grpSpPr>
                <a:xfrm>
                  <a:off x="57241" y="4071567"/>
                  <a:ext cx="2063778" cy="1949120"/>
                  <a:chOff x="-2668029" y="4054242"/>
                  <a:chExt cx="3410873" cy="2598820"/>
                </a:xfrm>
              </p:grpSpPr>
              <p:sp>
                <p:nvSpPr>
                  <p:cNvPr id="65" name="TextBox 64">
                    <a:extLst>
                      <a:ext uri="{FF2B5EF4-FFF2-40B4-BE49-F238E27FC236}">
                        <a16:creationId xmlns:a16="http://schemas.microsoft.com/office/drawing/2014/main" id="{B94E830E-DAF5-4309-8D6E-F8BC1A3937E8}"/>
                      </a:ext>
                    </a:extLst>
                  </p:cNvPr>
                  <p:cNvSpPr txBox="1"/>
                  <p:nvPr/>
                </p:nvSpPr>
                <p:spPr>
                  <a:xfrm>
                    <a:off x="-2668029" y="4054242"/>
                    <a:ext cx="2926081" cy="480808"/>
                  </a:xfrm>
                  <a:prstGeom prst="rect">
                    <a:avLst/>
                  </a:prstGeom>
                  <a:noFill/>
                </p:spPr>
                <p:txBody>
                  <a:bodyPr wrap="square" lIns="0" rIns="0" rtlCol="0" anchor="b">
                    <a:spAutoFit/>
                  </a:bodyPr>
                  <a:lstStyle/>
                  <a:p>
                    <a:pPr defTabSz="1219170" fontAlgn="base">
                      <a:lnSpc>
                        <a:spcPct val="90000"/>
                      </a:lnSpc>
                      <a:spcBef>
                        <a:spcPct val="0"/>
                      </a:spcBef>
                      <a:spcAft>
                        <a:spcPct val="37000"/>
                      </a:spcAft>
                    </a:pPr>
                    <a:r>
                      <a:rPr lang="en-US" sz="1600" b="1" noProof="1">
                        <a:solidFill>
                          <a:srgbClr val="94B6D2"/>
                        </a:solidFill>
                        <a:latin typeface="Arial" panose="020B0604020202020204" pitchFamily="34" charset="0"/>
                      </a:rPr>
                      <a:t>RESPONSE</a:t>
                    </a:r>
                  </a:p>
                </p:txBody>
              </p:sp>
              <p:sp>
                <p:nvSpPr>
                  <p:cNvPr id="66" name="TextBox 65">
                    <a:extLst>
                      <a:ext uri="{FF2B5EF4-FFF2-40B4-BE49-F238E27FC236}">
                        <a16:creationId xmlns:a16="http://schemas.microsoft.com/office/drawing/2014/main" id="{ED299C84-2497-4667-A89B-21D31B74214D}"/>
                      </a:ext>
                    </a:extLst>
                  </p:cNvPr>
                  <p:cNvSpPr txBox="1"/>
                  <p:nvPr/>
                </p:nvSpPr>
                <p:spPr>
                  <a:xfrm>
                    <a:off x="-2668025" y="4532538"/>
                    <a:ext cx="3410869" cy="2120524"/>
                  </a:xfrm>
                  <a:prstGeom prst="rect">
                    <a:avLst/>
                  </a:prstGeom>
                  <a:noFill/>
                </p:spPr>
                <p:txBody>
                  <a:bodyPr wrap="square" lIns="0" rIns="0" rtlCol="0" anchor="t">
                    <a:spAutoFit/>
                  </a:bodyPr>
                  <a:lstStyle/>
                  <a:p>
                    <a:pPr defTabSz="1219170" fontAlgn="base">
                      <a:lnSpc>
                        <a:spcPct val="90000"/>
                      </a:lnSpc>
                      <a:spcBef>
                        <a:spcPct val="0"/>
                      </a:spcBef>
                      <a:spcAft>
                        <a:spcPct val="37000"/>
                      </a:spcAft>
                    </a:pPr>
                    <a:r>
                      <a:rPr lang="en-US" sz="1333" dirty="0">
                        <a:solidFill>
                          <a:prstClr val="black"/>
                        </a:solidFill>
                        <a:latin typeface="Arial" panose="020B0604020202020204" pitchFamily="34" charset="0"/>
                      </a:rPr>
                      <a:t>Activities taken immediately before, during, or after an emergency to address the short-term effects and reduce loss and suffering</a:t>
                    </a:r>
                  </a:p>
                </p:txBody>
              </p:sp>
            </p:grpSp>
            <p:grpSp>
              <p:nvGrpSpPr>
                <p:cNvPr id="56" name="Group 55">
                  <a:extLst>
                    <a:ext uri="{FF2B5EF4-FFF2-40B4-BE49-F238E27FC236}">
                      <a16:creationId xmlns:a16="http://schemas.microsoft.com/office/drawing/2014/main" id="{C78FE891-ADF2-44D4-ACAD-957580035A8F}"/>
                    </a:ext>
                  </a:extLst>
                </p:cNvPr>
                <p:cNvGrpSpPr/>
                <p:nvPr/>
              </p:nvGrpSpPr>
              <p:grpSpPr>
                <a:xfrm>
                  <a:off x="7069872" y="4069675"/>
                  <a:ext cx="1762750" cy="1526905"/>
                  <a:chOff x="11515648" y="4630683"/>
                  <a:chExt cx="2913354" cy="2035873"/>
                </a:xfrm>
              </p:grpSpPr>
              <p:sp>
                <p:nvSpPr>
                  <p:cNvPr id="63" name="TextBox 62">
                    <a:extLst>
                      <a:ext uri="{FF2B5EF4-FFF2-40B4-BE49-F238E27FC236}">
                        <a16:creationId xmlns:a16="http://schemas.microsoft.com/office/drawing/2014/main" id="{14757BD0-DBEB-4845-9FF0-933475EB9828}"/>
                      </a:ext>
                    </a:extLst>
                  </p:cNvPr>
                  <p:cNvSpPr txBox="1"/>
                  <p:nvPr/>
                </p:nvSpPr>
                <p:spPr>
                  <a:xfrm>
                    <a:off x="11515650" y="4630683"/>
                    <a:ext cx="2499230" cy="480808"/>
                  </a:xfrm>
                  <a:prstGeom prst="rect">
                    <a:avLst/>
                  </a:prstGeom>
                  <a:noFill/>
                </p:spPr>
                <p:txBody>
                  <a:bodyPr wrap="square" lIns="0" rIns="0" rtlCol="0" anchor="b">
                    <a:spAutoFit/>
                  </a:bodyPr>
                  <a:lstStyle/>
                  <a:p>
                    <a:pPr defTabSz="1219170" fontAlgn="base">
                      <a:lnSpc>
                        <a:spcPct val="90000"/>
                      </a:lnSpc>
                      <a:spcBef>
                        <a:spcPct val="0"/>
                      </a:spcBef>
                      <a:spcAft>
                        <a:spcPct val="37000"/>
                      </a:spcAft>
                    </a:pPr>
                    <a:r>
                      <a:rPr lang="en-US" sz="1600" b="1" noProof="1">
                        <a:solidFill>
                          <a:srgbClr val="A5AB81"/>
                        </a:solidFill>
                        <a:latin typeface="Arial" panose="020B0604020202020204" pitchFamily="34" charset="0"/>
                      </a:rPr>
                      <a:t>RECOVERY</a:t>
                    </a:r>
                  </a:p>
                </p:txBody>
              </p:sp>
              <p:sp>
                <p:nvSpPr>
                  <p:cNvPr id="64" name="TextBox 63">
                    <a:extLst>
                      <a:ext uri="{FF2B5EF4-FFF2-40B4-BE49-F238E27FC236}">
                        <a16:creationId xmlns:a16="http://schemas.microsoft.com/office/drawing/2014/main" id="{034D6BD1-D1F9-42AA-8C09-38B520595C48}"/>
                      </a:ext>
                    </a:extLst>
                  </p:cNvPr>
                  <p:cNvSpPr txBox="1"/>
                  <p:nvPr/>
                </p:nvSpPr>
                <p:spPr>
                  <a:xfrm>
                    <a:off x="11515648" y="5111488"/>
                    <a:ext cx="2913354" cy="1555068"/>
                  </a:xfrm>
                  <a:prstGeom prst="rect">
                    <a:avLst/>
                  </a:prstGeom>
                  <a:noFill/>
                </p:spPr>
                <p:txBody>
                  <a:bodyPr wrap="square" lIns="0" rIns="0" rtlCol="0" anchor="t">
                    <a:spAutoFit/>
                  </a:bodyPr>
                  <a:lstStyle/>
                  <a:p>
                    <a:pPr defTabSz="1219170" fontAlgn="base">
                      <a:lnSpc>
                        <a:spcPct val="90000"/>
                      </a:lnSpc>
                      <a:spcBef>
                        <a:spcPct val="0"/>
                      </a:spcBef>
                      <a:spcAft>
                        <a:spcPct val="37000"/>
                      </a:spcAft>
                    </a:pPr>
                    <a:r>
                      <a:rPr lang="en-US" sz="1333" dirty="0">
                        <a:solidFill>
                          <a:prstClr val="black"/>
                        </a:solidFill>
                        <a:latin typeface="Arial" panose="020B0604020202020204" pitchFamily="34" charset="0"/>
                      </a:rPr>
                      <a:t>Activities to restore physical, social and economic activities to pre-event levels or better</a:t>
                    </a:r>
                  </a:p>
                </p:txBody>
              </p:sp>
            </p:grpSp>
            <p:grpSp>
              <p:nvGrpSpPr>
                <p:cNvPr id="57" name="Group 56">
                  <a:extLst>
                    <a:ext uri="{FF2B5EF4-FFF2-40B4-BE49-F238E27FC236}">
                      <a16:creationId xmlns:a16="http://schemas.microsoft.com/office/drawing/2014/main" id="{08528460-806D-4CEC-BBA2-D3FA861CE21A}"/>
                    </a:ext>
                  </a:extLst>
                </p:cNvPr>
                <p:cNvGrpSpPr/>
                <p:nvPr/>
              </p:nvGrpSpPr>
              <p:grpSpPr>
                <a:xfrm>
                  <a:off x="7069874" y="1586505"/>
                  <a:ext cx="2087961" cy="1525027"/>
                  <a:chOff x="8921977" y="3807879"/>
                  <a:chExt cx="3450841" cy="2033369"/>
                </a:xfrm>
              </p:grpSpPr>
              <p:sp>
                <p:nvSpPr>
                  <p:cNvPr id="61" name="TextBox 60">
                    <a:extLst>
                      <a:ext uri="{FF2B5EF4-FFF2-40B4-BE49-F238E27FC236}">
                        <a16:creationId xmlns:a16="http://schemas.microsoft.com/office/drawing/2014/main" id="{DCF13468-8E35-4BD8-B7AB-ECAC90F34D49}"/>
                      </a:ext>
                    </a:extLst>
                  </p:cNvPr>
                  <p:cNvSpPr txBox="1"/>
                  <p:nvPr/>
                </p:nvSpPr>
                <p:spPr>
                  <a:xfrm>
                    <a:off x="8921977" y="3807879"/>
                    <a:ext cx="3450841" cy="480808"/>
                  </a:xfrm>
                  <a:prstGeom prst="rect">
                    <a:avLst/>
                  </a:prstGeom>
                  <a:noFill/>
                </p:spPr>
                <p:txBody>
                  <a:bodyPr wrap="square" lIns="0" rIns="0" rtlCol="0" anchor="b">
                    <a:spAutoFit/>
                  </a:bodyPr>
                  <a:lstStyle/>
                  <a:p>
                    <a:pPr defTabSz="1219170" fontAlgn="base">
                      <a:lnSpc>
                        <a:spcPct val="90000"/>
                      </a:lnSpc>
                      <a:spcBef>
                        <a:spcPct val="0"/>
                      </a:spcBef>
                      <a:spcAft>
                        <a:spcPct val="37000"/>
                      </a:spcAft>
                    </a:pPr>
                    <a:r>
                      <a:rPr lang="en-US" sz="1600" b="1" noProof="1">
                        <a:solidFill>
                          <a:srgbClr val="DD8047">
                            <a:lumMod val="75000"/>
                          </a:srgbClr>
                        </a:solidFill>
                        <a:latin typeface="Arial" panose="020B0604020202020204" pitchFamily="34" charset="0"/>
                      </a:rPr>
                      <a:t>PREPAREDNESS</a:t>
                    </a:r>
                  </a:p>
                </p:txBody>
              </p:sp>
              <p:sp>
                <p:nvSpPr>
                  <p:cNvPr id="62" name="TextBox 61">
                    <a:extLst>
                      <a:ext uri="{FF2B5EF4-FFF2-40B4-BE49-F238E27FC236}">
                        <a16:creationId xmlns:a16="http://schemas.microsoft.com/office/drawing/2014/main" id="{0EBEC542-7513-4DF8-A75A-59B40FB7D5BE}"/>
                      </a:ext>
                    </a:extLst>
                  </p:cNvPr>
                  <p:cNvSpPr txBox="1"/>
                  <p:nvPr/>
                </p:nvSpPr>
                <p:spPr>
                  <a:xfrm>
                    <a:off x="8921977" y="4286180"/>
                    <a:ext cx="3410867" cy="1555068"/>
                  </a:xfrm>
                  <a:prstGeom prst="rect">
                    <a:avLst/>
                  </a:prstGeom>
                  <a:noFill/>
                </p:spPr>
                <p:txBody>
                  <a:bodyPr wrap="square" lIns="0" rIns="0" rtlCol="0" anchor="t">
                    <a:spAutoFit/>
                  </a:bodyPr>
                  <a:lstStyle/>
                  <a:p>
                    <a:pPr defTabSz="1219170" fontAlgn="base">
                      <a:lnSpc>
                        <a:spcPct val="90000"/>
                      </a:lnSpc>
                      <a:spcBef>
                        <a:spcPct val="0"/>
                      </a:spcBef>
                      <a:spcAft>
                        <a:spcPct val="37000"/>
                      </a:spcAft>
                    </a:pPr>
                    <a:r>
                      <a:rPr lang="en-US" sz="1333" dirty="0">
                        <a:solidFill>
                          <a:prstClr val="black"/>
                        </a:solidFill>
                        <a:latin typeface="Arial" panose="020B0604020202020204" pitchFamily="34" charset="0"/>
                      </a:rPr>
                      <a:t>Planning and readiness measures to enable effective response to and recovery from an emergency</a:t>
                    </a:r>
                  </a:p>
                </p:txBody>
              </p:sp>
            </p:grpSp>
            <p:grpSp>
              <p:nvGrpSpPr>
                <p:cNvPr id="58" name="Group 57">
                  <a:extLst>
                    <a:ext uri="{FF2B5EF4-FFF2-40B4-BE49-F238E27FC236}">
                      <a16:creationId xmlns:a16="http://schemas.microsoft.com/office/drawing/2014/main" id="{35E05379-C111-4538-B89D-B36B528F58A1}"/>
                    </a:ext>
                  </a:extLst>
                </p:cNvPr>
                <p:cNvGrpSpPr/>
                <p:nvPr/>
              </p:nvGrpSpPr>
              <p:grpSpPr>
                <a:xfrm>
                  <a:off x="57243" y="1586502"/>
                  <a:ext cx="1656805" cy="1525024"/>
                  <a:chOff x="-74353" y="4386830"/>
                  <a:chExt cx="2738256" cy="2033365"/>
                </a:xfrm>
              </p:grpSpPr>
              <p:sp>
                <p:nvSpPr>
                  <p:cNvPr id="59" name="TextBox 58">
                    <a:extLst>
                      <a:ext uri="{FF2B5EF4-FFF2-40B4-BE49-F238E27FC236}">
                        <a16:creationId xmlns:a16="http://schemas.microsoft.com/office/drawing/2014/main" id="{EACE00C0-CF07-423F-B86D-BD5D6A95B6F9}"/>
                      </a:ext>
                    </a:extLst>
                  </p:cNvPr>
                  <p:cNvSpPr txBox="1"/>
                  <p:nvPr/>
                </p:nvSpPr>
                <p:spPr>
                  <a:xfrm>
                    <a:off x="-74353" y="4386830"/>
                    <a:ext cx="2499232" cy="480808"/>
                  </a:xfrm>
                  <a:prstGeom prst="rect">
                    <a:avLst/>
                  </a:prstGeom>
                  <a:noFill/>
                </p:spPr>
                <p:txBody>
                  <a:bodyPr wrap="square" lIns="0" rIns="0" rtlCol="0" anchor="b">
                    <a:spAutoFit/>
                  </a:bodyPr>
                  <a:lstStyle/>
                  <a:p>
                    <a:pPr defTabSz="1219170" fontAlgn="base">
                      <a:lnSpc>
                        <a:spcPct val="90000"/>
                      </a:lnSpc>
                      <a:spcBef>
                        <a:spcPct val="0"/>
                      </a:spcBef>
                      <a:spcAft>
                        <a:spcPct val="37000"/>
                      </a:spcAft>
                    </a:pPr>
                    <a:r>
                      <a:rPr lang="en-US" sz="1600" b="1" noProof="1">
                        <a:solidFill>
                          <a:srgbClr val="D8B25C">
                            <a:lumMod val="75000"/>
                          </a:srgbClr>
                        </a:solidFill>
                        <a:latin typeface="Arial" panose="020B0604020202020204" pitchFamily="34" charset="0"/>
                      </a:rPr>
                      <a:t>MITIGATION</a:t>
                    </a:r>
                  </a:p>
                </p:txBody>
              </p:sp>
              <p:sp>
                <p:nvSpPr>
                  <p:cNvPr id="60" name="TextBox 59">
                    <a:extLst>
                      <a:ext uri="{FF2B5EF4-FFF2-40B4-BE49-F238E27FC236}">
                        <a16:creationId xmlns:a16="http://schemas.microsoft.com/office/drawing/2014/main" id="{1BA636A1-8539-4ABE-9035-BD1E5B0C4E1D}"/>
                      </a:ext>
                    </a:extLst>
                  </p:cNvPr>
                  <p:cNvSpPr txBox="1"/>
                  <p:nvPr/>
                </p:nvSpPr>
                <p:spPr>
                  <a:xfrm>
                    <a:off x="-74353" y="4865127"/>
                    <a:ext cx="2738256" cy="1555068"/>
                  </a:xfrm>
                  <a:prstGeom prst="rect">
                    <a:avLst/>
                  </a:prstGeom>
                  <a:noFill/>
                </p:spPr>
                <p:txBody>
                  <a:bodyPr wrap="square" lIns="0" rIns="0" rtlCol="0" anchor="t">
                    <a:spAutoFit/>
                  </a:bodyPr>
                  <a:lstStyle/>
                  <a:p>
                    <a:pPr defTabSz="1219170" fontAlgn="base">
                      <a:lnSpc>
                        <a:spcPct val="90000"/>
                      </a:lnSpc>
                      <a:spcBef>
                        <a:spcPct val="0"/>
                      </a:spcBef>
                      <a:spcAft>
                        <a:spcPct val="37000"/>
                      </a:spcAft>
                    </a:pPr>
                    <a:r>
                      <a:rPr lang="en-US" sz="1333" dirty="0">
                        <a:solidFill>
                          <a:prstClr val="black"/>
                        </a:solidFill>
                        <a:latin typeface="Arial" panose="020B0604020202020204" pitchFamily="34" charset="0"/>
                      </a:rPr>
                      <a:t>Activities and practices designed to mitigate or minimize impacts of an emergency</a:t>
                    </a:r>
                  </a:p>
                </p:txBody>
              </p:sp>
            </p:grpSp>
          </p:grpSp>
          <p:pic>
            <p:nvPicPr>
              <p:cNvPr id="51" name="Picture 50"/>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934263" y="1941706"/>
                <a:ext cx="533324" cy="533324"/>
              </a:xfrm>
              <a:prstGeom prst="rect">
                <a:avLst/>
              </a:prstGeom>
            </p:spPr>
          </p:pic>
          <p:pic>
            <p:nvPicPr>
              <p:cNvPr id="52" name="Picture 51"/>
              <p:cNvPicPr>
                <a:picLocks noChangeAspect="1"/>
              </p:cNvPicPr>
              <p:nvPr/>
            </p:nvPicPr>
            <p:blipFill>
              <a:blip r:embed="rId4"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6940594" y="3291407"/>
                <a:ext cx="520662" cy="520662"/>
              </a:xfrm>
              <a:prstGeom prst="rect">
                <a:avLst/>
              </a:prstGeom>
            </p:spPr>
          </p:pic>
          <p:pic>
            <p:nvPicPr>
              <p:cNvPr id="53" name="Picture 52"/>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6899" y="3301999"/>
                <a:ext cx="523511" cy="523511"/>
              </a:xfrm>
              <a:prstGeom prst="rect">
                <a:avLst/>
              </a:prstGeom>
            </p:spPr>
          </p:pic>
        </p:grpSp>
        <p:pic>
          <p:nvPicPr>
            <p:cNvPr id="49" name="Picture 48"/>
            <p:cNvPicPr>
              <a:picLocks noChangeAspect="1"/>
            </p:cNvPicPr>
            <p:nvPr/>
          </p:nvPicPr>
          <p:blipFill rotWithShape="1">
            <a:blip r:embed="rId6" cstate="print">
              <a:duotone>
                <a:schemeClr val="accent4">
                  <a:shade val="45000"/>
                  <a:satMod val="135000"/>
                </a:schemeClr>
                <a:prstClr val="white"/>
              </a:duotone>
              <a:extLst>
                <a:ext uri="{BEBA8EAE-BF5A-486C-A8C5-ECC9F3942E4B}">
                  <a14:imgProps xmlns:a14="http://schemas.microsoft.com/office/drawing/2010/main">
                    <a14:imgLayer r:embed="rId7">
                      <a14:imgEffect>
                        <a14:backgroundRemoval t="16786" b="75000" l="25385" r="74231">
                          <a14:foregroundMark x1="26923" y1="34643" x2="26923" y2="34643"/>
                          <a14:foregroundMark x1="40385" y1="52857" x2="40385" y2="52857"/>
                          <a14:foregroundMark x1="38077" y1="40714" x2="38077" y2="40714"/>
                          <a14:foregroundMark x1="61154" y1="60357" x2="61154" y2="60357"/>
                          <a14:foregroundMark x1="71923" y1="27500" x2="71923" y2="27500"/>
                          <a14:foregroundMark x1="62308" y1="75000" x2="62308" y2="75000"/>
                          <a14:foregroundMark x1="61154" y1="45714" x2="61154" y2="45714"/>
                          <a14:foregroundMark x1="62692" y1="43214" x2="62692" y2="43214"/>
                          <a14:foregroundMark x1="41538" y1="62143" x2="41538" y2="62143"/>
                          <a14:backgroundMark x1="52692" y1="37857" x2="52692" y2="37857"/>
                        </a14:backgroundRemoval>
                      </a14:imgEffect>
                    </a14:imgLayer>
                  </a14:imgProps>
                </a:ext>
                <a:ext uri="{28A0092B-C50C-407E-A947-70E740481C1C}">
                  <a14:useLocalDpi xmlns:a14="http://schemas.microsoft.com/office/drawing/2010/main" val="0"/>
                </a:ext>
              </a:extLst>
            </a:blip>
            <a:srcRect l="19231" t="10001" r="19231" b="21428"/>
            <a:stretch/>
          </p:blipFill>
          <p:spPr>
            <a:xfrm>
              <a:off x="5389916" y="1637212"/>
              <a:ext cx="578327" cy="693992"/>
            </a:xfrm>
            <a:prstGeom prst="rect">
              <a:avLst/>
            </a:prstGeom>
          </p:spPr>
        </p:pic>
      </p:grpSp>
      <p:cxnSp>
        <p:nvCxnSpPr>
          <p:cNvPr id="4" name="Straight Connector 3"/>
          <p:cNvCxnSpPr/>
          <p:nvPr/>
        </p:nvCxnSpPr>
        <p:spPr>
          <a:xfrm flipV="1">
            <a:off x="659214" y="1311215"/>
            <a:ext cx="10800271"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A8FB359-8DEC-C518-2865-3D8B5FC7EEB0}"/>
              </a:ext>
            </a:extLst>
          </p:cNvPr>
          <p:cNvSpPr txBox="1"/>
          <p:nvPr/>
        </p:nvSpPr>
        <p:spPr>
          <a:xfrm>
            <a:off x="355788" y="1805405"/>
            <a:ext cx="4473351" cy="313932"/>
          </a:xfrm>
          <a:prstGeom prst="rect">
            <a:avLst/>
          </a:prstGeom>
          <a:noFill/>
        </p:spPr>
        <p:txBody>
          <a:bodyPr wrap="square" rtlCol="0">
            <a:spAutoFit/>
          </a:bodyPr>
          <a:lstStyle/>
          <a:p>
            <a:pPr defTabSz="1219170" fontAlgn="base">
              <a:lnSpc>
                <a:spcPct val="90000"/>
              </a:lnSpc>
              <a:spcBef>
                <a:spcPct val="0"/>
              </a:spcBef>
              <a:spcAft>
                <a:spcPct val="37000"/>
              </a:spcAft>
            </a:pPr>
            <a:r>
              <a:rPr lang="en-US" sz="1600" dirty="0">
                <a:solidFill>
                  <a:srgbClr val="968C8C"/>
                </a:solidFill>
                <a:latin typeface="Arial" panose="020B0604020202020204" pitchFamily="34" charset="0"/>
              </a:rPr>
              <a:t>The 4 Pillars of Emergency Management</a:t>
            </a:r>
          </a:p>
        </p:txBody>
      </p:sp>
      <p:sp>
        <p:nvSpPr>
          <p:cNvPr id="8" name="TextBox 7">
            <a:extLst>
              <a:ext uri="{FF2B5EF4-FFF2-40B4-BE49-F238E27FC236}">
                <a16:creationId xmlns:a16="http://schemas.microsoft.com/office/drawing/2014/main" id="{F489A2AC-AF00-26E2-4E36-816F31A5646A}"/>
              </a:ext>
            </a:extLst>
          </p:cNvPr>
          <p:cNvSpPr txBox="1"/>
          <p:nvPr/>
        </p:nvSpPr>
        <p:spPr>
          <a:xfrm>
            <a:off x="8757288" y="1805405"/>
            <a:ext cx="2946400" cy="313932"/>
          </a:xfrm>
          <a:prstGeom prst="rect">
            <a:avLst/>
          </a:prstGeom>
          <a:noFill/>
        </p:spPr>
        <p:txBody>
          <a:bodyPr wrap="square" rtlCol="0">
            <a:spAutoFit/>
          </a:bodyPr>
          <a:lstStyle/>
          <a:p>
            <a:pPr defTabSz="1219170" fontAlgn="base">
              <a:lnSpc>
                <a:spcPct val="90000"/>
              </a:lnSpc>
              <a:spcBef>
                <a:spcPct val="0"/>
              </a:spcBef>
              <a:spcAft>
                <a:spcPct val="37000"/>
              </a:spcAft>
            </a:pPr>
            <a:r>
              <a:rPr lang="en-US" sz="1600" dirty="0">
                <a:solidFill>
                  <a:srgbClr val="968C8C"/>
                </a:solidFill>
                <a:latin typeface="Arial" panose="020B0604020202020204" pitchFamily="34" charset="0"/>
              </a:rPr>
              <a:t>Funding Streams</a:t>
            </a:r>
          </a:p>
        </p:txBody>
      </p:sp>
      <p:sp>
        <p:nvSpPr>
          <p:cNvPr id="3" name="Rectangle 2">
            <a:extLst>
              <a:ext uri="{FF2B5EF4-FFF2-40B4-BE49-F238E27FC236}">
                <a16:creationId xmlns:a16="http://schemas.microsoft.com/office/drawing/2014/main" id="{927CB5C5-E77B-0ABB-F45E-E1314C6EFEC5}"/>
              </a:ext>
            </a:extLst>
          </p:cNvPr>
          <p:cNvSpPr/>
          <p:nvPr/>
        </p:nvSpPr>
        <p:spPr>
          <a:xfrm>
            <a:off x="447410" y="4268652"/>
            <a:ext cx="11379200" cy="2152245"/>
          </a:xfrm>
          <a:prstGeom prst="rect">
            <a:avLst/>
          </a:prstGeom>
          <a:noFill/>
          <a:ln w="762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8298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96241D-A87E-D5B2-63BC-2A92FC21D15D}"/>
              </a:ext>
            </a:extLst>
          </p:cNvPr>
          <p:cNvSpPr txBox="1"/>
          <p:nvPr/>
        </p:nvSpPr>
        <p:spPr>
          <a:xfrm>
            <a:off x="569167" y="363893"/>
            <a:ext cx="11056776" cy="954107"/>
          </a:xfrm>
          <a:prstGeom prst="rect">
            <a:avLst/>
          </a:prstGeom>
          <a:noFill/>
        </p:spPr>
        <p:txBody>
          <a:bodyPr wrap="square" rtlCol="0">
            <a:spAutoFit/>
          </a:bodyPr>
          <a:lstStyle/>
          <a:p>
            <a:pPr algn="ctr"/>
            <a:r>
              <a:rPr lang="en-US" sz="2800" b="1" dirty="0"/>
              <a:t>Capacity Development and Non-Structural Mitigation and Preparedness (NSMP)</a:t>
            </a:r>
            <a:endParaRPr lang="en-US" sz="3200" b="1" dirty="0"/>
          </a:p>
        </p:txBody>
      </p:sp>
      <p:sp>
        <p:nvSpPr>
          <p:cNvPr id="5" name="TextBox 4">
            <a:extLst>
              <a:ext uri="{FF2B5EF4-FFF2-40B4-BE49-F238E27FC236}">
                <a16:creationId xmlns:a16="http://schemas.microsoft.com/office/drawing/2014/main" id="{80B80E0C-EEBB-91B0-9A74-F4BA96003AF2}"/>
              </a:ext>
            </a:extLst>
          </p:cNvPr>
          <p:cNvSpPr txBox="1"/>
          <p:nvPr/>
        </p:nvSpPr>
        <p:spPr>
          <a:xfrm>
            <a:off x="688910" y="1351697"/>
            <a:ext cx="10814180" cy="4462760"/>
          </a:xfrm>
          <a:prstGeom prst="rect">
            <a:avLst/>
          </a:prstGeom>
          <a:noFill/>
        </p:spPr>
        <p:txBody>
          <a:bodyPr wrap="square" rtlCol="0">
            <a:spAutoFit/>
          </a:bodyPr>
          <a:lstStyle/>
          <a:p>
            <a:pPr marL="0" indent="0">
              <a:buNone/>
            </a:pPr>
            <a:r>
              <a:rPr lang="en-US" b="1" dirty="0">
                <a:solidFill>
                  <a:srgbClr val="FF0000"/>
                </a:solidFill>
              </a:rPr>
              <a:t>Capacity Development</a:t>
            </a:r>
            <a:r>
              <a:rPr lang="en-US" b="1" dirty="0"/>
              <a:t> – support to build emergency management capacity at the First Nation and Tribal Council level.</a:t>
            </a:r>
            <a:endParaRPr lang="en-US" b="1" dirty="0">
              <a:solidFill>
                <a:srgbClr val="FF0000"/>
              </a:solidFill>
            </a:endParaRPr>
          </a:p>
          <a:p>
            <a:pPr marL="0" indent="0">
              <a:buNone/>
            </a:pPr>
            <a:endParaRPr lang="en-US" b="1" dirty="0">
              <a:solidFill>
                <a:srgbClr val="FF0000"/>
              </a:solidFill>
            </a:endParaRPr>
          </a:p>
          <a:p>
            <a:pPr marL="0" indent="0">
              <a:buNone/>
            </a:pPr>
            <a:r>
              <a:rPr lang="en-US" b="1" dirty="0">
                <a:solidFill>
                  <a:srgbClr val="FF0000"/>
                </a:solidFill>
              </a:rPr>
              <a:t>NSMP – </a:t>
            </a:r>
            <a:r>
              <a:rPr lang="en-US" sz="1600" dirty="0"/>
              <a:t>support to build/enhance a coordinated approach to emergency management in First Nation communities to effectively manage emergency situations</a:t>
            </a:r>
          </a:p>
          <a:p>
            <a:pPr marL="0" indent="0">
              <a:spcAft>
                <a:spcPts val="0"/>
              </a:spcAft>
              <a:buNone/>
            </a:pPr>
            <a:endParaRPr lang="en-US" sz="1600" dirty="0"/>
          </a:p>
          <a:p>
            <a:pPr lvl="2">
              <a:buFont typeface="Wingdings" panose="05000000000000000000" pitchFamily="2" charset="2"/>
              <a:buChar char="Ø"/>
            </a:pPr>
            <a:r>
              <a:rPr lang="en-US" b="1" dirty="0"/>
              <a:t>Proposal Driven (multi-year - FLEX)</a:t>
            </a:r>
          </a:p>
          <a:p>
            <a:pPr lvl="3">
              <a:buFont typeface="Wingdings" panose="05000000000000000000" pitchFamily="2" charset="2"/>
              <a:buChar char="Ø"/>
            </a:pPr>
            <a:r>
              <a:rPr lang="en-US" sz="1600" dirty="0"/>
              <a:t>establish community emergency management lead and team</a:t>
            </a:r>
          </a:p>
          <a:p>
            <a:pPr lvl="3">
              <a:buFont typeface="Wingdings" panose="05000000000000000000" pitchFamily="2" charset="2"/>
              <a:buChar char="Ø"/>
            </a:pPr>
            <a:r>
              <a:rPr lang="en-US" sz="1600" dirty="0"/>
              <a:t>Develop/update all-hazard emergency management plans reflective of the hazards and risks (risk assessments) as well as response and recovery processes</a:t>
            </a:r>
          </a:p>
          <a:p>
            <a:pPr lvl="3">
              <a:buFont typeface="Wingdings" panose="05000000000000000000" pitchFamily="2" charset="2"/>
              <a:buChar char="Ø"/>
            </a:pPr>
            <a:r>
              <a:rPr lang="en-US" sz="1600" dirty="0"/>
              <a:t>engage with membership to enhance community preparedness, response, and recovery</a:t>
            </a:r>
          </a:p>
          <a:p>
            <a:pPr lvl="3">
              <a:buFont typeface="Wingdings" panose="05000000000000000000" pitchFamily="2" charset="2"/>
              <a:buChar char="Ø"/>
            </a:pPr>
            <a:r>
              <a:rPr lang="en-US" sz="1600" dirty="0"/>
              <a:t>determine emergency management training needs – ICS, EOC, ESS, S&amp;R, 1</a:t>
            </a:r>
            <a:r>
              <a:rPr lang="en-US" sz="1600" baseline="30000" dirty="0"/>
              <a:t>st</a:t>
            </a:r>
            <a:r>
              <a:rPr lang="en-US" sz="1600" dirty="0"/>
              <a:t> Responder</a:t>
            </a:r>
          </a:p>
          <a:p>
            <a:pPr lvl="3">
              <a:spcAft>
                <a:spcPts val="0"/>
              </a:spcAft>
              <a:buFont typeface="Wingdings" panose="05000000000000000000" pitchFamily="2" charset="2"/>
              <a:buChar char="Ø"/>
            </a:pPr>
            <a:r>
              <a:rPr lang="en-US" sz="1600" dirty="0"/>
              <a:t>Search and Recovery</a:t>
            </a:r>
            <a:endParaRPr lang="en-US" sz="1400" b="1" dirty="0">
              <a:solidFill>
                <a:srgbClr val="FF0000"/>
              </a:solidFill>
            </a:endParaRPr>
          </a:p>
          <a:p>
            <a:pPr marL="0" lvl="3" indent="0">
              <a:spcAft>
                <a:spcPts val="0"/>
              </a:spcAft>
              <a:buNone/>
            </a:pPr>
            <a:endParaRPr lang="en-US" sz="1600" dirty="0">
              <a:latin typeface="Arial" panose="020B0604020202020204" pitchFamily="34" charset="0"/>
              <a:ea typeface="Arial" panose="020B0604020202020204" pitchFamily="34" charset="0"/>
            </a:endParaRPr>
          </a:p>
          <a:p>
            <a:pPr marL="0" lvl="3" indent="0">
              <a:spcAft>
                <a:spcPts val="0"/>
              </a:spcAft>
              <a:buNone/>
            </a:pPr>
            <a:r>
              <a:rPr lang="en-US" b="1" dirty="0">
                <a:solidFill>
                  <a:srgbClr val="FF0000"/>
                </a:solidFill>
                <a:effectLst/>
                <a:latin typeface="Arial" panose="020B0604020202020204" pitchFamily="34" charset="0"/>
                <a:ea typeface="Arial" panose="020B0604020202020204" pitchFamily="34" charset="0"/>
              </a:rPr>
              <a:t>                                   </a:t>
            </a:r>
            <a:r>
              <a:rPr lang="en-US" b="1" dirty="0" err="1">
                <a:solidFill>
                  <a:srgbClr val="FF0000"/>
                </a:solidFill>
                <a:effectLst/>
                <a:latin typeface="Arial" panose="020B0604020202020204" pitchFamily="34" charset="0"/>
                <a:ea typeface="Arial" panose="020B0604020202020204" pitchFamily="34" charset="0"/>
              </a:rPr>
              <a:t>FireSmart</a:t>
            </a:r>
            <a:r>
              <a:rPr lang="en-US" dirty="0">
                <a:solidFill>
                  <a:srgbClr val="FF0000"/>
                </a:solidFill>
                <a:latin typeface="Arial" panose="020B0604020202020204" pitchFamily="34" charset="0"/>
                <a:ea typeface="Arial" panose="020B0604020202020204" pitchFamily="34" charset="0"/>
              </a:rPr>
              <a:t> </a:t>
            </a:r>
            <a:r>
              <a:rPr lang="en-US" sz="1600" dirty="0">
                <a:latin typeface="Arial" panose="020B0604020202020204" pitchFamily="34" charset="0"/>
                <a:ea typeface="Arial" panose="020B0604020202020204" pitchFamily="34" charset="0"/>
              </a:rPr>
              <a:t>– Preparedness initiatives to </a:t>
            </a:r>
            <a:r>
              <a:rPr lang="en-US" sz="1600" dirty="0" err="1">
                <a:latin typeface="Arial" panose="020B0604020202020204" pitchFamily="34" charset="0"/>
                <a:ea typeface="Arial" panose="020B0604020202020204" pitchFamily="34" charset="0"/>
              </a:rPr>
              <a:t>FireSmart</a:t>
            </a:r>
            <a:r>
              <a:rPr lang="en-US" sz="1600" dirty="0">
                <a:latin typeface="Arial" panose="020B0604020202020204" pitchFamily="34" charset="0"/>
                <a:ea typeface="Arial" panose="020B0604020202020204" pitchFamily="34" charset="0"/>
              </a:rPr>
              <a:t> communities to address the threat of</a:t>
            </a:r>
          </a:p>
          <a:p>
            <a:pPr marL="0" lvl="3" indent="0">
              <a:spcAft>
                <a:spcPts val="0"/>
              </a:spcAft>
              <a:buNone/>
            </a:pPr>
            <a:r>
              <a:rPr lang="en-US" sz="1600" dirty="0">
                <a:latin typeface="Arial" panose="020B0604020202020204" pitchFamily="34" charset="0"/>
                <a:ea typeface="Arial" panose="020B0604020202020204" pitchFamily="34" charset="0"/>
              </a:rPr>
              <a:t>                                       wildland fire and mitigation measures – education, emergency planning, training, fire</a:t>
            </a:r>
          </a:p>
          <a:p>
            <a:pPr marL="0" lvl="3" indent="0">
              <a:spcAft>
                <a:spcPts val="0"/>
              </a:spcAft>
              <a:buNone/>
            </a:pPr>
            <a:r>
              <a:rPr lang="en-US" sz="1600" dirty="0">
                <a:latin typeface="Arial" panose="020B0604020202020204" pitchFamily="34" charset="0"/>
                <a:ea typeface="Arial" panose="020B0604020202020204" pitchFamily="34" charset="0"/>
              </a:rPr>
              <a:t>		       assessments, fuel management. </a:t>
            </a:r>
            <a:endParaRPr lang="en-US" sz="1600" b="1" dirty="0">
              <a:solidFill>
                <a:srgbClr val="FF0000"/>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50536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97" y="466534"/>
            <a:ext cx="8923863" cy="149561"/>
          </a:xfrm>
        </p:spPr>
        <p:txBody>
          <a:bodyPr/>
          <a:lstStyle/>
          <a:p>
            <a:r>
              <a:rPr lang="en-US" sz="2800" dirty="0">
                <a:solidFill>
                  <a:schemeClr val="tx1"/>
                </a:solidFill>
              </a:rPr>
              <a:t>Response and Recovery Program </a:t>
            </a:r>
          </a:p>
        </p:txBody>
      </p:sp>
      <p:sp>
        <p:nvSpPr>
          <p:cNvPr id="3" name="Content Placeholder 2">
            <a:extLst>
              <a:ext uri="{FF2B5EF4-FFF2-40B4-BE49-F238E27FC236}">
                <a16:creationId xmlns:a16="http://schemas.microsoft.com/office/drawing/2014/main" id="{A7639BB5-C318-169C-E5B0-83E5C9172110}"/>
              </a:ext>
            </a:extLst>
          </p:cNvPr>
          <p:cNvSpPr>
            <a:spLocks noGrp="1"/>
          </p:cNvSpPr>
          <p:nvPr>
            <p:ph idx="1"/>
          </p:nvPr>
        </p:nvSpPr>
        <p:spPr>
          <a:xfrm>
            <a:off x="585264" y="1050628"/>
            <a:ext cx="10926716" cy="5340837"/>
          </a:xfrm>
        </p:spPr>
        <p:txBody>
          <a:bodyPr/>
          <a:lstStyle/>
          <a:p>
            <a:pPr marL="0" lvl="1" indent="0" defTabSz="600060">
              <a:spcAft>
                <a:spcPct val="15000"/>
              </a:spcAft>
              <a:buNone/>
            </a:pPr>
            <a:r>
              <a:rPr lang="en-US" dirty="0">
                <a:solidFill>
                  <a:schemeClr val="tx1"/>
                </a:solidFill>
                <a:effectLst/>
                <a:latin typeface="+mn-lt"/>
                <a:ea typeface="Times New Roman" panose="02020603050405020304" pitchFamily="18" charset="0"/>
              </a:rPr>
              <a:t>The objective is to</a:t>
            </a:r>
            <a:r>
              <a:rPr lang="en-US" dirty="0">
                <a:solidFill>
                  <a:schemeClr val="tx1"/>
                </a:solidFill>
                <a:latin typeface="+mn-lt"/>
                <a:ea typeface="Times New Roman" panose="02020603050405020304" pitchFamily="18" charset="0"/>
              </a:rPr>
              <a:t>:</a:t>
            </a:r>
          </a:p>
          <a:p>
            <a:pPr marL="477832" lvl="2" indent="-285750" defTabSz="600060">
              <a:spcAft>
                <a:spcPct val="15000"/>
              </a:spcAft>
              <a:buFont typeface="Arial" panose="020B0604020202020204" pitchFamily="34" charset="0"/>
              <a:buChar char="•"/>
            </a:pPr>
            <a:r>
              <a:rPr lang="en-US" sz="1600" b="1" dirty="0">
                <a:solidFill>
                  <a:schemeClr val="tx1"/>
                </a:solidFill>
                <a:latin typeface="+mn-lt"/>
                <a:ea typeface="Times New Roman" panose="02020603050405020304" pitchFamily="18" charset="0"/>
              </a:rPr>
              <a:t>M</a:t>
            </a:r>
            <a:r>
              <a:rPr lang="en-US" sz="1600" b="1" dirty="0">
                <a:solidFill>
                  <a:schemeClr val="tx1"/>
                </a:solidFill>
                <a:effectLst/>
                <a:latin typeface="+mn-lt"/>
                <a:ea typeface="Times New Roman" panose="02020603050405020304" pitchFamily="18" charset="0"/>
              </a:rPr>
              <a:t>inimize the impacts </a:t>
            </a:r>
            <a:r>
              <a:rPr lang="en-US" sz="1600" dirty="0">
                <a:solidFill>
                  <a:schemeClr val="tx1"/>
                </a:solidFill>
                <a:effectLst/>
                <a:latin typeface="+mn-lt"/>
                <a:ea typeface="Times New Roman" panose="02020603050405020304" pitchFamily="18" charset="0"/>
              </a:rPr>
              <a:t>of emergencies on First Nations including evacuations; </a:t>
            </a:r>
          </a:p>
          <a:p>
            <a:pPr marL="477832" lvl="2" indent="-285750" defTabSz="600060">
              <a:spcAft>
                <a:spcPct val="15000"/>
              </a:spcAft>
              <a:buFont typeface="Arial" panose="020B0604020202020204" pitchFamily="34" charset="0"/>
              <a:buChar char="•"/>
            </a:pPr>
            <a:r>
              <a:rPr lang="en-US" sz="1600" dirty="0">
                <a:solidFill>
                  <a:schemeClr val="tx1"/>
                </a:solidFill>
                <a:latin typeface="+mn-lt"/>
                <a:ea typeface="Times New Roman" panose="02020603050405020304" pitchFamily="18" charset="0"/>
              </a:rPr>
              <a:t>R</a:t>
            </a:r>
            <a:r>
              <a:rPr lang="en-US" sz="1600" dirty="0">
                <a:solidFill>
                  <a:schemeClr val="tx1"/>
                </a:solidFill>
                <a:effectLst/>
                <a:latin typeface="+mn-lt"/>
                <a:ea typeface="Times New Roman" panose="02020603050405020304" pitchFamily="18" charset="0"/>
              </a:rPr>
              <a:t>eturn First Nations to their communities </a:t>
            </a:r>
            <a:r>
              <a:rPr lang="en-US" sz="1600" b="1" dirty="0">
                <a:solidFill>
                  <a:schemeClr val="tx1"/>
                </a:solidFill>
                <a:effectLst/>
                <a:latin typeface="+mn-lt"/>
                <a:ea typeface="Times New Roman" panose="02020603050405020304" pitchFamily="18" charset="0"/>
              </a:rPr>
              <a:t>as quickly as is safe to do so</a:t>
            </a:r>
            <a:r>
              <a:rPr lang="en-US" sz="1600" dirty="0">
                <a:solidFill>
                  <a:schemeClr val="tx1"/>
                </a:solidFill>
                <a:effectLst/>
                <a:latin typeface="+mn-lt"/>
                <a:ea typeface="Times New Roman" panose="02020603050405020304" pitchFamily="18" charset="0"/>
              </a:rPr>
              <a:t>; </a:t>
            </a:r>
          </a:p>
          <a:p>
            <a:pPr marL="477832" lvl="2" indent="-285750" defTabSz="600060">
              <a:spcAft>
                <a:spcPct val="15000"/>
              </a:spcAft>
              <a:buFont typeface="Arial" panose="020B0604020202020204" pitchFamily="34" charset="0"/>
              <a:buChar char="•"/>
            </a:pPr>
            <a:r>
              <a:rPr lang="en-US" sz="1600" b="1" dirty="0">
                <a:solidFill>
                  <a:schemeClr val="tx1"/>
                </a:solidFill>
                <a:latin typeface="+mn-lt"/>
                <a:ea typeface="Times New Roman" panose="02020603050405020304" pitchFamily="18" charset="0"/>
              </a:rPr>
              <a:t>B</a:t>
            </a:r>
            <a:r>
              <a:rPr lang="en-US" sz="1600" b="1" dirty="0">
                <a:solidFill>
                  <a:schemeClr val="tx1"/>
                </a:solidFill>
                <a:effectLst/>
                <a:latin typeface="+mn-lt"/>
                <a:ea typeface="Times New Roman" panose="02020603050405020304" pitchFamily="18" charset="0"/>
              </a:rPr>
              <a:t>uild back better </a:t>
            </a:r>
            <a:r>
              <a:rPr lang="en-US" sz="1600" dirty="0">
                <a:solidFill>
                  <a:schemeClr val="tx1"/>
                </a:solidFill>
                <a:effectLst/>
                <a:latin typeface="+mn-lt"/>
                <a:ea typeface="Times New Roman" panose="02020603050405020304" pitchFamily="18" charset="0"/>
              </a:rPr>
              <a:t>community infrastructure to </a:t>
            </a:r>
            <a:r>
              <a:rPr lang="en-US" sz="1600" b="1" dirty="0">
                <a:solidFill>
                  <a:schemeClr val="tx1"/>
                </a:solidFill>
                <a:effectLst/>
                <a:latin typeface="+mn-lt"/>
                <a:ea typeface="Times New Roman" panose="02020603050405020304" pitchFamily="18" charset="0"/>
              </a:rPr>
              <a:t>enhance community resilience</a:t>
            </a:r>
            <a:endParaRPr lang="en-US" sz="1600" dirty="0">
              <a:solidFill>
                <a:schemeClr val="tx1"/>
              </a:solidFill>
              <a:effectLst/>
              <a:latin typeface="+mn-lt"/>
              <a:ea typeface="Times New Roman" panose="02020603050405020304" pitchFamily="18" charset="0"/>
            </a:endParaRPr>
          </a:p>
          <a:p>
            <a:pPr marL="477832" lvl="2" indent="-285750" defTabSz="600060">
              <a:spcAft>
                <a:spcPct val="15000"/>
              </a:spcAft>
              <a:buFont typeface="Arial" panose="020B0604020202020204" pitchFamily="34" charset="0"/>
              <a:buChar char="•"/>
            </a:pPr>
            <a:r>
              <a:rPr lang="en-US" sz="1600" b="1" dirty="0">
                <a:solidFill>
                  <a:schemeClr val="tx1"/>
                </a:solidFill>
                <a:latin typeface="+mn-lt"/>
              </a:rPr>
              <a:t>reimburse eligible</a:t>
            </a:r>
            <a:r>
              <a:rPr lang="en-US" sz="1600" dirty="0">
                <a:solidFill>
                  <a:schemeClr val="tx1"/>
                </a:solidFill>
                <a:latin typeface="+mn-lt"/>
              </a:rPr>
              <a:t> response and recovery activities, helping the community recover in a timely manner</a:t>
            </a:r>
          </a:p>
          <a:p>
            <a:pPr marL="192082" lvl="2" indent="0" defTabSz="600060">
              <a:spcAft>
                <a:spcPct val="15000"/>
              </a:spcAft>
              <a:buNone/>
            </a:pPr>
            <a:endParaRPr lang="en-US" altLang="en-US" sz="1600" dirty="0">
              <a:solidFill>
                <a:schemeClr val="tx1"/>
              </a:solidFill>
              <a:latin typeface="+mn-lt"/>
            </a:endParaRPr>
          </a:p>
          <a:p>
            <a:pPr marL="192082" lvl="2" indent="0" defTabSz="600060">
              <a:spcAft>
                <a:spcPct val="15000"/>
              </a:spcAft>
              <a:buNone/>
            </a:pPr>
            <a:r>
              <a:rPr lang="en-US" altLang="en-US" dirty="0">
                <a:solidFill>
                  <a:schemeClr val="bg2">
                    <a:lumMod val="10000"/>
                  </a:schemeClr>
                </a:solidFill>
                <a:latin typeface="+mj-lt"/>
              </a:rPr>
              <a:t>                </a:t>
            </a:r>
            <a:r>
              <a:rPr lang="en-US" altLang="en-US" sz="1600" dirty="0">
                <a:solidFill>
                  <a:schemeClr val="bg2">
                    <a:lumMod val="10000"/>
                  </a:schemeClr>
                </a:solidFill>
                <a:latin typeface="+mn-lt"/>
              </a:rPr>
              <a:t>Process to engage EMAP assistance:</a:t>
            </a:r>
          </a:p>
          <a:p>
            <a:pPr marL="1658938" lvl="6" indent="-287338">
              <a:lnSpc>
                <a:spcPct val="100000"/>
              </a:lnSpc>
              <a:spcAft>
                <a:spcPts val="600"/>
              </a:spcAft>
              <a:buFont typeface="Wingdings" panose="05000000000000000000" pitchFamily="2" charset="2"/>
              <a:buChar char="Ø"/>
            </a:pPr>
            <a:r>
              <a:rPr lang="en-US" altLang="en-US" sz="1600" dirty="0">
                <a:solidFill>
                  <a:schemeClr val="bg2">
                    <a:lumMod val="10000"/>
                  </a:schemeClr>
                </a:solidFill>
                <a:latin typeface="+mn-lt"/>
              </a:rPr>
              <a:t>72 Hours – First Nation internal capacity response – manage and coordinate</a:t>
            </a:r>
          </a:p>
          <a:p>
            <a:pPr marL="1658938" lvl="6" indent="-287338">
              <a:lnSpc>
                <a:spcPct val="100000"/>
              </a:lnSpc>
              <a:spcAft>
                <a:spcPts val="600"/>
              </a:spcAft>
              <a:buFont typeface="Wingdings" panose="05000000000000000000" pitchFamily="2" charset="2"/>
              <a:buChar char="Ø"/>
            </a:pPr>
            <a:r>
              <a:rPr lang="en-US" altLang="en-US" sz="1600" dirty="0">
                <a:solidFill>
                  <a:schemeClr val="bg2">
                    <a:lumMod val="10000"/>
                  </a:schemeClr>
                </a:solidFill>
                <a:latin typeface="+mn-lt"/>
              </a:rPr>
              <a:t>First Nation internal capacity becomes overwhelmed – engage outside resources – neighboring First Nations, Tribal Council, Province, CRC, other</a:t>
            </a:r>
          </a:p>
          <a:p>
            <a:pPr marL="2116138" lvl="7" indent="-287338">
              <a:lnSpc>
                <a:spcPct val="100000"/>
              </a:lnSpc>
              <a:spcAft>
                <a:spcPts val="600"/>
              </a:spcAft>
              <a:buFont typeface="Wingdings" panose="05000000000000000000" pitchFamily="2" charset="2"/>
              <a:buChar char="Ø"/>
            </a:pPr>
            <a:r>
              <a:rPr lang="en-US" altLang="en-US" sz="1600" dirty="0">
                <a:solidFill>
                  <a:schemeClr val="bg2">
                    <a:lumMod val="10000"/>
                  </a:schemeClr>
                </a:solidFill>
                <a:latin typeface="+mn-lt"/>
              </a:rPr>
              <a:t>Conversation/discussion – insurance, First Nation response, damages</a:t>
            </a:r>
          </a:p>
          <a:p>
            <a:pPr marL="2116138" lvl="7" indent="-287338">
              <a:lnSpc>
                <a:spcPct val="100000"/>
              </a:lnSpc>
              <a:spcAft>
                <a:spcPts val="600"/>
              </a:spcAft>
              <a:buFont typeface="Wingdings" panose="05000000000000000000" pitchFamily="2" charset="2"/>
              <a:buChar char="Ø"/>
            </a:pPr>
            <a:r>
              <a:rPr lang="en-US" altLang="en-US" sz="1600" dirty="0">
                <a:solidFill>
                  <a:schemeClr val="bg2">
                    <a:lumMod val="10000"/>
                  </a:schemeClr>
                </a:solidFill>
                <a:latin typeface="+mn-lt"/>
              </a:rPr>
              <a:t>Take photos and document all response activities including costs</a:t>
            </a:r>
          </a:p>
          <a:p>
            <a:pPr marL="2116138" lvl="8" indent="-287338">
              <a:lnSpc>
                <a:spcPct val="100000"/>
              </a:lnSpc>
              <a:spcAft>
                <a:spcPts val="0"/>
              </a:spcAft>
              <a:buFont typeface="Wingdings" panose="05000000000000000000" pitchFamily="2" charset="2"/>
              <a:buChar char="Ø"/>
            </a:pPr>
            <a:r>
              <a:rPr lang="en-US" altLang="en-US" sz="1600" dirty="0">
                <a:solidFill>
                  <a:schemeClr val="bg2">
                    <a:lumMod val="10000"/>
                  </a:schemeClr>
                </a:solidFill>
                <a:latin typeface="+mn-lt"/>
              </a:rPr>
              <a:t>Cost recovery</a:t>
            </a:r>
          </a:p>
          <a:p>
            <a:pPr marL="2403475" lvl="8" indent="-287338">
              <a:lnSpc>
                <a:spcPct val="100000"/>
              </a:lnSpc>
              <a:spcAft>
                <a:spcPts val="600"/>
              </a:spcAft>
              <a:buFont typeface="Wingdings" panose="05000000000000000000" pitchFamily="2" charset="2"/>
              <a:buChar char="Ø"/>
            </a:pPr>
            <a:r>
              <a:rPr lang="en-US" altLang="en-US" sz="1600" dirty="0">
                <a:solidFill>
                  <a:schemeClr val="bg2">
                    <a:lumMod val="10000"/>
                  </a:schemeClr>
                </a:solidFill>
                <a:latin typeface="+mn-lt"/>
              </a:rPr>
              <a:t>Eligible, actual expenditures of emergency management response/recovery (invoices, timesheets, payment)</a:t>
            </a:r>
          </a:p>
          <a:p>
            <a:pPr marL="2403475" lvl="8" indent="-287338">
              <a:lnSpc>
                <a:spcPct val="100000"/>
              </a:lnSpc>
              <a:spcAft>
                <a:spcPts val="600"/>
              </a:spcAft>
              <a:buFont typeface="Wingdings" panose="05000000000000000000" pitchFamily="2" charset="2"/>
              <a:buChar char="Ø"/>
            </a:pPr>
            <a:r>
              <a:rPr lang="en-US" altLang="en-US" sz="1600" dirty="0">
                <a:solidFill>
                  <a:schemeClr val="bg2">
                    <a:lumMod val="10000"/>
                  </a:schemeClr>
                </a:solidFill>
                <a:latin typeface="+mn-lt"/>
              </a:rPr>
              <a:t>provision of advances (%) based on estimates</a:t>
            </a:r>
            <a:endParaRPr lang="en-US" altLang="en-US" sz="1600" dirty="0">
              <a:solidFill>
                <a:schemeClr val="bg2">
                  <a:lumMod val="10000"/>
                </a:schemeClr>
              </a:solidFill>
            </a:endParaRPr>
          </a:p>
          <a:p>
            <a:pPr marL="2403475" lvl="8" indent="-287338">
              <a:lnSpc>
                <a:spcPct val="100000"/>
              </a:lnSpc>
              <a:spcAft>
                <a:spcPts val="600"/>
              </a:spcAft>
              <a:buFont typeface="Wingdings" panose="05000000000000000000" pitchFamily="2" charset="2"/>
              <a:buChar char="Ø"/>
            </a:pPr>
            <a:endParaRPr lang="en-US" altLang="en-US" sz="1600" dirty="0">
              <a:solidFill>
                <a:schemeClr val="bg2">
                  <a:lumMod val="10000"/>
                </a:schemeClr>
              </a:solidFill>
              <a:latin typeface="+mn-lt"/>
            </a:endParaRPr>
          </a:p>
          <a:p>
            <a:pPr marL="2403475" lvl="8" indent="-287338">
              <a:lnSpc>
                <a:spcPct val="100000"/>
              </a:lnSpc>
              <a:spcAft>
                <a:spcPts val="600"/>
              </a:spcAft>
              <a:buFont typeface="Wingdings" panose="05000000000000000000" pitchFamily="2" charset="2"/>
              <a:buChar char="Ø"/>
            </a:pPr>
            <a:endParaRPr lang="en-US" altLang="en-US" sz="1600" dirty="0">
              <a:solidFill>
                <a:schemeClr val="bg2">
                  <a:lumMod val="10000"/>
                </a:schemeClr>
              </a:solidFill>
              <a:latin typeface="+mn-lt"/>
            </a:endParaRPr>
          </a:p>
          <a:p>
            <a:pPr marL="477832" lvl="2" indent="-285750" defTabSz="600060">
              <a:spcAft>
                <a:spcPct val="15000"/>
              </a:spcAft>
              <a:buFont typeface="Arial" panose="020B0604020202020204" pitchFamily="34" charset="0"/>
              <a:buChar char="•"/>
            </a:pPr>
            <a:endParaRPr lang="en-US" sz="1600" dirty="0">
              <a:solidFill>
                <a:schemeClr val="accent1">
                  <a:lumMod val="50000"/>
                </a:schemeClr>
              </a:solidFill>
              <a:effectLst/>
              <a:latin typeface="+mn-lt"/>
              <a:ea typeface="Times New Roman" panose="02020603050405020304" pitchFamily="18" charset="0"/>
            </a:endParaRPr>
          </a:p>
          <a:p>
            <a:pPr marL="477832" lvl="2" indent="-285750" defTabSz="600060">
              <a:spcAft>
                <a:spcPct val="15000"/>
              </a:spcAft>
              <a:buFont typeface="Wingdings" panose="05000000000000000000" pitchFamily="2" charset="2"/>
              <a:buChar char="Ø"/>
            </a:pPr>
            <a:endParaRPr lang="en-US" altLang="en-US" sz="1400" dirty="0">
              <a:solidFill>
                <a:schemeClr val="bg2">
                  <a:lumMod val="10000"/>
                </a:schemeClr>
              </a:solidFill>
              <a:latin typeface="+mj-lt"/>
            </a:endParaRPr>
          </a:p>
          <a:p>
            <a:pPr marL="477832" lvl="2" indent="-285750" defTabSz="600060">
              <a:spcAft>
                <a:spcPct val="15000"/>
              </a:spcAft>
              <a:buFont typeface="Arial" panose="020B0604020202020204" pitchFamily="34" charset="0"/>
              <a:buChar char="•"/>
            </a:pPr>
            <a:endParaRPr lang="en-US" sz="1600" b="1" dirty="0">
              <a:solidFill>
                <a:schemeClr val="accent1">
                  <a:lumMod val="50000"/>
                </a:schemeClr>
              </a:solidFill>
              <a:effectLst/>
              <a:latin typeface="+mn-lt"/>
              <a:ea typeface="Times New Roman" panose="02020603050405020304" pitchFamily="18" charset="0"/>
            </a:endParaRPr>
          </a:p>
          <a:p>
            <a:pPr marL="415924" lvl="2" indent="0">
              <a:spcAft>
                <a:spcPts val="600"/>
              </a:spcAft>
              <a:buNone/>
            </a:pPr>
            <a:endParaRPr lang="en-US" altLang="en-US" sz="1600" dirty="0">
              <a:solidFill>
                <a:schemeClr val="bg2">
                  <a:lumMod val="10000"/>
                </a:schemeClr>
              </a:solidFill>
            </a:endParaRPr>
          </a:p>
          <a:p>
            <a:pPr marL="477832" lvl="2" indent="-285750" defTabSz="600060">
              <a:spcAft>
                <a:spcPct val="15000"/>
              </a:spcAft>
              <a:buFont typeface="Arial" panose="020B0604020202020204" pitchFamily="34" charset="0"/>
              <a:buChar char="•"/>
            </a:pPr>
            <a:endParaRPr lang="en-US" sz="1600" dirty="0">
              <a:solidFill>
                <a:schemeClr val="accent1">
                  <a:lumMod val="50000"/>
                </a:schemeClr>
              </a:solidFill>
              <a:latin typeface="+mn-lt"/>
              <a:cs typeface="Arial" panose="020B0604020202020204" pitchFamily="34" charset="0"/>
            </a:endParaRPr>
          </a:p>
        </p:txBody>
      </p:sp>
      <p:pic>
        <p:nvPicPr>
          <p:cNvPr id="4" name="Picture 3">
            <a:extLst>
              <a:ext uri="{FF2B5EF4-FFF2-40B4-BE49-F238E27FC236}">
                <a16:creationId xmlns:a16="http://schemas.microsoft.com/office/drawing/2014/main" id="{97A14F60-CC6F-7C0E-B122-3B07952AF4B3}"/>
              </a:ext>
            </a:extLst>
          </p:cNvPr>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9285491" y="61411"/>
            <a:ext cx="810247" cy="810247"/>
          </a:xfrm>
          <a:prstGeom prst="rect">
            <a:avLst/>
          </a:prstGeom>
        </p:spPr>
      </p:pic>
      <p:pic>
        <p:nvPicPr>
          <p:cNvPr id="5" name="Picture 4">
            <a:extLst>
              <a:ext uri="{FF2B5EF4-FFF2-40B4-BE49-F238E27FC236}">
                <a16:creationId xmlns:a16="http://schemas.microsoft.com/office/drawing/2014/main" id="{EF72EE9C-78A2-1F6E-39CA-A9820D9EDF59}"/>
              </a:ext>
            </a:extLst>
          </p:cNvPr>
          <p:cNvPicPr>
            <a:picLocks noChangeAspect="1"/>
          </p:cNvPicPr>
          <p:nvPr/>
        </p:nvPicPr>
        <p:blipFill>
          <a:blip r:embed="rId3"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0431889" y="27524"/>
            <a:ext cx="805838" cy="805838"/>
          </a:xfrm>
          <a:prstGeom prst="rect">
            <a:avLst/>
          </a:prstGeom>
        </p:spPr>
      </p:pic>
    </p:spTree>
    <p:extLst>
      <p:ext uri="{BB962C8B-B14F-4D97-AF65-F5344CB8AC3E}">
        <p14:creationId xmlns:p14="http://schemas.microsoft.com/office/powerpoint/2010/main" val="3230334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6F824-5060-6B71-E6A6-BE63A9ACCF7A}"/>
              </a:ext>
            </a:extLst>
          </p:cNvPr>
          <p:cNvSpPr>
            <a:spLocks noGrp="1"/>
          </p:cNvSpPr>
          <p:nvPr>
            <p:ph type="title"/>
          </p:nvPr>
        </p:nvSpPr>
        <p:spPr>
          <a:xfrm>
            <a:off x="366744" y="768214"/>
            <a:ext cx="10515600" cy="603838"/>
          </a:xfrm>
        </p:spPr>
        <p:txBody>
          <a:bodyPr>
            <a:noAutofit/>
          </a:bodyPr>
          <a:lstStyle/>
          <a:p>
            <a:r>
              <a:rPr lang="en-US" sz="2800" b="1" dirty="0">
                <a:solidFill>
                  <a:schemeClr val="accent1">
                    <a:lumMod val="50000"/>
                  </a:schemeClr>
                </a:solidFill>
                <a:cs typeface="Arial" panose="020B0604020202020204" pitchFamily="34" charset="0"/>
              </a:rPr>
              <a:t>Emergency Management Eligibility Overview</a:t>
            </a:r>
            <a:br>
              <a:rPr lang="en-US" sz="2800" b="1" dirty="0">
                <a:solidFill>
                  <a:schemeClr val="accent1">
                    <a:lumMod val="50000"/>
                  </a:schemeClr>
                </a:solidFill>
                <a:cs typeface="Arial" panose="020B0604020202020204" pitchFamily="34" charset="0"/>
              </a:rPr>
            </a:br>
            <a:endParaRPr lang="en-US" sz="2800" b="1" dirty="0">
              <a:solidFill>
                <a:schemeClr val="accent1">
                  <a:lumMod val="50000"/>
                </a:schemeClr>
              </a:solidFill>
              <a:cs typeface="Arial" panose="020B0604020202020204" pitchFamily="34" charset="0"/>
            </a:endParaRPr>
          </a:p>
        </p:txBody>
      </p:sp>
      <p:grpSp>
        <p:nvGrpSpPr>
          <p:cNvPr id="6" name="Group 5">
            <a:extLst>
              <a:ext uri="{FF2B5EF4-FFF2-40B4-BE49-F238E27FC236}">
                <a16:creationId xmlns:a16="http://schemas.microsoft.com/office/drawing/2014/main" id="{F83B48FB-16DA-EEB2-EF44-330182563F1B}"/>
              </a:ext>
            </a:extLst>
          </p:cNvPr>
          <p:cNvGrpSpPr/>
          <p:nvPr/>
        </p:nvGrpSpPr>
        <p:grpSpPr>
          <a:xfrm>
            <a:off x="263798" y="1770674"/>
            <a:ext cx="11480800" cy="4263032"/>
            <a:chOff x="457811" y="798569"/>
            <a:chExt cx="8610600" cy="3197274"/>
          </a:xfrm>
        </p:grpSpPr>
        <p:sp>
          <p:nvSpPr>
            <p:cNvPr id="8" name="Freeform: Shape 7">
              <a:extLst>
                <a:ext uri="{FF2B5EF4-FFF2-40B4-BE49-F238E27FC236}">
                  <a16:creationId xmlns:a16="http://schemas.microsoft.com/office/drawing/2014/main" id="{43EEFBA3-F12B-C81B-0D8A-93C01B5E38D9}"/>
                </a:ext>
              </a:extLst>
            </p:cNvPr>
            <p:cNvSpPr/>
            <p:nvPr/>
          </p:nvSpPr>
          <p:spPr>
            <a:xfrm>
              <a:off x="3557626" y="901708"/>
              <a:ext cx="5510785" cy="825104"/>
            </a:xfrm>
            <a:custGeom>
              <a:avLst/>
              <a:gdLst>
                <a:gd name="connsiteX0" fmla="*/ 137520 w 825103"/>
                <a:gd name="connsiteY0" fmla="*/ 0 h 5510784"/>
                <a:gd name="connsiteX1" fmla="*/ 687583 w 825103"/>
                <a:gd name="connsiteY1" fmla="*/ 0 h 5510784"/>
                <a:gd name="connsiteX2" fmla="*/ 825103 w 825103"/>
                <a:gd name="connsiteY2" fmla="*/ 137520 h 5510784"/>
                <a:gd name="connsiteX3" fmla="*/ 825103 w 825103"/>
                <a:gd name="connsiteY3" fmla="*/ 5510784 h 5510784"/>
                <a:gd name="connsiteX4" fmla="*/ 825103 w 825103"/>
                <a:gd name="connsiteY4" fmla="*/ 5510784 h 5510784"/>
                <a:gd name="connsiteX5" fmla="*/ 0 w 825103"/>
                <a:gd name="connsiteY5" fmla="*/ 5510784 h 5510784"/>
                <a:gd name="connsiteX6" fmla="*/ 0 w 825103"/>
                <a:gd name="connsiteY6" fmla="*/ 5510784 h 5510784"/>
                <a:gd name="connsiteX7" fmla="*/ 0 w 825103"/>
                <a:gd name="connsiteY7" fmla="*/ 137520 h 5510784"/>
                <a:gd name="connsiteX8" fmla="*/ 137520 w 825103"/>
                <a:gd name="connsiteY8" fmla="*/ 0 h 5510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5103" h="5510784">
                  <a:moveTo>
                    <a:pt x="825103" y="918485"/>
                  </a:moveTo>
                  <a:lnTo>
                    <a:pt x="825103" y="4592299"/>
                  </a:lnTo>
                  <a:cubicBezTo>
                    <a:pt x="825103" y="5099561"/>
                    <a:pt x="815884" y="5510781"/>
                    <a:pt x="804513" y="5510781"/>
                  </a:cubicBezTo>
                  <a:lnTo>
                    <a:pt x="0" y="5510781"/>
                  </a:lnTo>
                  <a:lnTo>
                    <a:pt x="0" y="5510781"/>
                  </a:lnTo>
                  <a:lnTo>
                    <a:pt x="0" y="3"/>
                  </a:lnTo>
                  <a:lnTo>
                    <a:pt x="0" y="3"/>
                  </a:lnTo>
                  <a:lnTo>
                    <a:pt x="804513" y="3"/>
                  </a:lnTo>
                  <a:cubicBezTo>
                    <a:pt x="815884" y="3"/>
                    <a:pt x="825103" y="411223"/>
                    <a:pt x="825103" y="918485"/>
                  </a:cubicBezTo>
                  <a:close/>
                </a:path>
              </a:pathLst>
            </a:custGeom>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330201" tIns="218804" rIns="383904" bIns="218805" numCol="1" spcCol="1270" anchor="ctr" anchorCtr="0">
              <a:noAutofit/>
            </a:bodyPr>
            <a:lstStyle/>
            <a:p>
              <a:pPr marL="152396" lvl="1" indent="-152396" defTabSz="829713" fontAlgn="base">
                <a:spcBef>
                  <a:spcPct val="0"/>
                </a:spcBef>
                <a:spcAft>
                  <a:spcPct val="15000"/>
                </a:spcAft>
                <a:buFont typeface="Wingdings" panose="05000000000000000000" pitchFamily="2" charset="2"/>
                <a:buChar char="q"/>
              </a:pPr>
              <a:r>
                <a:rPr lang="en-US" sz="1867" dirty="0">
                  <a:solidFill>
                    <a:prstClr val="black">
                      <a:hueOff val="0"/>
                      <a:satOff val="0"/>
                      <a:lumOff val="0"/>
                      <a:alphaOff val="0"/>
                    </a:prstClr>
                  </a:solidFill>
                  <a:latin typeface="Arial Narrow" panose="020B0606020202030204" pitchFamily="34" charset="0"/>
                </a:rPr>
                <a:t> Extreme Cold</a:t>
              </a:r>
            </a:p>
            <a:p>
              <a:pPr marL="152396" lvl="1" indent="-152396" defTabSz="829713" fontAlgn="base">
                <a:spcBef>
                  <a:spcPct val="0"/>
                </a:spcBef>
                <a:spcAft>
                  <a:spcPct val="15000"/>
                </a:spcAft>
                <a:buFont typeface="Wingdings" panose="05000000000000000000" pitchFamily="2" charset="2"/>
                <a:buChar char="q"/>
              </a:pPr>
              <a:r>
                <a:rPr lang="en-US" sz="1867" dirty="0">
                  <a:solidFill>
                    <a:prstClr val="black">
                      <a:hueOff val="0"/>
                      <a:satOff val="0"/>
                      <a:lumOff val="0"/>
                      <a:alphaOff val="0"/>
                    </a:prstClr>
                  </a:solidFill>
                  <a:latin typeface="Arial Narrow" panose="020B0606020202030204" pitchFamily="34" charset="0"/>
                </a:rPr>
                <a:t> Extreme Heat</a:t>
              </a:r>
            </a:p>
            <a:p>
              <a:pPr marL="152396" lvl="1" indent="-152396" defTabSz="829713" fontAlgn="base">
                <a:spcBef>
                  <a:spcPct val="0"/>
                </a:spcBef>
                <a:spcAft>
                  <a:spcPct val="15000"/>
                </a:spcAft>
                <a:buFont typeface="Wingdings" panose="05000000000000000000" pitchFamily="2" charset="2"/>
                <a:buChar char="q"/>
              </a:pPr>
              <a:r>
                <a:rPr lang="en-US" sz="1867" dirty="0">
                  <a:solidFill>
                    <a:prstClr val="black">
                      <a:hueOff val="0"/>
                      <a:satOff val="0"/>
                      <a:lumOff val="0"/>
                      <a:alphaOff val="0"/>
                    </a:prstClr>
                  </a:solidFill>
                  <a:latin typeface="Arial Narrow" panose="020B0606020202030204" pitchFamily="34" charset="0"/>
                </a:rPr>
                <a:t> Extreme Wind</a:t>
              </a:r>
            </a:p>
          </p:txBody>
        </p:sp>
        <p:sp>
          <p:nvSpPr>
            <p:cNvPr id="11" name="Freeform: Shape 10">
              <a:extLst>
                <a:ext uri="{FF2B5EF4-FFF2-40B4-BE49-F238E27FC236}">
                  <a16:creationId xmlns:a16="http://schemas.microsoft.com/office/drawing/2014/main" id="{B4C5D037-57C1-EE4D-9B69-935FA8BDF8C7}"/>
                </a:ext>
              </a:extLst>
            </p:cNvPr>
            <p:cNvSpPr/>
            <p:nvPr/>
          </p:nvSpPr>
          <p:spPr>
            <a:xfrm>
              <a:off x="457811" y="798569"/>
              <a:ext cx="3099816" cy="1031378"/>
            </a:xfrm>
            <a:custGeom>
              <a:avLst/>
              <a:gdLst>
                <a:gd name="connsiteX0" fmla="*/ 0 w 3099816"/>
                <a:gd name="connsiteY0" fmla="*/ 171900 h 1031378"/>
                <a:gd name="connsiteX1" fmla="*/ 171900 w 3099816"/>
                <a:gd name="connsiteY1" fmla="*/ 0 h 1031378"/>
                <a:gd name="connsiteX2" fmla="*/ 2927916 w 3099816"/>
                <a:gd name="connsiteY2" fmla="*/ 0 h 1031378"/>
                <a:gd name="connsiteX3" fmla="*/ 3099816 w 3099816"/>
                <a:gd name="connsiteY3" fmla="*/ 171900 h 1031378"/>
                <a:gd name="connsiteX4" fmla="*/ 3099816 w 3099816"/>
                <a:gd name="connsiteY4" fmla="*/ 859478 h 1031378"/>
                <a:gd name="connsiteX5" fmla="*/ 2927916 w 3099816"/>
                <a:gd name="connsiteY5" fmla="*/ 1031378 h 1031378"/>
                <a:gd name="connsiteX6" fmla="*/ 171900 w 3099816"/>
                <a:gd name="connsiteY6" fmla="*/ 1031378 h 1031378"/>
                <a:gd name="connsiteX7" fmla="*/ 0 w 3099816"/>
                <a:gd name="connsiteY7" fmla="*/ 859478 h 1031378"/>
                <a:gd name="connsiteX8" fmla="*/ 0 w 3099816"/>
                <a:gd name="connsiteY8" fmla="*/ 171900 h 1031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816" h="1031378">
                  <a:moveTo>
                    <a:pt x="0" y="171900"/>
                  </a:moveTo>
                  <a:cubicBezTo>
                    <a:pt x="0" y="76962"/>
                    <a:pt x="76962" y="0"/>
                    <a:pt x="171900" y="0"/>
                  </a:cubicBezTo>
                  <a:lnTo>
                    <a:pt x="2927916" y="0"/>
                  </a:lnTo>
                  <a:cubicBezTo>
                    <a:pt x="3022854" y="0"/>
                    <a:pt x="3099816" y="76962"/>
                    <a:pt x="3099816" y="171900"/>
                  </a:cubicBezTo>
                  <a:lnTo>
                    <a:pt x="3099816" y="859478"/>
                  </a:lnTo>
                  <a:cubicBezTo>
                    <a:pt x="3099816" y="954416"/>
                    <a:pt x="3022854" y="1031378"/>
                    <a:pt x="2927916" y="1031378"/>
                  </a:cubicBezTo>
                  <a:lnTo>
                    <a:pt x="171900" y="1031378"/>
                  </a:lnTo>
                  <a:cubicBezTo>
                    <a:pt x="76962" y="1031378"/>
                    <a:pt x="0" y="954416"/>
                    <a:pt x="0" y="859478"/>
                  </a:cubicBezTo>
                  <a:lnTo>
                    <a:pt x="0" y="171900"/>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148411" tIns="107771" rIns="148411" bIns="107771" numCol="1" spcCol="1270" anchor="ctr" anchorCtr="0">
              <a:noAutofit/>
            </a:bodyPr>
            <a:lstStyle/>
            <a:p>
              <a:pPr algn="ctr" defTabSz="948243" fontAlgn="base">
                <a:lnSpc>
                  <a:spcPct val="90000"/>
                </a:lnSpc>
                <a:spcBef>
                  <a:spcPct val="0"/>
                </a:spcBef>
                <a:spcAft>
                  <a:spcPct val="35000"/>
                </a:spcAft>
              </a:pPr>
              <a:r>
                <a:rPr lang="en-US" sz="2133" b="1" dirty="0">
                  <a:solidFill>
                    <a:prstClr val="black"/>
                  </a:solidFill>
                  <a:latin typeface="Arial Narrow" panose="020B0606020202030204" pitchFamily="34" charset="0"/>
                </a:rPr>
                <a:t>Eligible emergency events are natural disasters impacting First Nation residents on reserve which may include </a:t>
              </a:r>
            </a:p>
          </p:txBody>
        </p:sp>
        <p:sp>
          <p:nvSpPr>
            <p:cNvPr id="13" name="Freeform: Shape 12">
              <a:extLst>
                <a:ext uri="{FF2B5EF4-FFF2-40B4-BE49-F238E27FC236}">
                  <a16:creationId xmlns:a16="http://schemas.microsoft.com/office/drawing/2014/main" id="{D38BD47F-BB1F-8A50-7FED-7304883526C8}"/>
                </a:ext>
              </a:extLst>
            </p:cNvPr>
            <p:cNvSpPr/>
            <p:nvPr/>
          </p:nvSpPr>
          <p:spPr>
            <a:xfrm>
              <a:off x="457811" y="1881517"/>
              <a:ext cx="3099816" cy="1031378"/>
            </a:xfrm>
            <a:custGeom>
              <a:avLst/>
              <a:gdLst>
                <a:gd name="connsiteX0" fmla="*/ 0 w 3099816"/>
                <a:gd name="connsiteY0" fmla="*/ 171900 h 1031378"/>
                <a:gd name="connsiteX1" fmla="*/ 171900 w 3099816"/>
                <a:gd name="connsiteY1" fmla="*/ 0 h 1031378"/>
                <a:gd name="connsiteX2" fmla="*/ 2927916 w 3099816"/>
                <a:gd name="connsiteY2" fmla="*/ 0 h 1031378"/>
                <a:gd name="connsiteX3" fmla="*/ 3099816 w 3099816"/>
                <a:gd name="connsiteY3" fmla="*/ 171900 h 1031378"/>
                <a:gd name="connsiteX4" fmla="*/ 3099816 w 3099816"/>
                <a:gd name="connsiteY4" fmla="*/ 859478 h 1031378"/>
                <a:gd name="connsiteX5" fmla="*/ 2927916 w 3099816"/>
                <a:gd name="connsiteY5" fmla="*/ 1031378 h 1031378"/>
                <a:gd name="connsiteX6" fmla="*/ 171900 w 3099816"/>
                <a:gd name="connsiteY6" fmla="*/ 1031378 h 1031378"/>
                <a:gd name="connsiteX7" fmla="*/ 0 w 3099816"/>
                <a:gd name="connsiteY7" fmla="*/ 859478 h 1031378"/>
                <a:gd name="connsiteX8" fmla="*/ 0 w 3099816"/>
                <a:gd name="connsiteY8" fmla="*/ 171900 h 1031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816" h="1031378">
                  <a:moveTo>
                    <a:pt x="0" y="171900"/>
                  </a:moveTo>
                  <a:cubicBezTo>
                    <a:pt x="0" y="76962"/>
                    <a:pt x="76962" y="0"/>
                    <a:pt x="171900" y="0"/>
                  </a:cubicBezTo>
                  <a:lnTo>
                    <a:pt x="2927916" y="0"/>
                  </a:lnTo>
                  <a:cubicBezTo>
                    <a:pt x="3022854" y="0"/>
                    <a:pt x="3099816" y="76962"/>
                    <a:pt x="3099816" y="171900"/>
                  </a:cubicBezTo>
                  <a:lnTo>
                    <a:pt x="3099816" y="859478"/>
                  </a:lnTo>
                  <a:cubicBezTo>
                    <a:pt x="3099816" y="954416"/>
                    <a:pt x="3022854" y="1031378"/>
                    <a:pt x="2927916" y="1031378"/>
                  </a:cubicBezTo>
                  <a:lnTo>
                    <a:pt x="171900" y="1031378"/>
                  </a:lnTo>
                  <a:cubicBezTo>
                    <a:pt x="76962" y="1031378"/>
                    <a:pt x="0" y="954416"/>
                    <a:pt x="0" y="859478"/>
                  </a:cubicBezTo>
                  <a:lnTo>
                    <a:pt x="0" y="171900"/>
                  </a:lnTo>
                  <a:close/>
                </a:path>
              </a:pathLst>
            </a:custGeom>
          </p:spPr>
          <p:style>
            <a:lnRef idx="2">
              <a:schemeClr val="lt1">
                <a:hueOff val="0"/>
                <a:satOff val="0"/>
                <a:lumOff val="0"/>
                <a:alphaOff val="0"/>
              </a:schemeClr>
            </a:lnRef>
            <a:fillRef idx="1">
              <a:schemeClr val="accent2">
                <a:hueOff val="1373170"/>
                <a:satOff val="-24404"/>
                <a:lumOff val="785"/>
                <a:alphaOff val="0"/>
              </a:schemeClr>
            </a:fillRef>
            <a:effectRef idx="0">
              <a:schemeClr val="accent2">
                <a:hueOff val="1373170"/>
                <a:satOff val="-24404"/>
                <a:lumOff val="785"/>
                <a:alphaOff val="0"/>
              </a:schemeClr>
            </a:effectRef>
            <a:fontRef idx="minor">
              <a:schemeClr val="lt1"/>
            </a:fontRef>
          </p:style>
          <p:txBody>
            <a:bodyPr spcFirstLastPara="0" vert="horz" wrap="square" lIns="128091" tIns="97611" rIns="128091" bIns="97611" numCol="1" spcCol="1270" anchor="ctr" anchorCtr="0">
              <a:noAutofit/>
            </a:bodyPr>
            <a:lstStyle/>
            <a:p>
              <a:pPr algn="ctr" defTabSz="711182" fontAlgn="base">
                <a:lnSpc>
                  <a:spcPct val="90000"/>
                </a:lnSpc>
                <a:spcBef>
                  <a:spcPct val="0"/>
                </a:spcBef>
                <a:spcAft>
                  <a:spcPct val="35000"/>
                </a:spcAft>
              </a:pPr>
              <a:endParaRPr lang="en-US" sz="1600" dirty="0">
                <a:solidFill>
                  <a:prstClr val="black"/>
                </a:solidFill>
                <a:latin typeface="Arial" panose="020B0604020202020204" pitchFamily="34" charset="0"/>
              </a:endParaRPr>
            </a:p>
          </p:txBody>
        </p:sp>
        <p:sp>
          <p:nvSpPr>
            <p:cNvPr id="14" name="Freeform: Shape 13">
              <a:extLst>
                <a:ext uri="{FF2B5EF4-FFF2-40B4-BE49-F238E27FC236}">
                  <a16:creationId xmlns:a16="http://schemas.microsoft.com/office/drawing/2014/main" id="{F6E7EDA8-4068-A67A-8502-18A5DFC75D76}"/>
                </a:ext>
              </a:extLst>
            </p:cNvPr>
            <p:cNvSpPr/>
            <p:nvPr/>
          </p:nvSpPr>
          <p:spPr>
            <a:xfrm>
              <a:off x="3557626" y="3121467"/>
              <a:ext cx="5510785" cy="825104"/>
            </a:xfrm>
            <a:custGeom>
              <a:avLst/>
              <a:gdLst>
                <a:gd name="connsiteX0" fmla="*/ 137520 w 825103"/>
                <a:gd name="connsiteY0" fmla="*/ 0 h 5510784"/>
                <a:gd name="connsiteX1" fmla="*/ 687583 w 825103"/>
                <a:gd name="connsiteY1" fmla="*/ 0 h 5510784"/>
                <a:gd name="connsiteX2" fmla="*/ 825103 w 825103"/>
                <a:gd name="connsiteY2" fmla="*/ 137520 h 5510784"/>
                <a:gd name="connsiteX3" fmla="*/ 825103 w 825103"/>
                <a:gd name="connsiteY3" fmla="*/ 5510784 h 5510784"/>
                <a:gd name="connsiteX4" fmla="*/ 825103 w 825103"/>
                <a:gd name="connsiteY4" fmla="*/ 5510784 h 5510784"/>
                <a:gd name="connsiteX5" fmla="*/ 0 w 825103"/>
                <a:gd name="connsiteY5" fmla="*/ 5510784 h 5510784"/>
                <a:gd name="connsiteX6" fmla="*/ 0 w 825103"/>
                <a:gd name="connsiteY6" fmla="*/ 5510784 h 5510784"/>
                <a:gd name="connsiteX7" fmla="*/ 0 w 825103"/>
                <a:gd name="connsiteY7" fmla="*/ 137520 h 5510784"/>
                <a:gd name="connsiteX8" fmla="*/ 137520 w 825103"/>
                <a:gd name="connsiteY8" fmla="*/ 0 h 5510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5103" h="5510784">
                  <a:moveTo>
                    <a:pt x="825103" y="918485"/>
                  </a:moveTo>
                  <a:lnTo>
                    <a:pt x="825103" y="4592299"/>
                  </a:lnTo>
                  <a:cubicBezTo>
                    <a:pt x="825103" y="5099561"/>
                    <a:pt x="815884" y="5510781"/>
                    <a:pt x="804513" y="5510781"/>
                  </a:cubicBezTo>
                  <a:lnTo>
                    <a:pt x="0" y="5510781"/>
                  </a:lnTo>
                  <a:lnTo>
                    <a:pt x="0" y="5510781"/>
                  </a:lnTo>
                  <a:lnTo>
                    <a:pt x="0" y="3"/>
                  </a:lnTo>
                  <a:lnTo>
                    <a:pt x="0" y="3"/>
                  </a:lnTo>
                  <a:lnTo>
                    <a:pt x="804513" y="3"/>
                  </a:lnTo>
                  <a:cubicBezTo>
                    <a:pt x="815884" y="3"/>
                    <a:pt x="825103" y="411223"/>
                    <a:pt x="825103" y="918485"/>
                  </a:cubicBezTo>
                  <a:close/>
                </a:path>
              </a:pathLst>
            </a:custGeom>
          </p:spPr>
          <p:style>
            <a:lnRef idx="2">
              <a:schemeClr val="accent2">
                <a:tint val="40000"/>
                <a:alpha val="90000"/>
                <a:hueOff val="3277117"/>
                <a:satOff val="-42615"/>
                <a:lumOff val="-1347"/>
                <a:alphaOff val="0"/>
              </a:schemeClr>
            </a:lnRef>
            <a:fillRef idx="1">
              <a:schemeClr val="accent2">
                <a:tint val="40000"/>
                <a:alpha val="90000"/>
                <a:hueOff val="3277117"/>
                <a:satOff val="-42615"/>
                <a:lumOff val="-1347"/>
                <a:alphaOff val="0"/>
              </a:schemeClr>
            </a:fillRef>
            <a:effectRef idx="0">
              <a:schemeClr val="accent2">
                <a:tint val="40000"/>
                <a:alpha val="90000"/>
                <a:hueOff val="3277117"/>
                <a:satOff val="-42615"/>
                <a:lumOff val="-1347"/>
                <a:alphaOff val="0"/>
              </a:schemeClr>
            </a:effectRef>
            <a:fontRef idx="minor">
              <a:schemeClr val="dk1">
                <a:hueOff val="0"/>
                <a:satOff val="0"/>
                <a:lumOff val="0"/>
                <a:alphaOff val="0"/>
              </a:schemeClr>
            </a:fontRef>
          </p:style>
          <p:txBody>
            <a:bodyPr spcFirstLastPara="0" vert="horz" wrap="square" lIns="330201" tIns="218804" rIns="383904" bIns="218805" numCol="2" spcCol="1270" anchor="ctr" anchorCtr="0">
              <a:noAutofit/>
            </a:bodyPr>
            <a:lstStyle/>
            <a:p>
              <a:pPr marL="990575" lvl="1" indent="-380990" defTabSz="1219170" fontAlgn="base">
                <a:lnSpc>
                  <a:spcPct val="90000"/>
                </a:lnSpc>
                <a:buFont typeface="Wingdings" panose="05000000000000000000" pitchFamily="2" charset="2"/>
                <a:buChar char="q"/>
                <a:tabLst>
                  <a:tab pos="1219170" algn="l"/>
                </a:tabLst>
              </a:pPr>
              <a:r>
                <a:rPr lang="en-US" sz="1867" dirty="0">
                  <a:solidFill>
                    <a:prstClr val="black">
                      <a:hueOff val="0"/>
                      <a:satOff val="0"/>
                      <a:lumOff val="0"/>
                      <a:alphaOff val="0"/>
                    </a:prstClr>
                  </a:solidFill>
                  <a:latin typeface="Arial Narrow" panose="020B0606020202030204" pitchFamily="34" charset="0"/>
                  <a:ea typeface="Times New Roman" panose="02020603050405020304" pitchFamily="18" charset="0"/>
                </a:rPr>
                <a:t>Communicable Diseases Outbreaks</a:t>
              </a:r>
              <a:endParaRPr lang="en-US" sz="1867" dirty="0">
                <a:solidFill>
                  <a:prstClr val="black">
                    <a:hueOff val="0"/>
                    <a:satOff val="0"/>
                    <a:lumOff val="0"/>
                    <a:alphaOff val="0"/>
                  </a:prstClr>
                </a:solidFill>
                <a:latin typeface="Arial Narrow" panose="020B0606020202030204" pitchFamily="34" charset="0"/>
                <a:ea typeface="Calibri" panose="020F0502020204030204" pitchFamily="34" charset="0"/>
              </a:endParaRPr>
            </a:p>
            <a:p>
              <a:pPr marL="990575" lvl="1" indent="-380990" defTabSz="1219170" fontAlgn="base">
                <a:lnSpc>
                  <a:spcPct val="90000"/>
                </a:lnSpc>
                <a:buFont typeface="Wingdings" panose="05000000000000000000" pitchFamily="2" charset="2"/>
                <a:buChar char=""/>
                <a:tabLst>
                  <a:tab pos="1219170" algn="l"/>
                </a:tabLst>
              </a:pPr>
              <a:r>
                <a:rPr lang="en-US" sz="1867" dirty="0">
                  <a:solidFill>
                    <a:prstClr val="black">
                      <a:hueOff val="0"/>
                      <a:satOff val="0"/>
                      <a:lumOff val="0"/>
                      <a:alphaOff val="0"/>
                    </a:prstClr>
                  </a:solidFill>
                  <a:latin typeface="Arial Narrow" panose="020B0606020202030204" pitchFamily="34" charset="0"/>
                  <a:ea typeface="Times New Roman" panose="02020603050405020304" pitchFamily="18" charset="0"/>
                </a:rPr>
                <a:t>Food and water contamination</a:t>
              </a:r>
              <a:endParaRPr lang="en-US" sz="1867" dirty="0">
                <a:solidFill>
                  <a:prstClr val="black">
                    <a:hueOff val="0"/>
                    <a:satOff val="0"/>
                    <a:lumOff val="0"/>
                    <a:alphaOff val="0"/>
                  </a:prstClr>
                </a:solidFill>
                <a:latin typeface="Arial Narrow" panose="020B0606020202030204" pitchFamily="34" charset="0"/>
                <a:ea typeface="Calibri" panose="020F0502020204030204" pitchFamily="34" charset="0"/>
              </a:endParaRPr>
            </a:p>
            <a:p>
              <a:pPr marL="990575" lvl="1" indent="-380990" defTabSz="1219170" fontAlgn="base">
                <a:lnSpc>
                  <a:spcPct val="90000"/>
                </a:lnSpc>
                <a:buFont typeface="Wingdings" panose="05000000000000000000" pitchFamily="2" charset="2"/>
                <a:buChar char=""/>
                <a:tabLst>
                  <a:tab pos="1219170" algn="l"/>
                </a:tabLst>
              </a:pPr>
              <a:r>
                <a:rPr lang="en-US" sz="1867" dirty="0">
                  <a:solidFill>
                    <a:prstClr val="black">
                      <a:hueOff val="0"/>
                      <a:satOff val="0"/>
                      <a:lumOff val="0"/>
                      <a:alphaOff val="0"/>
                    </a:prstClr>
                  </a:solidFill>
                  <a:latin typeface="Arial Narrow" panose="020B0606020202030204" pitchFamily="34" charset="0"/>
                  <a:ea typeface="Times New Roman" panose="02020603050405020304" pitchFamily="18" charset="0"/>
                </a:rPr>
                <a:t>Environmental health hazards</a:t>
              </a:r>
              <a:endParaRPr lang="en-US" sz="1867" dirty="0">
                <a:solidFill>
                  <a:prstClr val="black">
                    <a:hueOff val="0"/>
                    <a:satOff val="0"/>
                    <a:lumOff val="0"/>
                    <a:alphaOff val="0"/>
                  </a:prstClr>
                </a:solidFill>
                <a:latin typeface="Arial Narrow" panose="020B0606020202030204" pitchFamily="34" charset="0"/>
                <a:ea typeface="Calibri" panose="020F0502020204030204" pitchFamily="34" charset="0"/>
              </a:endParaRPr>
            </a:p>
            <a:p>
              <a:pPr marL="990575" lvl="1" indent="-380990" defTabSz="1219170" fontAlgn="base">
                <a:lnSpc>
                  <a:spcPct val="90000"/>
                </a:lnSpc>
                <a:buFont typeface="Wingdings" panose="05000000000000000000" pitchFamily="2" charset="2"/>
                <a:buChar char=""/>
                <a:tabLst>
                  <a:tab pos="1219170" algn="l"/>
                </a:tabLst>
              </a:pPr>
              <a:r>
                <a:rPr lang="en-US" sz="1867" dirty="0">
                  <a:solidFill>
                    <a:prstClr val="black">
                      <a:hueOff val="0"/>
                      <a:satOff val="0"/>
                      <a:lumOff val="0"/>
                      <a:alphaOff val="0"/>
                    </a:prstClr>
                  </a:solidFill>
                  <a:latin typeface="Arial Narrow" panose="020B0606020202030204" pitchFamily="34" charset="0"/>
                  <a:ea typeface="Times New Roman" panose="02020603050405020304" pitchFamily="18" charset="0"/>
                </a:rPr>
                <a:t>Mental </a:t>
              </a:r>
              <a:r>
                <a:rPr lang="en-US" sz="1867">
                  <a:solidFill>
                    <a:prstClr val="black">
                      <a:hueOff val="0"/>
                      <a:satOff val="0"/>
                      <a:lumOff val="0"/>
                      <a:alphaOff val="0"/>
                    </a:prstClr>
                  </a:solidFill>
                  <a:latin typeface="Arial Narrow" panose="020B0606020202030204" pitchFamily="34" charset="0"/>
                  <a:ea typeface="Times New Roman" panose="02020603050405020304" pitchFamily="18" charset="0"/>
                </a:rPr>
                <a:t>wellness emergencies</a:t>
              </a:r>
              <a:endParaRPr lang="en-US" sz="1867" dirty="0">
                <a:solidFill>
                  <a:prstClr val="black">
                    <a:hueOff val="0"/>
                    <a:satOff val="0"/>
                    <a:lumOff val="0"/>
                    <a:alphaOff val="0"/>
                  </a:prstClr>
                </a:solidFill>
                <a:latin typeface="Arial Narrow" panose="020B0606020202030204" pitchFamily="34" charset="0"/>
                <a:ea typeface="Calibri" panose="020F0502020204030204" pitchFamily="34" charset="0"/>
              </a:endParaRPr>
            </a:p>
          </p:txBody>
        </p:sp>
        <p:sp>
          <p:nvSpPr>
            <p:cNvPr id="15" name="Freeform: Shape 14">
              <a:extLst>
                <a:ext uri="{FF2B5EF4-FFF2-40B4-BE49-F238E27FC236}">
                  <a16:creationId xmlns:a16="http://schemas.microsoft.com/office/drawing/2014/main" id="{A2A79948-44E6-447F-F2A3-1B516E09F823}"/>
                </a:ext>
              </a:extLst>
            </p:cNvPr>
            <p:cNvSpPr/>
            <p:nvPr/>
          </p:nvSpPr>
          <p:spPr>
            <a:xfrm>
              <a:off x="457811" y="2964465"/>
              <a:ext cx="3099816" cy="1031378"/>
            </a:xfrm>
            <a:custGeom>
              <a:avLst/>
              <a:gdLst>
                <a:gd name="connsiteX0" fmla="*/ 0 w 3099816"/>
                <a:gd name="connsiteY0" fmla="*/ 171900 h 1031378"/>
                <a:gd name="connsiteX1" fmla="*/ 171900 w 3099816"/>
                <a:gd name="connsiteY1" fmla="*/ 0 h 1031378"/>
                <a:gd name="connsiteX2" fmla="*/ 2927916 w 3099816"/>
                <a:gd name="connsiteY2" fmla="*/ 0 h 1031378"/>
                <a:gd name="connsiteX3" fmla="*/ 3099816 w 3099816"/>
                <a:gd name="connsiteY3" fmla="*/ 171900 h 1031378"/>
                <a:gd name="connsiteX4" fmla="*/ 3099816 w 3099816"/>
                <a:gd name="connsiteY4" fmla="*/ 859478 h 1031378"/>
                <a:gd name="connsiteX5" fmla="*/ 2927916 w 3099816"/>
                <a:gd name="connsiteY5" fmla="*/ 1031378 h 1031378"/>
                <a:gd name="connsiteX6" fmla="*/ 171900 w 3099816"/>
                <a:gd name="connsiteY6" fmla="*/ 1031378 h 1031378"/>
                <a:gd name="connsiteX7" fmla="*/ 0 w 3099816"/>
                <a:gd name="connsiteY7" fmla="*/ 859478 h 1031378"/>
                <a:gd name="connsiteX8" fmla="*/ 0 w 3099816"/>
                <a:gd name="connsiteY8" fmla="*/ 171900 h 1031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816" h="1031378">
                  <a:moveTo>
                    <a:pt x="0" y="171900"/>
                  </a:moveTo>
                  <a:cubicBezTo>
                    <a:pt x="0" y="76962"/>
                    <a:pt x="76962" y="0"/>
                    <a:pt x="171900" y="0"/>
                  </a:cubicBezTo>
                  <a:lnTo>
                    <a:pt x="2927916" y="0"/>
                  </a:lnTo>
                  <a:cubicBezTo>
                    <a:pt x="3022854" y="0"/>
                    <a:pt x="3099816" y="76962"/>
                    <a:pt x="3099816" y="171900"/>
                  </a:cubicBezTo>
                  <a:lnTo>
                    <a:pt x="3099816" y="859478"/>
                  </a:lnTo>
                  <a:cubicBezTo>
                    <a:pt x="3099816" y="954416"/>
                    <a:pt x="3022854" y="1031378"/>
                    <a:pt x="2927916" y="1031378"/>
                  </a:cubicBezTo>
                  <a:lnTo>
                    <a:pt x="171900" y="1031378"/>
                  </a:lnTo>
                  <a:cubicBezTo>
                    <a:pt x="76962" y="1031378"/>
                    <a:pt x="0" y="954416"/>
                    <a:pt x="0" y="859478"/>
                  </a:cubicBezTo>
                  <a:lnTo>
                    <a:pt x="0" y="171900"/>
                  </a:lnTo>
                  <a:close/>
                </a:path>
              </a:pathLst>
            </a:custGeom>
          </p:spPr>
          <p:style>
            <a:lnRef idx="2">
              <a:schemeClr val="lt1">
                <a:hueOff val="0"/>
                <a:satOff val="0"/>
                <a:lumOff val="0"/>
                <a:alphaOff val="0"/>
              </a:schemeClr>
            </a:lnRef>
            <a:fillRef idx="1">
              <a:schemeClr val="accent2">
                <a:hueOff val="2746340"/>
                <a:satOff val="-48808"/>
                <a:lumOff val="1569"/>
                <a:alphaOff val="0"/>
              </a:schemeClr>
            </a:fillRef>
            <a:effectRef idx="0">
              <a:schemeClr val="accent2">
                <a:hueOff val="2746340"/>
                <a:satOff val="-48808"/>
                <a:lumOff val="1569"/>
                <a:alphaOff val="0"/>
              </a:schemeClr>
            </a:effectRef>
            <a:fontRef idx="minor">
              <a:schemeClr val="lt1"/>
            </a:fontRef>
          </p:style>
          <p:txBody>
            <a:bodyPr spcFirstLastPara="0" vert="horz" wrap="square" lIns="128091" tIns="97611" rIns="128091" bIns="97611" numCol="1" spcCol="1270" anchor="ctr" anchorCtr="0">
              <a:noAutofit/>
            </a:bodyPr>
            <a:lstStyle/>
            <a:p>
              <a:pPr algn="ctr" defTabSz="711182" fontAlgn="base">
                <a:lnSpc>
                  <a:spcPct val="90000"/>
                </a:lnSpc>
                <a:spcBef>
                  <a:spcPct val="0"/>
                </a:spcBef>
                <a:spcAft>
                  <a:spcPct val="35000"/>
                </a:spcAft>
              </a:pPr>
              <a:r>
                <a:rPr lang="en-US" sz="2133" b="1" dirty="0">
                  <a:solidFill>
                    <a:prstClr val="black"/>
                  </a:solidFill>
                  <a:latin typeface="Arial Narrow" panose="020B0606020202030204" pitchFamily="34" charset="0"/>
                </a:rPr>
                <a:t>Eligible Aspects of a Health Emergency</a:t>
              </a:r>
            </a:p>
          </p:txBody>
        </p:sp>
      </p:grpSp>
      <p:pic>
        <p:nvPicPr>
          <p:cNvPr id="38" name="Picture 37" descr="Background pattern&#10;&#10;Description automatically generated with medium confidence">
            <a:extLst>
              <a:ext uri="{FF2B5EF4-FFF2-40B4-BE49-F238E27FC236}">
                <a16:creationId xmlns:a16="http://schemas.microsoft.com/office/drawing/2014/main" id="{4273DA30-C2C7-4F1B-886B-18B9B1E36B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66890" y="3225254"/>
            <a:ext cx="1136253" cy="1178685"/>
          </a:xfrm>
          <a:prstGeom prst="rect">
            <a:avLst/>
          </a:prstGeom>
        </p:spPr>
      </p:pic>
      <p:sp>
        <p:nvSpPr>
          <p:cNvPr id="5" name="TextBox 4">
            <a:extLst>
              <a:ext uri="{FF2B5EF4-FFF2-40B4-BE49-F238E27FC236}">
                <a16:creationId xmlns:a16="http://schemas.microsoft.com/office/drawing/2014/main" id="{ECBD9FED-B31F-790E-90BA-78F119C0639A}"/>
              </a:ext>
            </a:extLst>
          </p:cNvPr>
          <p:cNvSpPr txBox="1"/>
          <p:nvPr/>
        </p:nvSpPr>
        <p:spPr>
          <a:xfrm>
            <a:off x="6673349" y="1976923"/>
            <a:ext cx="2908923" cy="954300"/>
          </a:xfrm>
          <a:prstGeom prst="rect">
            <a:avLst/>
          </a:prstGeom>
          <a:noFill/>
        </p:spPr>
        <p:txBody>
          <a:bodyPr wrap="square" rtlCol="0">
            <a:spAutoFit/>
          </a:bodyPr>
          <a:lstStyle/>
          <a:p>
            <a:pPr marL="243834" indent="-365751" defTabSz="1219170" fontAlgn="base">
              <a:buFont typeface="Wingdings" panose="05000000000000000000" pitchFamily="2" charset="2"/>
              <a:buChar char="q"/>
            </a:pPr>
            <a:r>
              <a:rPr lang="en-US" sz="1867" dirty="0">
                <a:solidFill>
                  <a:prstClr val="black"/>
                </a:solidFill>
                <a:latin typeface="Arial Narrow" panose="020B0606020202030204" pitchFamily="34" charset="0"/>
              </a:rPr>
              <a:t>Grassfire</a:t>
            </a:r>
          </a:p>
          <a:p>
            <a:pPr marL="243834" indent="-365751" defTabSz="1219170" fontAlgn="base">
              <a:buFont typeface="Wingdings" panose="05000000000000000000" pitchFamily="2" charset="2"/>
              <a:buChar char="q"/>
            </a:pPr>
            <a:r>
              <a:rPr lang="en-US" sz="1867" dirty="0">
                <a:solidFill>
                  <a:prstClr val="black"/>
                </a:solidFill>
                <a:latin typeface="Arial Narrow" panose="020B0606020202030204" pitchFamily="34" charset="0"/>
              </a:rPr>
              <a:t>Loss of Essential Services</a:t>
            </a:r>
          </a:p>
          <a:p>
            <a:pPr marL="243834" indent="-365751" defTabSz="1219170" fontAlgn="base">
              <a:buFont typeface="Wingdings" panose="05000000000000000000" pitchFamily="2" charset="2"/>
              <a:buChar char="q"/>
            </a:pPr>
            <a:r>
              <a:rPr lang="en-US" sz="1867" dirty="0">
                <a:solidFill>
                  <a:prstClr val="black"/>
                </a:solidFill>
                <a:latin typeface="Arial Narrow" panose="020B0606020202030204" pitchFamily="34" charset="0"/>
              </a:rPr>
              <a:t>Overland Flooding Events</a:t>
            </a:r>
          </a:p>
        </p:txBody>
      </p:sp>
      <p:pic>
        <p:nvPicPr>
          <p:cNvPr id="7" name="Picture 6" descr="Logo&#10;&#10;Description automatically generated">
            <a:extLst>
              <a:ext uri="{FF2B5EF4-FFF2-40B4-BE49-F238E27FC236}">
                <a16:creationId xmlns:a16="http://schemas.microsoft.com/office/drawing/2014/main" id="{A8224640-A267-708B-1FFC-284902EEAB5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74961" y="3101285"/>
            <a:ext cx="1475168" cy="1400061"/>
          </a:xfrm>
          <a:prstGeom prst="rect">
            <a:avLst/>
          </a:prstGeom>
        </p:spPr>
      </p:pic>
      <p:pic>
        <p:nvPicPr>
          <p:cNvPr id="10" name="Picture 9" descr="Icon&#10;&#10;Description automatically generated">
            <a:extLst>
              <a:ext uri="{FF2B5EF4-FFF2-40B4-BE49-F238E27FC236}">
                <a16:creationId xmlns:a16="http://schemas.microsoft.com/office/drawing/2014/main" id="{A554B137-EDA0-D3D8-15E0-4AD811389D4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39768" y="3158255"/>
            <a:ext cx="1190539" cy="1369491"/>
          </a:xfrm>
          <a:prstGeom prst="rect">
            <a:avLst/>
          </a:prstGeom>
        </p:spPr>
      </p:pic>
      <p:pic>
        <p:nvPicPr>
          <p:cNvPr id="12" name="Picture 11" descr="Icon&#10;&#10;Description automatically generated">
            <a:extLst>
              <a:ext uri="{FF2B5EF4-FFF2-40B4-BE49-F238E27FC236}">
                <a16:creationId xmlns:a16="http://schemas.microsoft.com/office/drawing/2014/main" id="{BC82E3CA-DA2B-98DE-4840-8D513D1B3C2D}"/>
              </a:ext>
            </a:extLst>
          </p:cNvPr>
          <p:cNvPicPr>
            <a:picLocks noChangeAspect="1"/>
          </p:cNvPicPr>
          <p:nvPr/>
        </p:nvPicPr>
        <p:blipFill rotWithShape="1">
          <a:blip r:embed="rId6">
            <a:extLst>
              <a:ext uri="{28A0092B-C50C-407E-A947-70E740481C1C}">
                <a14:useLocalDpi xmlns:a14="http://schemas.microsoft.com/office/drawing/2010/main" val="0"/>
              </a:ext>
            </a:extLst>
          </a:blip>
          <a:srcRect b="6544"/>
          <a:stretch/>
        </p:blipFill>
        <p:spPr>
          <a:xfrm>
            <a:off x="4981381" y="3286427"/>
            <a:ext cx="1435200" cy="1302512"/>
          </a:xfrm>
          <a:prstGeom prst="rect">
            <a:avLst/>
          </a:prstGeom>
        </p:spPr>
      </p:pic>
      <p:sp>
        <p:nvSpPr>
          <p:cNvPr id="3" name="TextBox 2">
            <a:extLst>
              <a:ext uri="{FF2B5EF4-FFF2-40B4-BE49-F238E27FC236}">
                <a16:creationId xmlns:a16="http://schemas.microsoft.com/office/drawing/2014/main" id="{506E57C6-E50A-B686-BE4B-9F7370466754}"/>
              </a:ext>
            </a:extLst>
          </p:cNvPr>
          <p:cNvSpPr txBox="1"/>
          <p:nvPr/>
        </p:nvSpPr>
        <p:spPr>
          <a:xfrm>
            <a:off x="501542" y="3239471"/>
            <a:ext cx="3657600" cy="1405256"/>
          </a:xfrm>
          <a:prstGeom prst="rect">
            <a:avLst/>
          </a:prstGeom>
          <a:noFill/>
        </p:spPr>
        <p:txBody>
          <a:bodyPr wrap="square" rtlCol="0">
            <a:spAutoFit/>
          </a:bodyPr>
          <a:lstStyle/>
          <a:p>
            <a:pPr algn="ctr" defTabSz="1219170" fontAlgn="base">
              <a:spcBef>
                <a:spcPct val="0"/>
              </a:spcBef>
              <a:spcAft>
                <a:spcPct val="37000"/>
              </a:spcAft>
            </a:pPr>
            <a:r>
              <a:rPr lang="en-US" sz="2133" b="1" dirty="0">
                <a:solidFill>
                  <a:prstClr val="black"/>
                </a:solidFill>
                <a:latin typeface="Arial Narrow" panose="020B0606020202030204" pitchFamily="34" charset="0"/>
              </a:rPr>
              <a:t>EMAP support is available when an event exceeds the financial capacity of the Nation to address.</a:t>
            </a:r>
          </a:p>
        </p:txBody>
      </p:sp>
      <p:sp>
        <p:nvSpPr>
          <p:cNvPr id="4" name="TextBox 3">
            <a:extLst>
              <a:ext uri="{FF2B5EF4-FFF2-40B4-BE49-F238E27FC236}">
                <a16:creationId xmlns:a16="http://schemas.microsoft.com/office/drawing/2014/main" id="{057DEF7B-8BF3-44D0-81E5-650ABE22448B}"/>
              </a:ext>
            </a:extLst>
          </p:cNvPr>
          <p:cNvSpPr txBox="1"/>
          <p:nvPr/>
        </p:nvSpPr>
        <p:spPr>
          <a:xfrm>
            <a:off x="9503143" y="1976923"/>
            <a:ext cx="1976524" cy="666977"/>
          </a:xfrm>
          <a:prstGeom prst="rect">
            <a:avLst/>
          </a:prstGeom>
          <a:noFill/>
        </p:spPr>
        <p:txBody>
          <a:bodyPr wrap="square" rtlCol="0">
            <a:spAutoFit/>
          </a:bodyPr>
          <a:lstStyle/>
          <a:p>
            <a:pPr defTabSz="1219170" fontAlgn="base">
              <a:spcBef>
                <a:spcPct val="0"/>
              </a:spcBef>
              <a:buFont typeface="Wingdings" panose="05000000000000000000" pitchFamily="2" charset="2"/>
              <a:buChar char="q"/>
            </a:pPr>
            <a:r>
              <a:rPr lang="en-US" sz="1867" dirty="0">
                <a:solidFill>
                  <a:prstClr val="black"/>
                </a:solidFill>
                <a:latin typeface="Arial Narrow" panose="020B0606020202030204" pitchFamily="34" charset="0"/>
              </a:rPr>
              <a:t>Extreme Weather</a:t>
            </a:r>
          </a:p>
          <a:p>
            <a:pPr defTabSz="1219170" fontAlgn="base">
              <a:spcBef>
                <a:spcPct val="0"/>
              </a:spcBef>
              <a:buFont typeface="Wingdings" panose="05000000000000000000" pitchFamily="2" charset="2"/>
              <a:buChar char="q"/>
            </a:pPr>
            <a:r>
              <a:rPr lang="en-US" sz="1867" dirty="0">
                <a:solidFill>
                  <a:prstClr val="black"/>
                </a:solidFill>
                <a:latin typeface="Arial Narrow" panose="020B0606020202030204" pitchFamily="34" charset="0"/>
              </a:rPr>
              <a:t> Wildfire</a:t>
            </a:r>
          </a:p>
        </p:txBody>
      </p:sp>
      <p:cxnSp>
        <p:nvCxnSpPr>
          <p:cNvPr id="17" name="Straight Connector 16">
            <a:extLst>
              <a:ext uri="{FF2B5EF4-FFF2-40B4-BE49-F238E27FC236}">
                <a16:creationId xmlns:a16="http://schemas.microsoft.com/office/drawing/2014/main" id="{B2DAA2B5-5F7C-53F9-BDF9-2BEDEF0EA63B}"/>
              </a:ext>
            </a:extLst>
          </p:cNvPr>
          <p:cNvCxnSpPr/>
          <p:nvPr/>
        </p:nvCxnSpPr>
        <p:spPr>
          <a:xfrm flipV="1">
            <a:off x="659214" y="1311215"/>
            <a:ext cx="10800271"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5954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6" y="474617"/>
            <a:ext cx="10909064" cy="228600"/>
          </a:xfrm>
        </p:spPr>
        <p:txBody>
          <a:bodyPr/>
          <a:lstStyle/>
          <a:p>
            <a:r>
              <a:rPr lang="en-US" sz="2800" dirty="0">
                <a:solidFill>
                  <a:schemeClr val="tx1"/>
                </a:solidFill>
              </a:rPr>
              <a:t>Response Supports</a:t>
            </a:r>
          </a:p>
        </p:txBody>
      </p:sp>
      <p:sp>
        <p:nvSpPr>
          <p:cNvPr id="3" name="Content Placeholder 2"/>
          <p:cNvSpPr>
            <a:spLocks noGrp="1"/>
          </p:cNvSpPr>
          <p:nvPr>
            <p:ph idx="1"/>
          </p:nvPr>
        </p:nvSpPr>
        <p:spPr>
          <a:xfrm>
            <a:off x="721671" y="1712191"/>
            <a:ext cx="10828765" cy="3006635"/>
          </a:xfrm>
        </p:spPr>
        <p:txBody>
          <a:bodyPr/>
          <a:lstStyle/>
          <a:p>
            <a:pPr marL="0" lvl="1" indent="0" defTabSz="600060">
              <a:spcAft>
                <a:spcPct val="15000"/>
              </a:spcAft>
              <a:buNone/>
            </a:pPr>
            <a:r>
              <a:rPr lang="en-US" sz="1800" b="1" dirty="0">
                <a:solidFill>
                  <a:schemeClr val="tx1"/>
                </a:solidFill>
                <a:effectLst/>
                <a:ea typeface="Times New Roman" panose="02020603050405020304" pitchFamily="18" charset="0"/>
                <a:cs typeface="Arial" panose="020B0604020202020204" pitchFamily="34" charset="0"/>
              </a:rPr>
              <a:t>Operations</a:t>
            </a:r>
            <a:endParaRPr lang="en-US" sz="1600" b="1" dirty="0">
              <a:solidFill>
                <a:schemeClr val="tx1"/>
              </a:solidFill>
              <a:effectLst/>
              <a:ea typeface="Times New Roman" panose="02020603050405020304" pitchFamily="18" charset="0"/>
              <a:cs typeface="Arial" panose="020B0604020202020204" pitchFamily="34" charset="0"/>
            </a:endParaRPr>
          </a:p>
          <a:p>
            <a:pPr marL="477832" lvl="2" indent="-285750" defTabSz="600060">
              <a:spcAft>
                <a:spcPct val="15000"/>
              </a:spcAft>
              <a:buFont typeface="Arial" panose="020B0604020202020204" pitchFamily="34" charset="0"/>
              <a:buChar char="•"/>
            </a:pPr>
            <a:r>
              <a:rPr lang="en-US" sz="1600" dirty="0">
                <a:solidFill>
                  <a:schemeClr val="tx1"/>
                </a:solidFill>
                <a:effectLst/>
                <a:ea typeface="Times New Roman" panose="02020603050405020304" pitchFamily="18" charset="0"/>
                <a:cs typeface="Arial" panose="020B0604020202020204" pitchFamily="34" charset="0"/>
              </a:rPr>
              <a:t>Activities such as wildland firefighting, fuel clearing/mulching, pumping of flood water, etc. </a:t>
            </a:r>
          </a:p>
          <a:p>
            <a:pPr marL="0" lvl="1" indent="0" defTabSz="600060">
              <a:spcAft>
                <a:spcPct val="15000"/>
              </a:spcAft>
              <a:buNone/>
            </a:pPr>
            <a:r>
              <a:rPr lang="en-US" sz="1800" b="1" dirty="0">
                <a:solidFill>
                  <a:schemeClr val="tx1"/>
                </a:solidFill>
                <a:ea typeface="Calibri" panose="020F0502020204030204" pitchFamily="34" charset="0"/>
                <a:cs typeface="Arial" panose="020B0604020202020204" pitchFamily="34" charset="0"/>
              </a:rPr>
              <a:t>Social </a:t>
            </a:r>
          </a:p>
          <a:p>
            <a:pPr marL="477832" lvl="2" indent="-285750" defTabSz="600060">
              <a:spcAft>
                <a:spcPts val="600"/>
              </a:spcAft>
              <a:buFont typeface="Arial" panose="020B0604020202020204" pitchFamily="34" charset="0"/>
              <a:buChar char="•"/>
            </a:pPr>
            <a:r>
              <a:rPr lang="en-US" sz="1600" dirty="0">
                <a:solidFill>
                  <a:schemeClr val="tx1"/>
                </a:solidFill>
                <a:ea typeface="Calibri" panose="020F0502020204030204" pitchFamily="34" charset="0"/>
                <a:cs typeface="Arial" panose="020B0604020202020204" pitchFamily="34" charset="0"/>
              </a:rPr>
              <a:t>short term supports to ensure health, safety and well-being of evacuees </a:t>
            </a:r>
          </a:p>
          <a:p>
            <a:pPr marL="0" lvl="1" indent="0" defTabSz="600060">
              <a:spcAft>
                <a:spcPct val="15000"/>
              </a:spcAft>
              <a:buNone/>
            </a:pPr>
            <a:r>
              <a:rPr lang="en-US" sz="1800" b="1" dirty="0">
                <a:solidFill>
                  <a:schemeClr val="tx1"/>
                </a:solidFill>
                <a:effectLst/>
                <a:ea typeface="Calibri" panose="020F0502020204030204" pitchFamily="34" charset="0"/>
                <a:cs typeface="Arial" panose="020B0604020202020204" pitchFamily="34" charset="0"/>
              </a:rPr>
              <a:t>Temporary Evacuation and Displacement</a:t>
            </a:r>
            <a:endParaRPr lang="en-US" sz="1800" b="1" dirty="0">
              <a:solidFill>
                <a:schemeClr val="tx1"/>
              </a:solidFill>
              <a:ea typeface="Calibri" panose="020F0502020204030204" pitchFamily="34" charset="0"/>
              <a:cs typeface="Arial" panose="020B0604020202020204" pitchFamily="34" charset="0"/>
            </a:endParaRPr>
          </a:p>
          <a:p>
            <a:pPr marL="477832" lvl="2" indent="-285750" defTabSz="600060">
              <a:spcAft>
                <a:spcPts val="600"/>
              </a:spcAft>
              <a:buFont typeface="Arial" panose="020B0604020202020204" pitchFamily="34" charset="0"/>
              <a:buChar char="•"/>
            </a:pPr>
            <a:r>
              <a:rPr lang="en-US" sz="1600" dirty="0">
                <a:solidFill>
                  <a:schemeClr val="tx1"/>
                </a:solidFill>
                <a:ea typeface="Calibri" panose="020F0502020204030204" pitchFamily="34" charset="0"/>
                <a:cs typeface="Arial" panose="020B0604020202020204" pitchFamily="34" charset="0"/>
              </a:rPr>
              <a:t>support for evacuations, including long term evacuations more than 60 days </a:t>
            </a:r>
          </a:p>
          <a:p>
            <a:pPr marL="0" lvl="1" indent="0" defTabSz="600060">
              <a:spcAft>
                <a:spcPct val="15000"/>
              </a:spcAft>
              <a:buNone/>
            </a:pPr>
            <a:r>
              <a:rPr lang="en-US" sz="1800" b="1" dirty="0">
                <a:solidFill>
                  <a:schemeClr val="tx1"/>
                </a:solidFill>
                <a:effectLst/>
                <a:ea typeface="Calibri" panose="020F0502020204030204" pitchFamily="34" charset="0"/>
                <a:cs typeface="Arial" panose="020B0604020202020204" pitchFamily="34" charset="0"/>
              </a:rPr>
              <a:t>Search and Recovery</a:t>
            </a:r>
          </a:p>
          <a:p>
            <a:pPr marL="477832" lvl="2" indent="-285750" defTabSz="600060">
              <a:spcAft>
                <a:spcPts val="600"/>
              </a:spcAft>
              <a:buFont typeface="Arial" panose="020B0604020202020204" pitchFamily="34" charset="0"/>
              <a:buChar char="•"/>
            </a:pPr>
            <a:r>
              <a:rPr lang="en-US" sz="1600" dirty="0">
                <a:solidFill>
                  <a:schemeClr val="tx1"/>
                </a:solidFill>
                <a:ea typeface="Calibri" panose="020F0502020204030204" pitchFamily="34" charset="0"/>
                <a:cs typeface="Arial" panose="020B0604020202020204" pitchFamily="34" charset="0"/>
              </a:rPr>
              <a:t>support efforts to recover an individual(s) when first response is not successful </a:t>
            </a:r>
            <a:endParaRPr lang="en-US" sz="1600" dirty="0">
              <a:solidFill>
                <a:schemeClr val="tx1"/>
              </a:solidFill>
              <a:effectLst/>
              <a:ea typeface="Calibri" panose="020F0502020204030204" pitchFamily="34" charset="0"/>
              <a:cs typeface="Arial" panose="020B0604020202020204" pitchFamily="34" charset="0"/>
            </a:endParaRPr>
          </a:p>
          <a:p>
            <a:pPr marL="0" lvl="1" indent="0" defTabSz="600060">
              <a:spcAft>
                <a:spcPct val="15000"/>
              </a:spcAft>
              <a:buNone/>
            </a:pPr>
            <a:r>
              <a:rPr lang="en-US" sz="1800" b="1" dirty="0">
                <a:solidFill>
                  <a:schemeClr val="tx1"/>
                </a:solidFill>
                <a:ea typeface="Calibri" panose="020F0502020204030204" pitchFamily="34" charset="0"/>
                <a:cs typeface="Arial" panose="020B0604020202020204" pitchFamily="34" charset="0"/>
              </a:rPr>
              <a:t>Emergency Transportation and Repatriation</a:t>
            </a:r>
          </a:p>
          <a:p>
            <a:pPr marL="477832" lvl="2" indent="-285750" defTabSz="600060">
              <a:spcAft>
                <a:spcPct val="15000"/>
              </a:spcAft>
              <a:buFont typeface="Arial" panose="020B0604020202020204" pitchFamily="34" charset="0"/>
              <a:buChar char="•"/>
            </a:pPr>
            <a:r>
              <a:rPr lang="en-US" sz="1600" dirty="0">
                <a:solidFill>
                  <a:schemeClr val="tx1"/>
                </a:solidFill>
                <a:ea typeface="Calibri" panose="020F0502020204030204" pitchFamily="34" charset="0"/>
                <a:cs typeface="Arial" panose="020B0604020202020204" pitchFamily="34" charset="0"/>
              </a:rPr>
              <a:t>support for emergency transportation and repatriation expenses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43" lvl="1" indent="-285743" defTabSz="600060">
              <a:spcAft>
                <a:spcPct val="15000"/>
              </a:spcAft>
              <a:buFont typeface="Wingdings" panose="05000000000000000000" pitchFamily="2" charset="2"/>
              <a:buChar char="v"/>
            </a:pPr>
            <a:endParaRPr lang="en-US" sz="2000" dirty="0">
              <a:solidFill>
                <a:schemeClr val="accent1">
                  <a:lumMod val="50000"/>
                </a:schemeClr>
              </a:solidFill>
              <a:cs typeface="Arial" panose="020B0604020202020204" pitchFamily="34" charset="0"/>
            </a:endParaRPr>
          </a:p>
        </p:txBody>
      </p:sp>
      <p:sp>
        <p:nvSpPr>
          <p:cNvPr id="4" name="TextBox 3">
            <a:extLst>
              <a:ext uri="{FF2B5EF4-FFF2-40B4-BE49-F238E27FC236}">
                <a16:creationId xmlns:a16="http://schemas.microsoft.com/office/drawing/2014/main" id="{D060B61B-2671-34E7-D167-4A322A0A9E52}"/>
              </a:ext>
            </a:extLst>
          </p:cNvPr>
          <p:cNvSpPr txBox="1"/>
          <p:nvPr/>
        </p:nvSpPr>
        <p:spPr>
          <a:xfrm>
            <a:off x="429259" y="1090986"/>
            <a:ext cx="5855163" cy="369332"/>
          </a:xfrm>
          <a:prstGeom prst="rect">
            <a:avLst/>
          </a:prstGeom>
          <a:noFill/>
        </p:spPr>
        <p:txBody>
          <a:bodyPr wrap="square" rtlCol="0">
            <a:spAutoFit/>
          </a:bodyPr>
          <a:lstStyle/>
          <a:p>
            <a:r>
              <a:rPr lang="en-US" b="1" dirty="0">
                <a:latin typeface="Arial" panose="020B0604020202020204" pitchFamily="34" charset="0"/>
              </a:rPr>
              <a:t>Emergency Response supports include: </a:t>
            </a:r>
          </a:p>
        </p:txBody>
      </p:sp>
    </p:spTree>
    <p:extLst>
      <p:ext uri="{BB962C8B-B14F-4D97-AF65-F5344CB8AC3E}">
        <p14:creationId xmlns:p14="http://schemas.microsoft.com/office/powerpoint/2010/main" val="1556042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6" y="474617"/>
            <a:ext cx="10909064" cy="228600"/>
          </a:xfrm>
        </p:spPr>
        <p:txBody>
          <a:bodyPr/>
          <a:lstStyle/>
          <a:p>
            <a:r>
              <a:rPr lang="en-US" sz="2800" dirty="0">
                <a:solidFill>
                  <a:schemeClr val="tx1"/>
                </a:solidFill>
              </a:rPr>
              <a:t>Recovery Supports (Build Back Better)</a:t>
            </a:r>
          </a:p>
        </p:txBody>
      </p:sp>
      <p:sp>
        <p:nvSpPr>
          <p:cNvPr id="3" name="Content Placeholder 2"/>
          <p:cNvSpPr>
            <a:spLocks noGrp="1"/>
          </p:cNvSpPr>
          <p:nvPr>
            <p:ph idx="1"/>
          </p:nvPr>
        </p:nvSpPr>
        <p:spPr>
          <a:xfrm>
            <a:off x="546816" y="1730587"/>
            <a:ext cx="11098367" cy="3006635"/>
          </a:xfrm>
        </p:spPr>
        <p:txBody>
          <a:bodyPr/>
          <a:lstStyle/>
          <a:p>
            <a:pPr marL="0" lvl="1" indent="0" defTabSz="600060">
              <a:spcAft>
                <a:spcPct val="15000"/>
              </a:spcAft>
              <a:buNone/>
            </a:pPr>
            <a:r>
              <a:rPr lang="en-US" sz="1800" b="1" dirty="0">
                <a:solidFill>
                  <a:schemeClr val="tx1"/>
                </a:solidFill>
                <a:ea typeface="Times New Roman" panose="02020603050405020304" pitchFamily="18" charset="0"/>
                <a:cs typeface="Arial" panose="020B0604020202020204" pitchFamily="34" charset="0"/>
              </a:rPr>
              <a:t>Permanent Repair of Damaged (Uninsured) Infrastructure</a:t>
            </a:r>
            <a:r>
              <a:rPr lang="en-US" sz="1800" b="1" dirty="0">
                <a:solidFill>
                  <a:schemeClr val="tx1"/>
                </a:solidFill>
                <a:effectLst/>
                <a:ea typeface="Times New Roman" panose="02020603050405020304" pitchFamily="18" charset="0"/>
                <a:cs typeface="Arial" panose="020B0604020202020204" pitchFamily="34" charset="0"/>
              </a:rPr>
              <a:t> </a:t>
            </a:r>
          </a:p>
          <a:p>
            <a:pPr marL="477832" lvl="2" indent="-285750" defTabSz="600060">
              <a:spcAft>
                <a:spcPts val="600"/>
              </a:spcAft>
              <a:buFont typeface="Arial" panose="020B0604020202020204" pitchFamily="34" charset="0"/>
              <a:buChar char="•"/>
            </a:pPr>
            <a:r>
              <a:rPr lang="en-US" sz="1600" dirty="0">
                <a:solidFill>
                  <a:schemeClr val="tx1"/>
                </a:solidFill>
                <a:ea typeface="Times New Roman" panose="02020603050405020304" pitchFamily="18" charset="0"/>
                <a:cs typeface="Arial" panose="020B0604020202020204" pitchFamily="34" charset="0"/>
              </a:rPr>
              <a:t>Repair/Return </a:t>
            </a:r>
            <a:r>
              <a:rPr lang="en-US" sz="1600" dirty="0">
                <a:solidFill>
                  <a:schemeClr val="tx1"/>
                </a:solidFill>
                <a:effectLst/>
                <a:ea typeface="Times New Roman" panose="02020603050405020304" pitchFamily="18" charset="0"/>
                <a:cs typeface="Arial" panose="020B0604020202020204" pitchFamily="34" charset="0"/>
              </a:rPr>
              <a:t>damaged community infrastructure to pre-disaster condition.</a:t>
            </a:r>
          </a:p>
          <a:p>
            <a:pPr marL="0" lvl="1" indent="0" defTabSz="600060">
              <a:spcAft>
                <a:spcPct val="15000"/>
              </a:spcAft>
              <a:buNone/>
            </a:pPr>
            <a:r>
              <a:rPr lang="en-US" sz="1800" b="1" dirty="0">
                <a:solidFill>
                  <a:schemeClr val="tx1"/>
                </a:solidFill>
                <a:ea typeface="Calibri" panose="020F0502020204030204" pitchFamily="34" charset="0"/>
                <a:cs typeface="Arial" panose="020B0604020202020204" pitchFamily="34" charset="0"/>
              </a:rPr>
              <a:t>Mitigation Measures </a:t>
            </a:r>
          </a:p>
          <a:p>
            <a:pPr marL="477832" lvl="2" indent="-285750" defTabSz="600060">
              <a:spcAft>
                <a:spcPts val="600"/>
              </a:spcAft>
              <a:buFont typeface="Arial" panose="020B0604020202020204" pitchFamily="34" charset="0"/>
              <a:buChar char="•"/>
            </a:pPr>
            <a:r>
              <a:rPr lang="en-US" sz="1600" dirty="0">
                <a:solidFill>
                  <a:schemeClr val="tx1"/>
                </a:solidFill>
                <a:ea typeface="Calibri" panose="020F0502020204030204" pitchFamily="34" charset="0"/>
                <a:cs typeface="Arial" panose="020B0604020202020204" pitchFamily="34" charset="0"/>
              </a:rPr>
              <a:t>structural design enhancements toward physical resiliency and protection against future events</a:t>
            </a:r>
          </a:p>
          <a:p>
            <a:pPr marL="0" lvl="1" indent="0" defTabSz="600060">
              <a:spcAft>
                <a:spcPct val="15000"/>
              </a:spcAft>
              <a:buNone/>
            </a:pPr>
            <a:r>
              <a:rPr lang="en-US" sz="1800" b="1" dirty="0">
                <a:solidFill>
                  <a:schemeClr val="tx1"/>
                </a:solidFill>
                <a:effectLst/>
                <a:ea typeface="Calibri" panose="020F0502020204030204" pitchFamily="34" charset="0"/>
                <a:cs typeface="Arial" panose="020B0604020202020204" pitchFamily="34" charset="0"/>
              </a:rPr>
              <a:t>Personal Losses </a:t>
            </a:r>
          </a:p>
          <a:p>
            <a:pPr marL="477832" lvl="2" indent="-285750" defTabSz="600060">
              <a:spcAft>
                <a:spcPts val="600"/>
              </a:spcAft>
              <a:buFont typeface="Arial" panose="020B0604020202020204" pitchFamily="34" charset="0"/>
              <a:buChar char="•"/>
            </a:pPr>
            <a:r>
              <a:rPr lang="en-US" sz="1600" dirty="0">
                <a:solidFill>
                  <a:schemeClr val="tx1"/>
                </a:solidFill>
                <a:ea typeface="Calibri" panose="020F0502020204030204" pitchFamily="34" charset="0"/>
                <a:cs typeface="Arial" panose="020B0604020202020204" pitchFamily="34" charset="0"/>
              </a:rPr>
              <a:t>recovery of personal property lost during emergency</a:t>
            </a:r>
          </a:p>
          <a:p>
            <a:pPr marL="0" lvl="1" indent="0" defTabSz="600060">
              <a:spcAft>
                <a:spcPts val="600"/>
              </a:spcAft>
              <a:buNone/>
            </a:pPr>
            <a:r>
              <a:rPr lang="en-US" sz="1800" b="1" dirty="0">
                <a:solidFill>
                  <a:schemeClr val="tx1"/>
                </a:solidFill>
                <a:ea typeface="Calibri" panose="020F0502020204030204" pitchFamily="34" charset="0"/>
                <a:cs typeface="Arial" panose="020B0604020202020204" pitchFamily="34" charset="0"/>
              </a:rPr>
              <a:t>Long Term Evacuations</a:t>
            </a:r>
          </a:p>
          <a:p>
            <a:pPr marL="477832" lvl="2" indent="-285750" defTabSz="600060">
              <a:spcAft>
                <a:spcPts val="600"/>
              </a:spcAft>
              <a:buFont typeface="Arial" panose="020B0604020202020204" pitchFamily="34" charset="0"/>
              <a:buChar char="•"/>
            </a:pPr>
            <a:r>
              <a:rPr lang="en-US" sz="1600" dirty="0">
                <a:solidFill>
                  <a:schemeClr val="tx1"/>
                </a:solidFill>
                <a:ea typeface="Calibri" panose="020F0502020204030204" pitchFamily="34" charset="0"/>
                <a:cs typeface="Arial" panose="020B0604020202020204" pitchFamily="34" charset="0"/>
              </a:rPr>
              <a:t>costs associated with evacuations longer than 60 days </a:t>
            </a:r>
          </a:p>
        </p:txBody>
      </p:sp>
      <p:sp>
        <p:nvSpPr>
          <p:cNvPr id="4" name="TextBox 3">
            <a:extLst>
              <a:ext uri="{FF2B5EF4-FFF2-40B4-BE49-F238E27FC236}">
                <a16:creationId xmlns:a16="http://schemas.microsoft.com/office/drawing/2014/main" id="{AF2089D9-9FC9-9A15-1758-8431A8B280C1}"/>
              </a:ext>
            </a:extLst>
          </p:cNvPr>
          <p:cNvSpPr txBox="1"/>
          <p:nvPr/>
        </p:nvSpPr>
        <p:spPr>
          <a:xfrm>
            <a:off x="429258" y="1090986"/>
            <a:ext cx="5838537" cy="369332"/>
          </a:xfrm>
          <a:prstGeom prst="rect">
            <a:avLst/>
          </a:prstGeom>
          <a:noFill/>
        </p:spPr>
        <p:txBody>
          <a:bodyPr wrap="square" rtlCol="0">
            <a:spAutoFit/>
          </a:bodyPr>
          <a:lstStyle/>
          <a:p>
            <a:r>
              <a:rPr lang="en-US" b="1" dirty="0">
                <a:latin typeface="Arial" panose="020B0604020202020204" pitchFamily="34" charset="0"/>
              </a:rPr>
              <a:t>Recovery supports include: </a:t>
            </a:r>
          </a:p>
        </p:txBody>
      </p:sp>
    </p:spTree>
    <p:extLst>
      <p:ext uri="{BB962C8B-B14F-4D97-AF65-F5344CB8AC3E}">
        <p14:creationId xmlns:p14="http://schemas.microsoft.com/office/powerpoint/2010/main" val="3497034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6" y="474617"/>
            <a:ext cx="10909064" cy="228600"/>
          </a:xfrm>
        </p:spPr>
        <p:txBody>
          <a:bodyPr/>
          <a:lstStyle/>
          <a:p>
            <a:r>
              <a:rPr lang="en-US" sz="2800" dirty="0">
                <a:solidFill>
                  <a:schemeClr val="tx1"/>
                </a:solidFill>
              </a:rPr>
              <a:t>Eligibility (FAA, Special Allotment)</a:t>
            </a:r>
          </a:p>
        </p:txBody>
      </p:sp>
      <p:sp>
        <p:nvSpPr>
          <p:cNvPr id="3" name="Content Placeholder 2"/>
          <p:cNvSpPr>
            <a:spLocks noGrp="1"/>
          </p:cNvSpPr>
          <p:nvPr>
            <p:ph idx="1"/>
          </p:nvPr>
        </p:nvSpPr>
        <p:spPr>
          <a:xfrm>
            <a:off x="429261" y="1423852"/>
            <a:ext cx="10828765" cy="3006635"/>
          </a:xfrm>
        </p:spPr>
        <p:txBody>
          <a:bodyPr/>
          <a:lstStyle/>
          <a:p>
            <a:pPr marL="285750" lvl="1" indent="-285750" defTabSz="600060">
              <a:spcAft>
                <a:spcPts val="0"/>
              </a:spcAft>
              <a:buFont typeface="Arial" panose="020B0604020202020204" pitchFamily="34" charset="0"/>
              <a:buChar char="•"/>
            </a:pPr>
            <a:r>
              <a:rPr lang="en-US" dirty="0">
                <a:solidFill>
                  <a:schemeClr val="tx1"/>
                </a:solidFill>
                <a:ea typeface="Calibri" panose="020F0502020204030204" pitchFamily="34" charset="0"/>
                <a:cs typeface="Arial" panose="020B0604020202020204" pitchFamily="34" charset="0"/>
              </a:rPr>
              <a:t>Eligible costs incurred during a disaster/emergency event on reserve, where the impacts are beyond the First Nation’s capacity to respond. </a:t>
            </a:r>
          </a:p>
          <a:p>
            <a:pPr marL="0" lvl="1" indent="0" defTabSz="600060">
              <a:spcAft>
                <a:spcPts val="0"/>
              </a:spcAft>
              <a:buNone/>
            </a:pPr>
            <a:endParaRPr lang="en-US" sz="2000"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285750" lvl="1" indent="-285750" defTabSz="600060">
              <a:spcAft>
                <a:spcPts val="0"/>
              </a:spcAft>
              <a:buFont typeface="Arial" panose="020B0604020202020204" pitchFamily="34" charset="0"/>
              <a:buChar char="•"/>
            </a:pPr>
            <a:r>
              <a:rPr lang="en-US" dirty="0"/>
              <a:t>The general process for reimbursement:</a:t>
            </a:r>
          </a:p>
          <a:p>
            <a:pPr marL="477832" lvl="2" indent="-285750" defTabSz="600060">
              <a:spcAft>
                <a:spcPts val="0"/>
              </a:spcAft>
              <a:buFont typeface="Arial" panose="020B0604020202020204" pitchFamily="34" charset="0"/>
              <a:buChar char="•"/>
            </a:pPr>
            <a:r>
              <a:rPr lang="en-US" dirty="0"/>
              <a:t>community responds to the event, incur costs, and then submit a claims package to ISC Regional EM with supporting documentation (invoices, paystubs, receipts, etc.) for reimbursement.</a:t>
            </a:r>
          </a:p>
          <a:p>
            <a:pPr marL="477832" lvl="2" indent="-285750" defTabSz="600060">
              <a:spcAft>
                <a:spcPts val="0"/>
              </a:spcAft>
              <a:buFont typeface="Arial" panose="020B0604020202020204" pitchFamily="34" charset="0"/>
              <a:buChar char="•"/>
            </a:pPr>
            <a:r>
              <a:rPr lang="en-US" b="1" dirty="0"/>
              <a:t>“approval in principle”</a:t>
            </a:r>
            <a:r>
              <a:rPr lang="en-US" dirty="0"/>
              <a:t> from ISC Regional EM for emergency response or recovery approach/anticipated expenses, verifying that they will later be eligible for reimbursement</a:t>
            </a:r>
          </a:p>
          <a:p>
            <a:pPr marL="477832" lvl="2" indent="-285750" defTabSz="600060">
              <a:spcAft>
                <a:spcPts val="0"/>
              </a:spcAft>
              <a:buFont typeface="Arial" panose="020B0604020202020204" pitchFamily="34" charset="0"/>
              <a:buChar char="•"/>
            </a:pPr>
            <a:r>
              <a:rPr lang="en-US" dirty="0"/>
              <a:t>communities can request confirmation that their expenses related to an imminent threat response will be reimbursed.</a:t>
            </a:r>
          </a:p>
          <a:p>
            <a:pPr marL="477832" lvl="2" indent="-285750" defTabSz="600060">
              <a:spcAft>
                <a:spcPts val="0"/>
              </a:spcAft>
              <a:buFont typeface="Arial" panose="020B0604020202020204" pitchFamily="34" charset="0"/>
              <a:buChar char="•"/>
            </a:pPr>
            <a:r>
              <a:rPr lang="en-US" dirty="0"/>
              <a:t>“advanced payment” from ISC to promptly respond to the event and address cash flow requirements.</a:t>
            </a:r>
          </a:p>
          <a:p>
            <a:pPr marL="477832" lvl="2" indent="-285750" defTabSz="600060">
              <a:spcAft>
                <a:spcPts val="0"/>
              </a:spcAft>
              <a:buFont typeface="Arial" panose="020B0604020202020204" pitchFamily="34" charset="0"/>
              <a:buChar char="•"/>
            </a:pPr>
            <a:r>
              <a:rPr lang="en-US" b="1" dirty="0"/>
              <a:t>In all cases, required documentation must be submitted (see Annexes) to ISC and reviewed to ensure that payments are based on actual invoices as per the EMAP’s Terms and Conditions and that emergency activities are eligible before the full requested funding can be transferred.</a:t>
            </a:r>
          </a:p>
          <a:p>
            <a:pPr marL="285750" lvl="1" indent="-285750" defTabSz="600060">
              <a:spcAft>
                <a:spcPts val="0"/>
              </a:spcAft>
              <a:buFont typeface="Arial" panose="020B0604020202020204" pitchFamily="34" charset="0"/>
              <a:buChar char="•"/>
            </a:pPr>
            <a:r>
              <a:rPr lang="en-US" dirty="0"/>
              <a:t> </a:t>
            </a:r>
            <a:endParaRPr lang="en-US" sz="2000"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285750" lvl="1" indent="-285750" defTabSz="600060">
              <a:spcAft>
                <a:spcPts val="0"/>
              </a:spcAft>
              <a:buFont typeface="Arial" panose="020B0604020202020204" pitchFamily="34" charset="0"/>
              <a:buChar char="•"/>
            </a:pPr>
            <a:r>
              <a:rPr lang="en-US" dirty="0">
                <a:solidFill>
                  <a:schemeClr val="tx1"/>
                </a:solidFill>
                <a:ea typeface="Calibri" panose="020F0502020204030204" pitchFamily="34" charset="0"/>
                <a:cs typeface="Arial" panose="020B0604020202020204" pitchFamily="34" charset="0"/>
              </a:rPr>
              <a:t>It is important to engage your ISC Emergency Management Officer at the onset of the emergency event to provide awareness of community response and impacts and obtain guidance on EMAP eligibility for response and recovery.</a:t>
            </a:r>
          </a:p>
          <a:p>
            <a:pPr marL="192082" lvl="2" indent="0" defTabSz="600060">
              <a:spcAft>
                <a:spcPct val="15000"/>
              </a:spcAft>
              <a:buNone/>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43" lvl="1" indent="-285743" defTabSz="600060">
              <a:spcAft>
                <a:spcPct val="15000"/>
              </a:spcAft>
              <a:buFont typeface="Wingdings" panose="05000000000000000000" pitchFamily="2" charset="2"/>
              <a:buChar char="v"/>
            </a:pPr>
            <a:endParaRPr lang="en-US" sz="2000" dirty="0">
              <a:solidFill>
                <a:schemeClr val="accent1">
                  <a:lumMod val="50000"/>
                </a:schemeClr>
              </a:solidFill>
              <a:cs typeface="Arial" panose="020B0604020202020204" pitchFamily="34" charset="0"/>
            </a:endParaRPr>
          </a:p>
        </p:txBody>
      </p:sp>
    </p:spTree>
    <p:extLst>
      <p:ext uri="{BB962C8B-B14F-4D97-AF65-F5344CB8AC3E}">
        <p14:creationId xmlns:p14="http://schemas.microsoft.com/office/powerpoint/2010/main" val="34381775"/>
      </p:ext>
    </p:extLst>
  </p:cSld>
  <p:clrMapOvr>
    <a:masterClrMapping/>
  </p:clrMapOvr>
</p:sld>
</file>

<file path=ppt/theme/theme1.xml><?xml version="1.0" encoding="utf-8"?>
<a:theme xmlns:a="http://schemas.openxmlformats.org/drawingml/2006/main" name="Standard_whit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E5E5CC"/>
        </a:solidFill>
        <a:ln w="25400" cap="flat" cmpd="sng" algn="ctr">
          <a:solidFill>
            <a:srgbClr val="000066"/>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190500" marR="0" indent="-190500" algn="l" defTabSz="914400" rtl="0" eaLnBrk="1" fontAlgn="base" latinLnBrk="0" hangingPunct="1">
          <a:lnSpc>
            <a:spcPct val="90000"/>
          </a:lnSpc>
          <a:spcBef>
            <a:spcPct val="0"/>
          </a:spcBef>
          <a:spcAft>
            <a:spcPct val="37000"/>
          </a:spcAft>
          <a:buClrTx/>
          <a:buSzTx/>
          <a:buFontTx/>
          <a:buNone/>
          <a:tabLst>
            <a:tab pos="5715000" algn="l"/>
          </a:tabLst>
          <a:defRPr kumimoji="0" lang="en-CA"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rgbClr val="E5E5CC"/>
        </a:solidFill>
        <a:ln w="25400" cap="flat" cmpd="sng" algn="ctr">
          <a:solidFill>
            <a:srgbClr val="000066"/>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190500" marR="0" indent="-190500" algn="l" defTabSz="914400" rtl="0" eaLnBrk="1" fontAlgn="base" latinLnBrk="0" hangingPunct="1">
          <a:lnSpc>
            <a:spcPct val="90000"/>
          </a:lnSpc>
          <a:spcBef>
            <a:spcPct val="0"/>
          </a:spcBef>
          <a:spcAft>
            <a:spcPct val="37000"/>
          </a:spcAft>
          <a:buClrTx/>
          <a:buSzTx/>
          <a:buFontTx/>
          <a:buNone/>
          <a:tabLst>
            <a:tab pos="5715000" algn="l"/>
          </a:tabLst>
          <a:defRPr kumimoji="0" lang="en-CA"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Standard_white 1">
        <a:dk1>
          <a:srgbClr val="000066"/>
        </a:dk1>
        <a:lt1>
          <a:srgbClr val="E5E5CC"/>
        </a:lt1>
        <a:dk2>
          <a:srgbClr val="000066"/>
        </a:dk2>
        <a:lt2>
          <a:srgbClr val="E5E5CC"/>
        </a:lt2>
        <a:accent1>
          <a:srgbClr val="009999"/>
        </a:accent1>
        <a:accent2>
          <a:srgbClr val="FFCC00"/>
        </a:accent2>
        <a:accent3>
          <a:srgbClr val="F0F0E2"/>
        </a:accent3>
        <a:accent4>
          <a:srgbClr val="000056"/>
        </a:accent4>
        <a:accent5>
          <a:srgbClr val="AACACA"/>
        </a:accent5>
        <a:accent6>
          <a:srgbClr val="E7B900"/>
        </a:accent6>
        <a:hlink>
          <a:srgbClr val="003399"/>
        </a:hlink>
        <a:folHlink>
          <a:srgbClr val="33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12834</TotalTime>
  <Words>2893</Words>
  <Application>Microsoft Office PowerPoint</Application>
  <PresentationFormat>Widescreen</PresentationFormat>
  <Paragraphs>302</Paragraphs>
  <Slides>22</Slides>
  <Notes>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22</vt:i4>
      </vt:variant>
    </vt:vector>
  </HeadingPairs>
  <TitlesOfParts>
    <vt:vector size="31" baseType="lpstr">
      <vt:lpstr>Arial</vt:lpstr>
      <vt:lpstr>Arial Narrow</vt:lpstr>
      <vt:lpstr>Arial Unicode MS</vt:lpstr>
      <vt:lpstr>Calibri</vt:lpstr>
      <vt:lpstr>Times New Roman</vt:lpstr>
      <vt:lpstr>Verdana</vt:lpstr>
      <vt:lpstr>Wingdings</vt:lpstr>
      <vt:lpstr>Standard_white</vt:lpstr>
      <vt:lpstr>Office Theme</vt:lpstr>
      <vt:lpstr>PowerPoint Presentation</vt:lpstr>
      <vt:lpstr>About the Program</vt:lpstr>
      <vt:lpstr>The Four Pillars of Emergency Management</vt:lpstr>
      <vt:lpstr>PowerPoint Presentation</vt:lpstr>
      <vt:lpstr>Response and Recovery Program </vt:lpstr>
      <vt:lpstr>Emergency Management Eligibility Overview </vt:lpstr>
      <vt:lpstr>Response Supports</vt:lpstr>
      <vt:lpstr>Recovery Supports (Build Back Better)</vt:lpstr>
      <vt:lpstr>Eligibility (FAA, Special Allotment)</vt:lpstr>
      <vt:lpstr>EMAP Application Tips</vt:lpstr>
      <vt:lpstr>Reimbursement </vt:lpstr>
      <vt:lpstr>The Claim – what is required?</vt:lpstr>
      <vt:lpstr>The Claim – what is required?</vt:lpstr>
      <vt:lpstr>Damage Assessment Report Requirements </vt:lpstr>
      <vt:lpstr>EMAP Application Tips </vt:lpstr>
      <vt:lpstr>Common Application Gaps: Payment Options </vt:lpstr>
      <vt:lpstr>Tracking Costs </vt:lpstr>
      <vt:lpstr>PowerPoint Presentation</vt:lpstr>
      <vt:lpstr>PowerPoint Presentation</vt:lpstr>
      <vt:lpstr>PowerPoint Presentation</vt:lpstr>
      <vt:lpstr>PowerPoint Presentation</vt:lpstr>
      <vt:lpstr>Regional Contacts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Russell, Darienne</dc:creator>
  <cp:lastModifiedBy>Ring, Michelle</cp:lastModifiedBy>
  <cp:revision>62</cp:revision>
  <dcterms:created xsi:type="dcterms:W3CDTF">2024-03-08T15:26:06Z</dcterms:created>
  <dcterms:modified xsi:type="dcterms:W3CDTF">2025-10-29T19:24:00Z</dcterms:modified>
</cp:coreProperties>
</file>