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7"/>
  </p:notesMasterIdLst>
  <p:sldIdLst>
    <p:sldId id="502" r:id="rId6"/>
    <p:sldId id="631" r:id="rId7"/>
    <p:sldId id="652" r:id="rId8"/>
    <p:sldId id="659" r:id="rId9"/>
    <p:sldId id="643" r:id="rId10"/>
    <p:sldId id="646" r:id="rId11"/>
    <p:sldId id="654" r:id="rId12"/>
    <p:sldId id="660" r:id="rId13"/>
    <p:sldId id="655" r:id="rId14"/>
    <p:sldId id="632" r:id="rId15"/>
    <p:sldId id="63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F9B738-6234-9A37-F194-5CBF2B864668}" name="Nugent, Michael" initials="NM" userId="S::Michael.Nugent4@sac-isc.gc.ca::be33bc21-d1f4-4683-9cbb-78a0fe737c02" providerId="AD"/>
  <p188:author id="{1D487290-6C0E-BF19-4BAD-A8407E0C5874}" name="Beaudoin, Serge" initials="BS" userId="S::Serge.Beaudoin@sac-isc.gc.ca::c1ebce7c-c670-48cd-87e3-985823ed52f5" providerId="AD"/>
  <p188:author id="{9C3998A0-000F-335E-32EC-4E6EE3541063}" name="Valleau, Carolyn (she-elle)" initials="CV" userId="S::carolyn.Valleau@sac-isc.gc.ca::47ca7662-a58f-4ae1-a5d2-11a3918bccb7" providerId="AD"/>
  <p188:author id="{0D3DE4AF-5FC8-D0A8-79EE-F810EC087415}" name="Nugent, Michael (he-il)" initials="MN" userId="S::michael.nugent4@sac-isc.gc.ca::be33bc21-d1f4-4683-9cbb-78a0fe737c02" providerId="AD"/>
  <p188:author id="{D72083D4-87A7-2F0A-60C2-CD01148ED5D2}" name="Coscarella, Whitney" initials="CW" userId="S::whitney.coscarella@sac-isc.gc.ca::a7c0ee09-e3fb-4de8-a090-6860dc9d19d7" providerId="AD"/>
  <p188:author id="{EEE47DD5-721C-4E78-9438-B7887A6231BC}" name="Klinck, Robert" initials="KR" userId="S::robert.klinck@sac-isc.gc.ca::bc20bd86-7af4-43b0-a867-a847d7065861" providerId="AD"/>
  <p188:author id="{641BFDDC-2DBE-6E46-37D6-235D537E3440}" name="Williams, Vaughn" initials="WV" userId="S::vaughn.williams@sac-isc.gc.ca::ad678399-e82d-4532-83cc-6458f89284f4" providerId="AD"/>
  <p188:author id="{09A50EFE-DF70-90B1-4A74-30DED5C0EE00}" name="Tsui, Anna" initials="TA" userId="S::anna.tsui@sac-isc.gc.ca::5c1023c1-ccee-4f62-b967-d7472183be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E21F"/>
    <a:srgbClr val="BB8A69"/>
    <a:srgbClr val="908490"/>
    <a:srgbClr val="A9877E"/>
    <a:srgbClr val="E28F27"/>
    <a:srgbClr val="647BAD"/>
    <a:srgbClr val="DFC8B7"/>
    <a:srgbClr val="CDA88D"/>
    <a:srgbClr val="BD8B66"/>
    <a:srgbClr val="EDB8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64226-0660-4796-AAA8-3B70E1A2F9E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AFF0ABA-BFEF-4A0D-BD9A-36F5FD84811D}">
      <dgm:prSet/>
      <dgm:spPr/>
      <dgm:t>
        <a:bodyPr/>
        <a:lstStyle/>
        <a:p>
          <a:r>
            <a:rPr lang="en-US" b="0" dirty="0"/>
            <a:t>The audit examined Indigenous Services Canada’s supports to First Nations to manage emergencies related to floods, wildfires, landslides, and severe weather events.</a:t>
          </a:r>
        </a:p>
      </dgm:t>
    </dgm:pt>
    <dgm:pt modelId="{B044B517-2DB9-41A0-9F16-826160A289B4}" type="parTrans" cxnId="{9086BADC-8C93-487C-B33D-563A873999E0}">
      <dgm:prSet/>
      <dgm:spPr/>
      <dgm:t>
        <a:bodyPr/>
        <a:lstStyle/>
        <a:p>
          <a:endParaRPr lang="en-US"/>
        </a:p>
      </dgm:t>
    </dgm:pt>
    <dgm:pt modelId="{0C6ACE0A-53EF-4032-A7D9-938F1BC34086}" type="sibTrans" cxnId="{9086BADC-8C93-487C-B33D-563A873999E0}">
      <dgm:prSet/>
      <dgm:spPr/>
      <dgm:t>
        <a:bodyPr/>
        <a:lstStyle/>
        <a:p>
          <a:endParaRPr lang="en-US"/>
        </a:p>
      </dgm:t>
    </dgm:pt>
    <dgm:pt modelId="{3B44A229-F903-4726-80EA-6133A89FBCD6}">
      <dgm:prSet/>
      <dgm:spPr/>
      <dgm:t>
        <a:bodyPr/>
        <a:lstStyle/>
        <a:p>
          <a:r>
            <a:rPr lang="en-US" dirty="0"/>
            <a:t>The audit covered the period from April 1, 2018 to March 31, 2022.</a:t>
          </a:r>
        </a:p>
      </dgm:t>
    </dgm:pt>
    <dgm:pt modelId="{2097FF6F-0943-47D6-97F7-CD798DA29179}" type="parTrans" cxnId="{8AC9131A-94D6-4C07-B568-1C8C6FEE6E6F}">
      <dgm:prSet/>
      <dgm:spPr/>
      <dgm:t>
        <a:bodyPr/>
        <a:lstStyle/>
        <a:p>
          <a:endParaRPr lang="en-US"/>
        </a:p>
      </dgm:t>
    </dgm:pt>
    <dgm:pt modelId="{94A0C676-3E4E-4E1C-9B1D-42E55DB9D038}" type="sibTrans" cxnId="{8AC9131A-94D6-4C07-B568-1C8C6FEE6E6F}">
      <dgm:prSet/>
      <dgm:spPr/>
      <dgm:t>
        <a:bodyPr/>
        <a:lstStyle/>
        <a:p>
          <a:endParaRPr lang="en-US"/>
        </a:p>
      </dgm:t>
    </dgm:pt>
    <dgm:pt modelId="{BD6799C8-AD2C-467D-937E-687FA5D76CE0}" type="pres">
      <dgm:prSet presAssocID="{91364226-0660-4796-AAA8-3B70E1A2F9E7}" presName="diagram" presStyleCnt="0">
        <dgm:presLayoutVars>
          <dgm:dir/>
          <dgm:resizeHandles val="exact"/>
        </dgm:presLayoutVars>
      </dgm:prSet>
      <dgm:spPr/>
    </dgm:pt>
    <dgm:pt modelId="{76B2E79D-C94A-4BAF-BBDD-0992EA29E3D4}" type="pres">
      <dgm:prSet presAssocID="{DAFF0ABA-BFEF-4A0D-BD9A-36F5FD84811D}" presName="node" presStyleLbl="node1" presStyleIdx="0" presStyleCnt="2" custLinFactNeighborX="-1003" custLinFactNeighborY="-1783">
        <dgm:presLayoutVars>
          <dgm:bulletEnabled val="1"/>
        </dgm:presLayoutVars>
      </dgm:prSet>
      <dgm:spPr/>
    </dgm:pt>
    <dgm:pt modelId="{F589AD14-43A6-4B79-BCC2-BDB51FC5B9BA}" type="pres">
      <dgm:prSet presAssocID="{0C6ACE0A-53EF-4032-A7D9-938F1BC34086}" presName="sibTrans" presStyleCnt="0"/>
      <dgm:spPr/>
    </dgm:pt>
    <dgm:pt modelId="{05955BAA-A285-46A0-9AF4-746BBB9F633B}" type="pres">
      <dgm:prSet presAssocID="{3B44A229-F903-4726-80EA-6133A89FBCD6}" presName="node" presStyleLbl="node1" presStyleIdx="1" presStyleCnt="2">
        <dgm:presLayoutVars>
          <dgm:bulletEnabled val="1"/>
        </dgm:presLayoutVars>
      </dgm:prSet>
      <dgm:spPr/>
    </dgm:pt>
  </dgm:ptLst>
  <dgm:cxnLst>
    <dgm:cxn modelId="{8AC9131A-94D6-4C07-B568-1C8C6FEE6E6F}" srcId="{91364226-0660-4796-AAA8-3B70E1A2F9E7}" destId="{3B44A229-F903-4726-80EA-6133A89FBCD6}" srcOrd="1" destOrd="0" parTransId="{2097FF6F-0943-47D6-97F7-CD798DA29179}" sibTransId="{94A0C676-3E4E-4E1C-9B1D-42E55DB9D038}"/>
    <dgm:cxn modelId="{539B641C-7154-4B1E-B94F-EFF1B5F63224}" type="presOf" srcId="{91364226-0660-4796-AAA8-3B70E1A2F9E7}" destId="{BD6799C8-AD2C-467D-937E-687FA5D76CE0}" srcOrd="0" destOrd="0" presId="urn:microsoft.com/office/officeart/2005/8/layout/default"/>
    <dgm:cxn modelId="{E3433BD7-190A-4426-8DCB-6F8FD255F3FF}" type="presOf" srcId="{3B44A229-F903-4726-80EA-6133A89FBCD6}" destId="{05955BAA-A285-46A0-9AF4-746BBB9F633B}" srcOrd="0" destOrd="0" presId="urn:microsoft.com/office/officeart/2005/8/layout/default"/>
    <dgm:cxn modelId="{756814DA-F3F7-4FFA-B9F0-5AA8A187520C}" type="presOf" srcId="{DAFF0ABA-BFEF-4A0D-BD9A-36F5FD84811D}" destId="{76B2E79D-C94A-4BAF-BBDD-0992EA29E3D4}" srcOrd="0" destOrd="0" presId="urn:microsoft.com/office/officeart/2005/8/layout/default"/>
    <dgm:cxn modelId="{9086BADC-8C93-487C-B33D-563A873999E0}" srcId="{91364226-0660-4796-AAA8-3B70E1A2F9E7}" destId="{DAFF0ABA-BFEF-4A0D-BD9A-36F5FD84811D}" srcOrd="0" destOrd="0" parTransId="{B044B517-2DB9-41A0-9F16-826160A289B4}" sibTransId="{0C6ACE0A-53EF-4032-A7D9-938F1BC34086}"/>
    <dgm:cxn modelId="{6CAEFD60-24F2-4604-A168-ED494A97517F}" type="presParOf" srcId="{BD6799C8-AD2C-467D-937E-687FA5D76CE0}" destId="{76B2E79D-C94A-4BAF-BBDD-0992EA29E3D4}" srcOrd="0" destOrd="0" presId="urn:microsoft.com/office/officeart/2005/8/layout/default"/>
    <dgm:cxn modelId="{CA7DD89B-6232-408F-90CA-8D0CA4959CF8}" type="presParOf" srcId="{BD6799C8-AD2C-467D-937E-687FA5D76CE0}" destId="{F589AD14-43A6-4B79-BCC2-BDB51FC5B9BA}" srcOrd="1" destOrd="0" presId="urn:microsoft.com/office/officeart/2005/8/layout/default"/>
    <dgm:cxn modelId="{50E5D383-9039-45CD-ADCA-412386D9CDCA}" type="presParOf" srcId="{BD6799C8-AD2C-467D-937E-687FA5D76CE0}" destId="{05955BAA-A285-46A0-9AF4-746BBB9F633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34D68-22E7-48C5-94A2-19D4E78FF6E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5E889C1-D372-4CEF-A6A8-F3E9BA6869EE}">
      <dgm:prSet phldrT="[Text]"/>
      <dgm:spPr/>
      <dgm:t>
        <a:bodyPr/>
        <a:lstStyle/>
        <a:p>
          <a:r>
            <a:rPr lang="en-US" dirty="0"/>
            <a:t>Winter 2024</a:t>
          </a:r>
        </a:p>
      </dgm:t>
    </dgm:pt>
    <dgm:pt modelId="{10B50BF3-79B4-4066-93A4-F54FE96BE1DD}" type="parTrans" cxnId="{68E10AC0-4A81-4C14-A220-11E4DD5A4F1B}">
      <dgm:prSet/>
      <dgm:spPr/>
      <dgm:t>
        <a:bodyPr/>
        <a:lstStyle/>
        <a:p>
          <a:endParaRPr lang="en-US"/>
        </a:p>
      </dgm:t>
    </dgm:pt>
    <dgm:pt modelId="{7D7DD563-D7F7-428B-BD72-423C1E9D4C91}" type="sibTrans" cxnId="{68E10AC0-4A81-4C14-A220-11E4DD5A4F1B}">
      <dgm:prSet/>
      <dgm:spPr/>
      <dgm:t>
        <a:bodyPr/>
        <a:lstStyle/>
        <a:p>
          <a:endParaRPr lang="en-US"/>
        </a:p>
      </dgm:t>
    </dgm:pt>
    <dgm:pt modelId="{20680408-2624-4866-B958-AB3E090162CF}">
      <dgm:prSet phldrT="[Text]"/>
      <dgm:spPr/>
      <dgm:t>
        <a:bodyPr/>
        <a:lstStyle/>
        <a:p>
          <a:r>
            <a:rPr lang="en-US" dirty="0"/>
            <a:t>Multilateral meetings began involving 5 Tribal Councils, ISC and SPSA</a:t>
          </a:r>
        </a:p>
      </dgm:t>
    </dgm:pt>
    <dgm:pt modelId="{5F176463-90F9-48A7-9D51-795F412DDA0D}" type="parTrans" cxnId="{578CBF99-2DFA-4EA8-9078-BCA8A3B6553F}">
      <dgm:prSet/>
      <dgm:spPr/>
      <dgm:t>
        <a:bodyPr/>
        <a:lstStyle/>
        <a:p>
          <a:endParaRPr lang="en-US"/>
        </a:p>
      </dgm:t>
    </dgm:pt>
    <dgm:pt modelId="{18DECEE7-E76E-411E-80D2-EC9BDB52CCAD}" type="sibTrans" cxnId="{578CBF99-2DFA-4EA8-9078-BCA8A3B6553F}">
      <dgm:prSet/>
      <dgm:spPr/>
      <dgm:t>
        <a:bodyPr/>
        <a:lstStyle/>
        <a:p>
          <a:endParaRPr lang="en-US"/>
        </a:p>
      </dgm:t>
    </dgm:pt>
    <dgm:pt modelId="{BF8E907C-E666-4463-B0FE-9A4CE7660546}">
      <dgm:prSet phldrT="[Text]"/>
      <dgm:spPr/>
      <dgm:t>
        <a:bodyPr/>
        <a:lstStyle/>
        <a:p>
          <a:r>
            <a:rPr lang="en-US" dirty="0"/>
            <a:t>Spring 2025</a:t>
          </a:r>
        </a:p>
      </dgm:t>
    </dgm:pt>
    <dgm:pt modelId="{6DA831BE-ACE4-4439-8B11-39AB57F6C48D}" type="parTrans" cxnId="{814E0454-AA64-4FB8-B738-F24167A6495B}">
      <dgm:prSet/>
      <dgm:spPr/>
      <dgm:t>
        <a:bodyPr/>
        <a:lstStyle/>
        <a:p>
          <a:endParaRPr lang="en-US"/>
        </a:p>
      </dgm:t>
    </dgm:pt>
    <dgm:pt modelId="{60236160-1872-4550-B6E3-C7E15A68BDA7}" type="sibTrans" cxnId="{814E0454-AA64-4FB8-B738-F24167A6495B}">
      <dgm:prSet/>
      <dgm:spPr/>
      <dgm:t>
        <a:bodyPr/>
        <a:lstStyle/>
        <a:p>
          <a:endParaRPr lang="en-US"/>
        </a:p>
      </dgm:t>
    </dgm:pt>
    <dgm:pt modelId="{59E1672C-9CFA-49C7-9368-233661BA7C9C}">
      <dgm:prSet phldrT="[Text]"/>
      <dgm:spPr/>
      <dgm:t>
        <a:bodyPr/>
        <a:lstStyle/>
        <a:p>
          <a:r>
            <a:rPr lang="en-US" dirty="0"/>
            <a:t>The original 5 Tribal Councils joined with additional Tribal Councils and </a:t>
          </a:r>
          <a:r>
            <a:rPr lang="en-US" dirty="0" err="1"/>
            <a:t>Independant</a:t>
          </a:r>
          <a:r>
            <a:rPr lang="en-US" dirty="0"/>
            <a:t> First Nations to establish a Multilateral Emergency Management Working Group</a:t>
          </a:r>
        </a:p>
      </dgm:t>
    </dgm:pt>
    <dgm:pt modelId="{3B110D1F-6913-49F9-B4F6-A1D78A120D4A}" type="parTrans" cxnId="{3FB666DF-2E20-4461-85C4-6A1E58D10682}">
      <dgm:prSet/>
      <dgm:spPr/>
      <dgm:t>
        <a:bodyPr/>
        <a:lstStyle/>
        <a:p>
          <a:endParaRPr lang="en-US"/>
        </a:p>
      </dgm:t>
    </dgm:pt>
    <dgm:pt modelId="{E013DF3A-6992-4584-9E85-C193DE1BA108}" type="sibTrans" cxnId="{3FB666DF-2E20-4461-85C4-6A1E58D10682}">
      <dgm:prSet/>
      <dgm:spPr/>
      <dgm:t>
        <a:bodyPr/>
        <a:lstStyle/>
        <a:p>
          <a:endParaRPr lang="en-US"/>
        </a:p>
      </dgm:t>
    </dgm:pt>
    <dgm:pt modelId="{1992BFEC-D67F-4846-86F0-94586B1BB15E}">
      <dgm:prSet phldrT="[Text]"/>
      <dgm:spPr/>
      <dgm:t>
        <a:bodyPr/>
        <a:lstStyle/>
        <a:p>
          <a:r>
            <a:rPr lang="en-US" dirty="0"/>
            <a:t>Fall 2025</a:t>
          </a:r>
        </a:p>
      </dgm:t>
    </dgm:pt>
    <dgm:pt modelId="{9FBDDAD0-94F5-438D-8A8F-C47B83BC2A5C}" type="parTrans" cxnId="{DE914D9D-112F-43C3-ADBF-2638236ADF2C}">
      <dgm:prSet/>
      <dgm:spPr/>
      <dgm:t>
        <a:bodyPr/>
        <a:lstStyle/>
        <a:p>
          <a:endParaRPr lang="en-US"/>
        </a:p>
      </dgm:t>
    </dgm:pt>
    <dgm:pt modelId="{5EE03881-9563-40A1-9015-E89CE51BEF75}" type="sibTrans" cxnId="{DE914D9D-112F-43C3-ADBF-2638236ADF2C}">
      <dgm:prSet/>
      <dgm:spPr/>
      <dgm:t>
        <a:bodyPr/>
        <a:lstStyle/>
        <a:p>
          <a:endParaRPr lang="en-US"/>
        </a:p>
      </dgm:t>
    </dgm:pt>
    <dgm:pt modelId="{431FB4F7-775B-4BDC-8A73-AEA1DE59F704}">
      <dgm:prSet phldrT="[Text]"/>
      <dgm:spPr/>
      <dgm:t>
        <a:bodyPr/>
        <a:lstStyle/>
        <a:p>
          <a:r>
            <a:rPr lang="en-US" dirty="0"/>
            <a:t>A Terms of Reference for the Working Group has been developed and reviewed by all parties which outlines roles, responsibilities and objectives </a:t>
          </a:r>
        </a:p>
      </dgm:t>
    </dgm:pt>
    <dgm:pt modelId="{0C33B694-D28E-4822-AEBC-555389078CB5}" type="parTrans" cxnId="{30B4DE5A-2692-42F1-871A-A710733DA8E8}">
      <dgm:prSet/>
      <dgm:spPr/>
      <dgm:t>
        <a:bodyPr/>
        <a:lstStyle/>
        <a:p>
          <a:endParaRPr lang="en-US"/>
        </a:p>
      </dgm:t>
    </dgm:pt>
    <dgm:pt modelId="{DBFA7FE1-B376-41E3-B402-34224D700065}" type="sibTrans" cxnId="{30B4DE5A-2692-42F1-871A-A710733DA8E8}">
      <dgm:prSet/>
      <dgm:spPr/>
      <dgm:t>
        <a:bodyPr/>
        <a:lstStyle/>
        <a:p>
          <a:endParaRPr lang="en-US"/>
        </a:p>
      </dgm:t>
    </dgm:pt>
    <dgm:pt modelId="{C3F94B1D-1045-4101-8A6B-8CA10A1770A4}">
      <dgm:prSet/>
      <dgm:spPr/>
      <dgm:t>
        <a:bodyPr/>
        <a:lstStyle/>
        <a:p>
          <a:r>
            <a:rPr lang="en-US" dirty="0"/>
            <a:t>Next Steps</a:t>
          </a:r>
        </a:p>
      </dgm:t>
    </dgm:pt>
    <dgm:pt modelId="{6BDE9E50-8298-4CCD-9D65-A838A3E26023}" type="parTrans" cxnId="{3AE6E0AD-E40F-4FD4-9C39-8BE99BF47ACF}">
      <dgm:prSet/>
      <dgm:spPr/>
      <dgm:t>
        <a:bodyPr/>
        <a:lstStyle/>
        <a:p>
          <a:endParaRPr lang="en-US"/>
        </a:p>
      </dgm:t>
    </dgm:pt>
    <dgm:pt modelId="{E2164254-74D0-40B6-8506-1CD54C990D53}" type="sibTrans" cxnId="{3AE6E0AD-E40F-4FD4-9C39-8BE99BF47ACF}">
      <dgm:prSet/>
      <dgm:spPr/>
      <dgm:t>
        <a:bodyPr/>
        <a:lstStyle/>
        <a:p>
          <a:endParaRPr lang="en-US"/>
        </a:p>
      </dgm:t>
    </dgm:pt>
    <dgm:pt modelId="{FAE84DE8-3454-44E5-9F09-74369F1B8904}">
      <dgm:prSet phldrT="[Text]"/>
      <dgm:spPr/>
      <dgm:t>
        <a:bodyPr/>
        <a:lstStyle/>
        <a:p>
          <a:r>
            <a:rPr lang="en-US" dirty="0"/>
            <a:t>The Working Group is co-chaired between ISC and Grand Chief </a:t>
          </a:r>
          <a:r>
            <a:rPr lang="en-US" dirty="0" err="1"/>
            <a:t>Hardlotte</a:t>
          </a:r>
          <a:r>
            <a:rPr lang="en-US" dirty="0"/>
            <a:t> of Prince Albert Grand Council</a:t>
          </a:r>
        </a:p>
      </dgm:t>
    </dgm:pt>
    <dgm:pt modelId="{5160DAF7-360E-45CE-86D6-3CC308351EE0}" type="parTrans" cxnId="{1C8495CF-91C6-4BE4-8804-07F9D99FBA69}">
      <dgm:prSet/>
      <dgm:spPr/>
      <dgm:t>
        <a:bodyPr/>
        <a:lstStyle/>
        <a:p>
          <a:endParaRPr lang="en-US"/>
        </a:p>
      </dgm:t>
    </dgm:pt>
    <dgm:pt modelId="{077C683C-449C-4B16-92DE-281C12AEA4EA}" type="sibTrans" cxnId="{1C8495CF-91C6-4BE4-8804-07F9D99FBA69}">
      <dgm:prSet/>
      <dgm:spPr/>
      <dgm:t>
        <a:bodyPr/>
        <a:lstStyle/>
        <a:p>
          <a:endParaRPr lang="en-US"/>
        </a:p>
      </dgm:t>
    </dgm:pt>
    <dgm:pt modelId="{2A91CABB-402F-4406-8C9F-3398347F352F}">
      <dgm:prSet/>
      <dgm:spPr/>
      <dgm:t>
        <a:bodyPr/>
        <a:lstStyle/>
        <a:p>
          <a:r>
            <a:rPr lang="en-US" dirty="0"/>
            <a:t>Develop a multilateral emergency management agreement in collaboration with First Nation Partners</a:t>
          </a:r>
        </a:p>
      </dgm:t>
    </dgm:pt>
    <dgm:pt modelId="{90517888-85A8-4F21-8CCB-34B8EE1632A6}" type="parTrans" cxnId="{6E036999-D3CA-429C-9890-7A1961F905EA}">
      <dgm:prSet/>
      <dgm:spPr/>
      <dgm:t>
        <a:bodyPr/>
        <a:lstStyle/>
        <a:p>
          <a:endParaRPr lang="en-US"/>
        </a:p>
      </dgm:t>
    </dgm:pt>
    <dgm:pt modelId="{1298C2BE-8EDB-44BB-84DA-9DD38AFD8D4F}" type="sibTrans" cxnId="{6E036999-D3CA-429C-9890-7A1961F905EA}">
      <dgm:prSet/>
      <dgm:spPr/>
      <dgm:t>
        <a:bodyPr/>
        <a:lstStyle/>
        <a:p>
          <a:endParaRPr lang="en-US"/>
        </a:p>
      </dgm:t>
    </dgm:pt>
    <dgm:pt modelId="{66D633E2-5807-4269-BE90-540339DACAE0}" type="pres">
      <dgm:prSet presAssocID="{77A34D68-22E7-48C5-94A2-19D4E78FF6E4}" presName="linear" presStyleCnt="0">
        <dgm:presLayoutVars>
          <dgm:animLvl val="lvl"/>
          <dgm:resizeHandles val="exact"/>
        </dgm:presLayoutVars>
      </dgm:prSet>
      <dgm:spPr/>
    </dgm:pt>
    <dgm:pt modelId="{6F8A517C-0F6A-45FF-8535-47538A1D19E5}" type="pres">
      <dgm:prSet presAssocID="{75E889C1-D372-4CEF-A6A8-F3E9BA6869EE}" presName="parentText" presStyleLbl="node1" presStyleIdx="0" presStyleCnt="4">
        <dgm:presLayoutVars>
          <dgm:chMax val="0"/>
          <dgm:bulletEnabled val="1"/>
        </dgm:presLayoutVars>
      </dgm:prSet>
      <dgm:spPr/>
    </dgm:pt>
    <dgm:pt modelId="{C387FA3D-BFA7-4A7F-A529-EF6B3BFA2415}" type="pres">
      <dgm:prSet presAssocID="{75E889C1-D372-4CEF-A6A8-F3E9BA6869EE}" presName="childText" presStyleLbl="revTx" presStyleIdx="0" presStyleCnt="4">
        <dgm:presLayoutVars>
          <dgm:bulletEnabled val="1"/>
        </dgm:presLayoutVars>
      </dgm:prSet>
      <dgm:spPr/>
    </dgm:pt>
    <dgm:pt modelId="{F9B8EEDC-3069-44B7-A1F8-EAA3A287937E}" type="pres">
      <dgm:prSet presAssocID="{BF8E907C-E666-4463-B0FE-9A4CE7660546}" presName="parentText" presStyleLbl="node1" presStyleIdx="1" presStyleCnt="4">
        <dgm:presLayoutVars>
          <dgm:chMax val="0"/>
          <dgm:bulletEnabled val="1"/>
        </dgm:presLayoutVars>
      </dgm:prSet>
      <dgm:spPr/>
    </dgm:pt>
    <dgm:pt modelId="{D7049916-9694-4CC7-BE56-C2884482570C}" type="pres">
      <dgm:prSet presAssocID="{BF8E907C-E666-4463-B0FE-9A4CE7660546}" presName="childText" presStyleLbl="revTx" presStyleIdx="1" presStyleCnt="4">
        <dgm:presLayoutVars>
          <dgm:bulletEnabled val="1"/>
        </dgm:presLayoutVars>
      </dgm:prSet>
      <dgm:spPr/>
    </dgm:pt>
    <dgm:pt modelId="{28970DC7-752A-43B7-9B36-E1A59FA6D281}" type="pres">
      <dgm:prSet presAssocID="{1992BFEC-D67F-4846-86F0-94586B1BB15E}" presName="parentText" presStyleLbl="node1" presStyleIdx="2" presStyleCnt="4">
        <dgm:presLayoutVars>
          <dgm:chMax val="0"/>
          <dgm:bulletEnabled val="1"/>
        </dgm:presLayoutVars>
      </dgm:prSet>
      <dgm:spPr/>
    </dgm:pt>
    <dgm:pt modelId="{F45D5BE9-DA42-462B-95E1-0016264F8EFD}" type="pres">
      <dgm:prSet presAssocID="{1992BFEC-D67F-4846-86F0-94586B1BB15E}" presName="childText" presStyleLbl="revTx" presStyleIdx="2" presStyleCnt="4">
        <dgm:presLayoutVars>
          <dgm:bulletEnabled val="1"/>
        </dgm:presLayoutVars>
      </dgm:prSet>
      <dgm:spPr/>
    </dgm:pt>
    <dgm:pt modelId="{109A87D4-6035-4BDC-8A71-3964217B740C}" type="pres">
      <dgm:prSet presAssocID="{C3F94B1D-1045-4101-8A6B-8CA10A1770A4}" presName="parentText" presStyleLbl="node1" presStyleIdx="3" presStyleCnt="4">
        <dgm:presLayoutVars>
          <dgm:chMax val="0"/>
          <dgm:bulletEnabled val="1"/>
        </dgm:presLayoutVars>
      </dgm:prSet>
      <dgm:spPr/>
    </dgm:pt>
    <dgm:pt modelId="{9A2EF2D7-0A9F-4A62-A9C4-A24200C90940}" type="pres">
      <dgm:prSet presAssocID="{C3F94B1D-1045-4101-8A6B-8CA10A1770A4}" presName="childText" presStyleLbl="revTx" presStyleIdx="3" presStyleCnt="4">
        <dgm:presLayoutVars>
          <dgm:bulletEnabled val="1"/>
        </dgm:presLayoutVars>
      </dgm:prSet>
      <dgm:spPr/>
    </dgm:pt>
  </dgm:ptLst>
  <dgm:cxnLst>
    <dgm:cxn modelId="{A178F005-5A5C-49C6-A89B-016B51CBD8C0}" type="presOf" srcId="{BF8E907C-E666-4463-B0FE-9A4CE7660546}" destId="{F9B8EEDC-3069-44B7-A1F8-EAA3A287937E}" srcOrd="0" destOrd="0" presId="urn:microsoft.com/office/officeart/2005/8/layout/vList2"/>
    <dgm:cxn modelId="{1406B61F-9C90-4083-9057-0B6F8D666B8A}" type="presOf" srcId="{2A91CABB-402F-4406-8C9F-3398347F352F}" destId="{9A2EF2D7-0A9F-4A62-A9C4-A24200C90940}" srcOrd="0" destOrd="0" presId="urn:microsoft.com/office/officeart/2005/8/layout/vList2"/>
    <dgm:cxn modelId="{3DA56D4E-7331-44E9-A9F4-9505360C6643}" type="presOf" srcId="{20680408-2624-4866-B958-AB3E090162CF}" destId="{C387FA3D-BFA7-4A7F-A529-EF6B3BFA2415}" srcOrd="0" destOrd="0" presId="urn:microsoft.com/office/officeart/2005/8/layout/vList2"/>
    <dgm:cxn modelId="{33373752-7477-43ED-8EC6-C91706308529}" type="presOf" srcId="{75E889C1-D372-4CEF-A6A8-F3E9BA6869EE}" destId="{6F8A517C-0F6A-45FF-8535-47538A1D19E5}" srcOrd="0" destOrd="0" presId="urn:microsoft.com/office/officeart/2005/8/layout/vList2"/>
    <dgm:cxn modelId="{814E0454-AA64-4FB8-B738-F24167A6495B}" srcId="{77A34D68-22E7-48C5-94A2-19D4E78FF6E4}" destId="{BF8E907C-E666-4463-B0FE-9A4CE7660546}" srcOrd="1" destOrd="0" parTransId="{6DA831BE-ACE4-4439-8B11-39AB57F6C48D}" sibTransId="{60236160-1872-4550-B6E3-C7E15A68BDA7}"/>
    <dgm:cxn modelId="{30B4DE5A-2692-42F1-871A-A710733DA8E8}" srcId="{1992BFEC-D67F-4846-86F0-94586B1BB15E}" destId="{431FB4F7-775B-4BDC-8A73-AEA1DE59F704}" srcOrd="0" destOrd="0" parTransId="{0C33B694-D28E-4822-AEBC-555389078CB5}" sibTransId="{DBFA7FE1-B376-41E3-B402-34224D700065}"/>
    <dgm:cxn modelId="{6E036999-D3CA-429C-9890-7A1961F905EA}" srcId="{C3F94B1D-1045-4101-8A6B-8CA10A1770A4}" destId="{2A91CABB-402F-4406-8C9F-3398347F352F}" srcOrd="0" destOrd="0" parTransId="{90517888-85A8-4F21-8CCB-34B8EE1632A6}" sibTransId="{1298C2BE-8EDB-44BB-84DA-9DD38AFD8D4F}"/>
    <dgm:cxn modelId="{578CBF99-2DFA-4EA8-9078-BCA8A3B6553F}" srcId="{75E889C1-D372-4CEF-A6A8-F3E9BA6869EE}" destId="{20680408-2624-4866-B958-AB3E090162CF}" srcOrd="0" destOrd="0" parTransId="{5F176463-90F9-48A7-9D51-795F412DDA0D}" sibTransId="{18DECEE7-E76E-411E-80D2-EC9BDB52CCAD}"/>
    <dgm:cxn modelId="{DE914D9D-112F-43C3-ADBF-2638236ADF2C}" srcId="{77A34D68-22E7-48C5-94A2-19D4E78FF6E4}" destId="{1992BFEC-D67F-4846-86F0-94586B1BB15E}" srcOrd="2" destOrd="0" parTransId="{9FBDDAD0-94F5-438D-8A8F-C47B83BC2A5C}" sibTransId="{5EE03881-9563-40A1-9015-E89CE51BEF75}"/>
    <dgm:cxn modelId="{47F1FFA2-3348-470B-9C01-3362901EAE87}" type="presOf" srcId="{431FB4F7-775B-4BDC-8A73-AEA1DE59F704}" destId="{F45D5BE9-DA42-462B-95E1-0016264F8EFD}" srcOrd="0" destOrd="0" presId="urn:microsoft.com/office/officeart/2005/8/layout/vList2"/>
    <dgm:cxn modelId="{DE579EA9-256F-4BBE-8487-DE0CF0180D48}" type="presOf" srcId="{77A34D68-22E7-48C5-94A2-19D4E78FF6E4}" destId="{66D633E2-5807-4269-BE90-540339DACAE0}" srcOrd="0" destOrd="0" presId="urn:microsoft.com/office/officeart/2005/8/layout/vList2"/>
    <dgm:cxn modelId="{3AE6E0AD-E40F-4FD4-9C39-8BE99BF47ACF}" srcId="{77A34D68-22E7-48C5-94A2-19D4E78FF6E4}" destId="{C3F94B1D-1045-4101-8A6B-8CA10A1770A4}" srcOrd="3" destOrd="0" parTransId="{6BDE9E50-8298-4CCD-9D65-A838A3E26023}" sibTransId="{E2164254-74D0-40B6-8506-1CD54C990D53}"/>
    <dgm:cxn modelId="{8064A7B8-A7FD-4E3A-8291-2D562F6727D1}" type="presOf" srcId="{C3F94B1D-1045-4101-8A6B-8CA10A1770A4}" destId="{109A87D4-6035-4BDC-8A71-3964217B740C}" srcOrd="0" destOrd="0" presId="urn:microsoft.com/office/officeart/2005/8/layout/vList2"/>
    <dgm:cxn modelId="{68E10AC0-4A81-4C14-A220-11E4DD5A4F1B}" srcId="{77A34D68-22E7-48C5-94A2-19D4E78FF6E4}" destId="{75E889C1-D372-4CEF-A6A8-F3E9BA6869EE}" srcOrd="0" destOrd="0" parTransId="{10B50BF3-79B4-4066-93A4-F54FE96BE1DD}" sibTransId="{7D7DD563-D7F7-428B-BD72-423C1E9D4C91}"/>
    <dgm:cxn modelId="{1C8495CF-91C6-4BE4-8804-07F9D99FBA69}" srcId="{BF8E907C-E666-4463-B0FE-9A4CE7660546}" destId="{FAE84DE8-3454-44E5-9F09-74369F1B8904}" srcOrd="1" destOrd="0" parTransId="{5160DAF7-360E-45CE-86D6-3CC308351EE0}" sibTransId="{077C683C-449C-4B16-92DE-281C12AEA4EA}"/>
    <dgm:cxn modelId="{6B57D1D4-0EB1-4436-8B21-8AD2E308BC4C}" type="presOf" srcId="{1992BFEC-D67F-4846-86F0-94586B1BB15E}" destId="{28970DC7-752A-43B7-9B36-E1A59FA6D281}" srcOrd="0" destOrd="0" presId="urn:microsoft.com/office/officeart/2005/8/layout/vList2"/>
    <dgm:cxn modelId="{112839D6-CC9F-4FE7-8148-4870420D219A}" type="presOf" srcId="{FAE84DE8-3454-44E5-9F09-74369F1B8904}" destId="{D7049916-9694-4CC7-BE56-C2884482570C}" srcOrd="0" destOrd="1" presId="urn:microsoft.com/office/officeart/2005/8/layout/vList2"/>
    <dgm:cxn modelId="{3FB666DF-2E20-4461-85C4-6A1E58D10682}" srcId="{BF8E907C-E666-4463-B0FE-9A4CE7660546}" destId="{59E1672C-9CFA-49C7-9368-233661BA7C9C}" srcOrd="0" destOrd="0" parTransId="{3B110D1F-6913-49F9-B4F6-A1D78A120D4A}" sibTransId="{E013DF3A-6992-4584-9E85-C193DE1BA108}"/>
    <dgm:cxn modelId="{BA940EF7-CEF1-4139-B6A0-3575C1DF1A56}" type="presOf" srcId="{59E1672C-9CFA-49C7-9368-233661BA7C9C}" destId="{D7049916-9694-4CC7-BE56-C2884482570C}" srcOrd="0" destOrd="0" presId="urn:microsoft.com/office/officeart/2005/8/layout/vList2"/>
    <dgm:cxn modelId="{180BA4E9-632F-4281-B720-0AC28CF9F86C}" type="presParOf" srcId="{66D633E2-5807-4269-BE90-540339DACAE0}" destId="{6F8A517C-0F6A-45FF-8535-47538A1D19E5}" srcOrd="0" destOrd="0" presId="urn:microsoft.com/office/officeart/2005/8/layout/vList2"/>
    <dgm:cxn modelId="{4B91277E-56F6-47D2-8572-27931836E01D}" type="presParOf" srcId="{66D633E2-5807-4269-BE90-540339DACAE0}" destId="{C387FA3D-BFA7-4A7F-A529-EF6B3BFA2415}" srcOrd="1" destOrd="0" presId="urn:microsoft.com/office/officeart/2005/8/layout/vList2"/>
    <dgm:cxn modelId="{29892FCC-A90E-4CA7-A4B7-80387213E1DA}" type="presParOf" srcId="{66D633E2-5807-4269-BE90-540339DACAE0}" destId="{F9B8EEDC-3069-44B7-A1F8-EAA3A287937E}" srcOrd="2" destOrd="0" presId="urn:microsoft.com/office/officeart/2005/8/layout/vList2"/>
    <dgm:cxn modelId="{558526B2-C2CC-4714-A68A-56B191047315}" type="presParOf" srcId="{66D633E2-5807-4269-BE90-540339DACAE0}" destId="{D7049916-9694-4CC7-BE56-C2884482570C}" srcOrd="3" destOrd="0" presId="urn:microsoft.com/office/officeart/2005/8/layout/vList2"/>
    <dgm:cxn modelId="{063D5B1F-D82E-4494-8329-FA0FA3983901}" type="presParOf" srcId="{66D633E2-5807-4269-BE90-540339DACAE0}" destId="{28970DC7-752A-43B7-9B36-E1A59FA6D281}" srcOrd="4" destOrd="0" presId="urn:microsoft.com/office/officeart/2005/8/layout/vList2"/>
    <dgm:cxn modelId="{1896D0FE-39AF-4229-BCBD-1522B7BF0441}" type="presParOf" srcId="{66D633E2-5807-4269-BE90-540339DACAE0}" destId="{F45D5BE9-DA42-462B-95E1-0016264F8EFD}" srcOrd="5" destOrd="0" presId="urn:microsoft.com/office/officeart/2005/8/layout/vList2"/>
    <dgm:cxn modelId="{02FEB67C-5A47-4E44-9053-D49179DF5EA6}" type="presParOf" srcId="{66D633E2-5807-4269-BE90-540339DACAE0}" destId="{109A87D4-6035-4BDC-8A71-3964217B740C}" srcOrd="6" destOrd="0" presId="urn:microsoft.com/office/officeart/2005/8/layout/vList2"/>
    <dgm:cxn modelId="{4BC42F67-058C-490D-B6FC-A84F526FC6B1}" type="presParOf" srcId="{66D633E2-5807-4269-BE90-540339DACAE0}" destId="{9A2EF2D7-0A9F-4A62-A9C4-A24200C9094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E79D-C94A-4BAF-BBDD-0992EA29E3D4}">
      <dsp:nvSpPr>
        <dsp:cNvPr id="0" name=""/>
        <dsp:cNvSpPr/>
      </dsp:nvSpPr>
      <dsp:spPr>
        <a:xfrm>
          <a:off x="0" y="816377"/>
          <a:ext cx="5502302" cy="33013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kern="1200" dirty="0"/>
            <a:t>The audit examined Indigenous Services Canada’s supports to First Nations to manage emergencies related to floods, wildfires, landslides, and severe weather events.</a:t>
          </a:r>
        </a:p>
      </dsp:txBody>
      <dsp:txXfrm>
        <a:off x="0" y="816377"/>
        <a:ext cx="5502302" cy="3301381"/>
      </dsp:txXfrm>
    </dsp:sp>
    <dsp:sp modelId="{05955BAA-A285-46A0-9AF4-746BBB9F633B}">
      <dsp:nvSpPr>
        <dsp:cNvPr id="0" name=""/>
        <dsp:cNvSpPr/>
      </dsp:nvSpPr>
      <dsp:spPr>
        <a:xfrm>
          <a:off x="6053943" y="875240"/>
          <a:ext cx="5502302" cy="3301381"/>
        </a:xfrm>
        <a:prstGeom prst="rect">
          <a:avLst/>
        </a:prstGeom>
        <a:solidFill>
          <a:schemeClr val="accent2">
            <a:hueOff val="2746340"/>
            <a:satOff val="-48808"/>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The audit covered the period from April 1, 2018 to March 31, 2022.</a:t>
          </a:r>
        </a:p>
      </dsp:txBody>
      <dsp:txXfrm>
        <a:off x="6053943" y="875240"/>
        <a:ext cx="5502302" cy="3301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A517C-0F6A-45FF-8535-47538A1D19E5}">
      <dsp:nvSpPr>
        <dsp:cNvPr id="0" name=""/>
        <dsp:cNvSpPr/>
      </dsp:nvSpPr>
      <dsp:spPr>
        <a:xfrm>
          <a:off x="0" y="93984"/>
          <a:ext cx="10482262"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Winter 2024</a:t>
          </a:r>
        </a:p>
      </dsp:txBody>
      <dsp:txXfrm>
        <a:off x="26273" y="120257"/>
        <a:ext cx="10429716" cy="485654"/>
      </dsp:txXfrm>
    </dsp:sp>
    <dsp:sp modelId="{C387FA3D-BFA7-4A7F-A529-EF6B3BFA2415}">
      <dsp:nvSpPr>
        <dsp:cNvPr id="0" name=""/>
        <dsp:cNvSpPr/>
      </dsp:nvSpPr>
      <dsp:spPr>
        <a:xfrm>
          <a:off x="0" y="632184"/>
          <a:ext cx="10482262"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8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Multilateral meetings began involving 5 Tribal Councils, ISC and SPSA</a:t>
          </a:r>
        </a:p>
      </dsp:txBody>
      <dsp:txXfrm>
        <a:off x="0" y="632184"/>
        <a:ext cx="10482262" cy="380880"/>
      </dsp:txXfrm>
    </dsp:sp>
    <dsp:sp modelId="{F9B8EEDC-3069-44B7-A1F8-EAA3A287937E}">
      <dsp:nvSpPr>
        <dsp:cNvPr id="0" name=""/>
        <dsp:cNvSpPr/>
      </dsp:nvSpPr>
      <dsp:spPr>
        <a:xfrm>
          <a:off x="0" y="1013064"/>
          <a:ext cx="10482262" cy="538200"/>
        </a:xfrm>
        <a:prstGeom prst="roundRect">
          <a:avLst/>
        </a:prstGeom>
        <a:solidFill>
          <a:schemeClr val="accent2">
            <a:hueOff val="915447"/>
            <a:satOff val="-16269"/>
            <a:lumOff val="5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Spring 2025</a:t>
          </a:r>
        </a:p>
      </dsp:txBody>
      <dsp:txXfrm>
        <a:off x="26273" y="1039337"/>
        <a:ext cx="10429716" cy="485654"/>
      </dsp:txXfrm>
    </dsp:sp>
    <dsp:sp modelId="{D7049916-9694-4CC7-BE56-C2884482570C}">
      <dsp:nvSpPr>
        <dsp:cNvPr id="0" name=""/>
        <dsp:cNvSpPr/>
      </dsp:nvSpPr>
      <dsp:spPr>
        <a:xfrm>
          <a:off x="0" y="1551264"/>
          <a:ext cx="10482262"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8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 original 5 Tribal Councils joined with additional Tribal Councils and </a:t>
          </a:r>
          <a:r>
            <a:rPr lang="en-US" sz="1800" kern="1200" dirty="0" err="1"/>
            <a:t>Independant</a:t>
          </a:r>
          <a:r>
            <a:rPr lang="en-US" sz="1800" kern="1200" dirty="0"/>
            <a:t> First Nations to establish a Multilateral Emergency Management Working Group</a:t>
          </a:r>
        </a:p>
        <a:p>
          <a:pPr marL="171450" lvl="1" indent="-171450" algn="l" defTabSz="800100">
            <a:lnSpc>
              <a:spcPct val="90000"/>
            </a:lnSpc>
            <a:spcBef>
              <a:spcPct val="0"/>
            </a:spcBef>
            <a:spcAft>
              <a:spcPct val="20000"/>
            </a:spcAft>
            <a:buChar char="•"/>
          </a:pPr>
          <a:r>
            <a:rPr lang="en-US" sz="1800" kern="1200" dirty="0"/>
            <a:t>The Working Group is co-chaired between ISC and Grand Chief </a:t>
          </a:r>
          <a:r>
            <a:rPr lang="en-US" sz="1800" kern="1200" dirty="0" err="1"/>
            <a:t>Hardlotte</a:t>
          </a:r>
          <a:r>
            <a:rPr lang="en-US" sz="1800" kern="1200" dirty="0"/>
            <a:t> of Prince Albert Grand Council</a:t>
          </a:r>
        </a:p>
      </dsp:txBody>
      <dsp:txXfrm>
        <a:off x="0" y="1551264"/>
        <a:ext cx="10482262" cy="1071225"/>
      </dsp:txXfrm>
    </dsp:sp>
    <dsp:sp modelId="{28970DC7-752A-43B7-9B36-E1A59FA6D281}">
      <dsp:nvSpPr>
        <dsp:cNvPr id="0" name=""/>
        <dsp:cNvSpPr/>
      </dsp:nvSpPr>
      <dsp:spPr>
        <a:xfrm>
          <a:off x="0" y="2622490"/>
          <a:ext cx="10482262" cy="538200"/>
        </a:xfrm>
        <a:prstGeom prst="roundRect">
          <a:avLst/>
        </a:prstGeom>
        <a:solidFill>
          <a:schemeClr val="accent2">
            <a:hueOff val="1830893"/>
            <a:satOff val="-32539"/>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Fall 2025</a:t>
          </a:r>
        </a:p>
      </dsp:txBody>
      <dsp:txXfrm>
        <a:off x="26273" y="2648763"/>
        <a:ext cx="10429716" cy="485654"/>
      </dsp:txXfrm>
    </dsp:sp>
    <dsp:sp modelId="{F45D5BE9-DA42-462B-95E1-0016264F8EFD}">
      <dsp:nvSpPr>
        <dsp:cNvPr id="0" name=""/>
        <dsp:cNvSpPr/>
      </dsp:nvSpPr>
      <dsp:spPr>
        <a:xfrm>
          <a:off x="0" y="3160690"/>
          <a:ext cx="10482262"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8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 Terms of Reference for the Working Group has been developed and reviewed by all parties which outlines roles, responsibilities and objectives </a:t>
          </a:r>
        </a:p>
      </dsp:txBody>
      <dsp:txXfrm>
        <a:off x="0" y="3160690"/>
        <a:ext cx="10482262" cy="535612"/>
      </dsp:txXfrm>
    </dsp:sp>
    <dsp:sp modelId="{109A87D4-6035-4BDC-8A71-3964217B740C}">
      <dsp:nvSpPr>
        <dsp:cNvPr id="0" name=""/>
        <dsp:cNvSpPr/>
      </dsp:nvSpPr>
      <dsp:spPr>
        <a:xfrm>
          <a:off x="0" y="3696302"/>
          <a:ext cx="10482262" cy="538200"/>
        </a:xfrm>
        <a:prstGeom prst="roundRect">
          <a:avLst/>
        </a:prstGeom>
        <a:solidFill>
          <a:schemeClr val="accent2">
            <a:hueOff val="2746340"/>
            <a:satOff val="-48808"/>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Next Steps</a:t>
          </a:r>
        </a:p>
      </dsp:txBody>
      <dsp:txXfrm>
        <a:off x="26273" y="3722575"/>
        <a:ext cx="10429716" cy="485654"/>
      </dsp:txXfrm>
    </dsp:sp>
    <dsp:sp modelId="{9A2EF2D7-0A9F-4A62-A9C4-A24200C90940}">
      <dsp:nvSpPr>
        <dsp:cNvPr id="0" name=""/>
        <dsp:cNvSpPr/>
      </dsp:nvSpPr>
      <dsp:spPr>
        <a:xfrm>
          <a:off x="0" y="4234502"/>
          <a:ext cx="10482262" cy="535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81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Develop a multilateral emergency management agreement in collaboration with First Nation Partners</a:t>
          </a:r>
        </a:p>
      </dsp:txBody>
      <dsp:txXfrm>
        <a:off x="0" y="4234502"/>
        <a:ext cx="10482262" cy="5356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84D064-8F7D-49FB-A608-8A77C2B5F290}"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C6BB4-CD05-4228-8C5B-87696ADAB986}" type="slidenum">
              <a:rPr lang="en-US" smtClean="0"/>
              <a:t>‹#›</a:t>
            </a:fld>
            <a:endParaRPr lang="en-US"/>
          </a:p>
        </p:txBody>
      </p:sp>
    </p:spTree>
    <p:extLst>
      <p:ext uri="{BB962C8B-B14F-4D97-AF65-F5344CB8AC3E}">
        <p14:creationId xmlns:p14="http://schemas.microsoft.com/office/powerpoint/2010/main" val="314600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2D82CBA-F477-53E6-8944-522E752361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363663">
              <a:defRPr>
                <a:solidFill>
                  <a:schemeClr val="tx1"/>
                </a:solidFill>
                <a:latin typeface="Arial" panose="020B0604020202020204" pitchFamily="34" charset="0"/>
              </a:defRPr>
            </a:lvl1pPr>
            <a:lvl2pPr marL="1096963" indent="-420688" defTabSz="1363663">
              <a:defRPr>
                <a:solidFill>
                  <a:schemeClr val="tx1"/>
                </a:solidFill>
                <a:latin typeface="Arial" panose="020B0604020202020204" pitchFamily="34" charset="0"/>
              </a:defRPr>
            </a:lvl2pPr>
            <a:lvl3pPr marL="1687513" indent="-336550" defTabSz="1363663">
              <a:defRPr>
                <a:solidFill>
                  <a:schemeClr val="tx1"/>
                </a:solidFill>
                <a:latin typeface="Arial" panose="020B0604020202020204" pitchFamily="34" charset="0"/>
              </a:defRPr>
            </a:lvl3pPr>
            <a:lvl4pPr marL="2362200" indent="-336550" defTabSz="1363663">
              <a:defRPr>
                <a:solidFill>
                  <a:schemeClr val="tx1"/>
                </a:solidFill>
                <a:latin typeface="Arial" panose="020B0604020202020204" pitchFamily="34" charset="0"/>
              </a:defRPr>
            </a:lvl4pPr>
            <a:lvl5pPr marL="3036888" indent="-336550" defTabSz="1363663">
              <a:defRPr>
                <a:solidFill>
                  <a:schemeClr val="tx1"/>
                </a:solidFill>
                <a:latin typeface="Arial" panose="020B0604020202020204" pitchFamily="34" charset="0"/>
              </a:defRPr>
            </a:lvl5pPr>
            <a:lvl6pPr marL="3494088" indent="-336550" defTabSz="1363663" fontAlgn="base">
              <a:spcBef>
                <a:spcPct val="0"/>
              </a:spcBef>
              <a:spcAft>
                <a:spcPct val="0"/>
              </a:spcAft>
              <a:defRPr>
                <a:solidFill>
                  <a:schemeClr val="tx1"/>
                </a:solidFill>
                <a:latin typeface="Arial" panose="020B0604020202020204" pitchFamily="34" charset="0"/>
              </a:defRPr>
            </a:lvl6pPr>
            <a:lvl7pPr marL="3951288" indent="-336550" defTabSz="1363663" fontAlgn="base">
              <a:spcBef>
                <a:spcPct val="0"/>
              </a:spcBef>
              <a:spcAft>
                <a:spcPct val="0"/>
              </a:spcAft>
              <a:defRPr>
                <a:solidFill>
                  <a:schemeClr val="tx1"/>
                </a:solidFill>
                <a:latin typeface="Arial" panose="020B0604020202020204" pitchFamily="34" charset="0"/>
              </a:defRPr>
            </a:lvl7pPr>
            <a:lvl8pPr marL="4408488" indent="-336550" defTabSz="1363663" fontAlgn="base">
              <a:spcBef>
                <a:spcPct val="0"/>
              </a:spcBef>
              <a:spcAft>
                <a:spcPct val="0"/>
              </a:spcAft>
              <a:defRPr>
                <a:solidFill>
                  <a:schemeClr val="tx1"/>
                </a:solidFill>
                <a:latin typeface="Arial" panose="020B0604020202020204" pitchFamily="34" charset="0"/>
              </a:defRPr>
            </a:lvl8pPr>
            <a:lvl9pPr marL="4865688" indent="-336550" defTabSz="136366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D00C596-FF8B-4E15-B034-5930497AF597}" type="slidenum">
              <a:rPr lang="en-CA" altLang="en-US"/>
              <a:pPr fontAlgn="base">
                <a:spcBef>
                  <a:spcPct val="0"/>
                </a:spcBef>
                <a:spcAft>
                  <a:spcPct val="0"/>
                </a:spcAft>
              </a:pPr>
              <a:t>1</a:t>
            </a:fld>
            <a:endParaRPr lang="en-CA" altLang="en-US"/>
          </a:p>
        </p:txBody>
      </p:sp>
      <p:sp>
        <p:nvSpPr>
          <p:cNvPr id="6147" name="Rectangle 2">
            <a:extLst>
              <a:ext uri="{FF2B5EF4-FFF2-40B4-BE49-F238E27FC236}">
                <a16:creationId xmlns:a16="http://schemas.microsoft.com/office/drawing/2014/main" id="{43945980-A88F-20B4-40C5-C7C8ADDC5463}"/>
              </a:ext>
            </a:extLst>
          </p:cNvPr>
          <p:cNvSpPr>
            <a:spLocks noGrp="1" noRot="1" noChangeAspect="1" noChangeArrowheads="1" noTextEdit="1"/>
          </p:cNvSpPr>
          <p:nvPr>
            <p:ph type="sldImg"/>
          </p:nvPr>
        </p:nvSpPr>
        <p:spPr bwMode="auto">
          <a:xfrm>
            <a:off x="-279400" y="1108075"/>
            <a:ext cx="9855200" cy="5543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7EA338CE-59A8-85B4-597B-1FBD5F4689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1800"/>
              </a:spcBef>
            </a:pPr>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2</a:t>
            </a:fld>
            <a:endParaRPr lang="en-US"/>
          </a:p>
        </p:txBody>
      </p:sp>
    </p:spTree>
    <p:extLst>
      <p:ext uri="{BB962C8B-B14F-4D97-AF65-F5344CB8AC3E}">
        <p14:creationId xmlns:p14="http://schemas.microsoft.com/office/powerpoint/2010/main" val="406689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3</a:t>
            </a:fld>
            <a:endParaRPr lang="en-US"/>
          </a:p>
        </p:txBody>
      </p:sp>
    </p:spTree>
    <p:extLst>
      <p:ext uri="{BB962C8B-B14F-4D97-AF65-F5344CB8AC3E}">
        <p14:creationId xmlns:p14="http://schemas.microsoft.com/office/powerpoint/2010/main" val="381567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4</a:t>
            </a:fld>
            <a:endParaRPr lang="en-US"/>
          </a:p>
        </p:txBody>
      </p:sp>
    </p:spTree>
    <p:extLst>
      <p:ext uri="{BB962C8B-B14F-4D97-AF65-F5344CB8AC3E}">
        <p14:creationId xmlns:p14="http://schemas.microsoft.com/office/powerpoint/2010/main" val="278183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5</a:t>
            </a:fld>
            <a:endParaRPr lang="en-US"/>
          </a:p>
        </p:txBody>
      </p:sp>
    </p:spTree>
    <p:extLst>
      <p:ext uri="{BB962C8B-B14F-4D97-AF65-F5344CB8AC3E}">
        <p14:creationId xmlns:p14="http://schemas.microsoft.com/office/powerpoint/2010/main" val="12600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6</a:t>
            </a:fld>
            <a:endParaRPr lang="en-US" dirty="0"/>
          </a:p>
        </p:txBody>
      </p:sp>
    </p:spTree>
    <p:extLst>
      <p:ext uri="{BB962C8B-B14F-4D97-AF65-F5344CB8AC3E}">
        <p14:creationId xmlns:p14="http://schemas.microsoft.com/office/powerpoint/2010/main" val="90142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7</a:t>
            </a:fld>
            <a:endParaRPr lang="en-US" dirty="0"/>
          </a:p>
        </p:txBody>
      </p:sp>
    </p:spTree>
    <p:extLst>
      <p:ext uri="{BB962C8B-B14F-4D97-AF65-F5344CB8AC3E}">
        <p14:creationId xmlns:p14="http://schemas.microsoft.com/office/powerpoint/2010/main" val="2502518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8</a:t>
            </a:fld>
            <a:endParaRPr lang="en-US"/>
          </a:p>
        </p:txBody>
      </p:sp>
    </p:spTree>
    <p:extLst>
      <p:ext uri="{BB962C8B-B14F-4D97-AF65-F5344CB8AC3E}">
        <p14:creationId xmlns:p14="http://schemas.microsoft.com/office/powerpoint/2010/main" val="197058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C6BB4-CD05-4228-8C5B-87696ADAB986}" type="slidenum">
              <a:rPr lang="en-US" smtClean="0"/>
              <a:t>9</a:t>
            </a:fld>
            <a:endParaRPr lang="en-US"/>
          </a:p>
        </p:txBody>
      </p:sp>
    </p:spTree>
    <p:extLst>
      <p:ext uri="{BB962C8B-B14F-4D97-AF65-F5344CB8AC3E}">
        <p14:creationId xmlns:p14="http://schemas.microsoft.com/office/powerpoint/2010/main" val="78378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9689EC-5835-487C-A3C5-AD6F03334F6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210613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689EC-5835-487C-A3C5-AD6F03334F6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871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689EC-5835-487C-A3C5-AD6F03334F6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255132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 y="0"/>
            <a:ext cx="12190781" cy="6858000"/>
          </a:xfrm>
          <a:prstGeom prst="rect">
            <a:avLst/>
          </a:prstGeom>
        </p:spPr>
      </p:pic>
    </p:spTree>
    <p:extLst>
      <p:ext uri="{BB962C8B-B14F-4D97-AF65-F5344CB8AC3E}">
        <p14:creationId xmlns:p14="http://schemas.microsoft.com/office/powerpoint/2010/main" val="4030601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 y="0"/>
            <a:ext cx="12190781" cy="6858000"/>
          </a:xfrm>
          <a:prstGeom prst="rect">
            <a:avLst/>
          </a:prstGeom>
        </p:spPr>
      </p:pic>
    </p:spTree>
    <p:extLst>
      <p:ext uri="{BB962C8B-B14F-4D97-AF65-F5344CB8AC3E}">
        <p14:creationId xmlns:p14="http://schemas.microsoft.com/office/powerpoint/2010/main" val="682909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549564"/>
            <a:ext cx="10464800" cy="3048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bwMode="auto">
          <a:xfrm>
            <a:off x="508000" y="889000"/>
            <a:ext cx="115824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861481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1067" y="1308101"/>
            <a:ext cx="5096933" cy="48641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76544" y="1308103"/>
            <a:ext cx="5096256" cy="486409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9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97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7702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685800"/>
            <a:ext cx="4112685"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685800"/>
            <a:ext cx="6307667" cy="55626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2" y="2057400"/>
            <a:ext cx="4112685" cy="41910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73242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262838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689EC-5835-487C-A3C5-AD6F03334F6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192753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689EC-5835-487C-A3C5-AD6F03334F6C}"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118220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9689EC-5835-487C-A3C5-AD6F03334F6C}"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317790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9689EC-5835-487C-A3C5-AD6F03334F6C}"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357688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9689EC-5835-487C-A3C5-AD6F03334F6C}"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39277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689EC-5835-487C-A3C5-AD6F03334F6C}"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11177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9689EC-5835-487C-A3C5-AD6F03334F6C}"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355793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9689EC-5835-487C-A3C5-AD6F03334F6C}"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21822-5FA5-4437-86F5-3B617B7BF488}" type="slidenum">
              <a:rPr lang="en-US" smtClean="0"/>
              <a:t>‹#›</a:t>
            </a:fld>
            <a:endParaRPr lang="en-US"/>
          </a:p>
        </p:txBody>
      </p:sp>
    </p:spTree>
    <p:extLst>
      <p:ext uri="{BB962C8B-B14F-4D97-AF65-F5344CB8AC3E}">
        <p14:creationId xmlns:p14="http://schemas.microsoft.com/office/powerpoint/2010/main" val="401530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689EC-5835-487C-A3C5-AD6F03334F6C}" type="datetimeFigureOut">
              <a:rPr lang="en-US" smtClean="0"/>
              <a:t>10/29/2025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21822-5FA5-4437-86F5-3B617B7BF488}" type="slidenum">
              <a:rPr lang="en-US" smtClean="0"/>
              <a:t>‹#›</a:t>
            </a:fld>
            <a:endParaRPr lang="en-US"/>
          </a:p>
        </p:txBody>
      </p:sp>
    </p:spTree>
    <p:extLst>
      <p:ext uri="{BB962C8B-B14F-4D97-AF65-F5344CB8AC3E}">
        <p14:creationId xmlns:p14="http://schemas.microsoft.com/office/powerpoint/2010/main" val="4113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838200"/>
            <a:ext cx="1046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491067" y="1308101"/>
            <a:ext cx="10481733" cy="4864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p:nvSpPr>
        <p:spPr>
          <a:xfrm>
            <a:off x="91927" y="6332926"/>
            <a:ext cx="1148167" cy="338554"/>
          </a:xfrm>
          <a:prstGeom prst="rect">
            <a:avLst/>
          </a:prstGeom>
          <a:noFill/>
        </p:spPr>
        <p:txBody>
          <a:bodyPr wrap="square" rtlCol="0">
            <a:spAutoFit/>
          </a:bodyPr>
          <a:lstStyle/>
          <a:p>
            <a:pPr algn="ctr"/>
            <a:fld id="{42816EBD-076B-0740-B037-2845E45D885E}" type="slidenum">
              <a:rPr lang="en-US" sz="1600" b="0" i="0" baseline="0" smtClean="0">
                <a:solidFill>
                  <a:schemeClr val="tx1">
                    <a:lumMod val="85000"/>
                    <a:lumOff val="15000"/>
                  </a:schemeClr>
                </a:solidFill>
                <a:latin typeface="Arial"/>
              </a:rPr>
              <a:pPr algn="ctr"/>
              <a:t>‹#›</a:t>
            </a:fld>
            <a:endParaRPr lang="en-US" sz="16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42385004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rtl="0" eaLnBrk="1" fontAlgn="base" hangingPunct="1">
        <a:lnSpc>
          <a:spcPts val="3200"/>
        </a:lnSpc>
        <a:spcBef>
          <a:spcPct val="0"/>
        </a:spcBef>
        <a:spcAft>
          <a:spcPct val="0"/>
        </a:spcAft>
        <a:defRPr sz="3200" b="1" baseline="0">
          <a:solidFill>
            <a:srgbClr val="000000"/>
          </a:solidFill>
          <a:latin typeface="+mj-lt"/>
          <a:ea typeface="+mj-ea"/>
          <a:cs typeface="+mj-cs"/>
        </a:defRPr>
      </a:lvl1pPr>
      <a:lvl2pPr algn="l" rtl="0" eaLnBrk="1" fontAlgn="base" hangingPunct="1">
        <a:lnSpc>
          <a:spcPts val="3200"/>
        </a:lnSpc>
        <a:spcBef>
          <a:spcPct val="0"/>
        </a:spcBef>
        <a:spcAft>
          <a:spcPct val="0"/>
        </a:spcAft>
        <a:defRPr sz="3200" b="1">
          <a:solidFill>
            <a:srgbClr val="000000"/>
          </a:solidFill>
          <a:latin typeface="Arial" charset="0"/>
        </a:defRPr>
      </a:lvl2pPr>
      <a:lvl3pPr algn="l" rtl="0" eaLnBrk="1" fontAlgn="base" hangingPunct="1">
        <a:lnSpc>
          <a:spcPts val="3200"/>
        </a:lnSpc>
        <a:spcBef>
          <a:spcPct val="0"/>
        </a:spcBef>
        <a:spcAft>
          <a:spcPct val="0"/>
        </a:spcAft>
        <a:defRPr sz="3200" b="1">
          <a:solidFill>
            <a:srgbClr val="000000"/>
          </a:solidFill>
          <a:latin typeface="Arial" charset="0"/>
        </a:defRPr>
      </a:lvl3pPr>
      <a:lvl4pPr algn="l" rtl="0" eaLnBrk="1" fontAlgn="base" hangingPunct="1">
        <a:lnSpc>
          <a:spcPts val="3200"/>
        </a:lnSpc>
        <a:spcBef>
          <a:spcPct val="0"/>
        </a:spcBef>
        <a:spcAft>
          <a:spcPct val="0"/>
        </a:spcAft>
        <a:defRPr sz="3200" b="1">
          <a:solidFill>
            <a:srgbClr val="000000"/>
          </a:solidFill>
          <a:latin typeface="Arial" charset="0"/>
        </a:defRPr>
      </a:lvl4pPr>
      <a:lvl5pPr algn="l" rtl="0" eaLnBrk="1" fontAlgn="base" hangingPunct="1">
        <a:lnSpc>
          <a:spcPts val="3200"/>
        </a:lnSpc>
        <a:spcBef>
          <a:spcPct val="0"/>
        </a:spcBef>
        <a:spcAft>
          <a:spcPct val="0"/>
        </a:spcAft>
        <a:defRPr sz="3200" b="1">
          <a:solidFill>
            <a:srgbClr val="000000"/>
          </a:solidFill>
          <a:latin typeface="Arial" charset="0"/>
        </a:defRPr>
      </a:lvl5pPr>
      <a:lvl6pPr marL="609585" algn="l" rtl="0" eaLnBrk="1" fontAlgn="base" hangingPunct="1">
        <a:lnSpc>
          <a:spcPts val="3200"/>
        </a:lnSpc>
        <a:spcBef>
          <a:spcPct val="0"/>
        </a:spcBef>
        <a:spcAft>
          <a:spcPct val="0"/>
        </a:spcAft>
        <a:defRPr sz="3200" b="1">
          <a:solidFill>
            <a:srgbClr val="000000"/>
          </a:solidFill>
          <a:latin typeface="Arial" charset="0"/>
        </a:defRPr>
      </a:lvl6pPr>
      <a:lvl7pPr marL="1219170" algn="l" rtl="0" eaLnBrk="1" fontAlgn="base" hangingPunct="1">
        <a:lnSpc>
          <a:spcPts val="3200"/>
        </a:lnSpc>
        <a:spcBef>
          <a:spcPct val="0"/>
        </a:spcBef>
        <a:spcAft>
          <a:spcPct val="0"/>
        </a:spcAft>
        <a:defRPr sz="3200" b="1">
          <a:solidFill>
            <a:srgbClr val="000000"/>
          </a:solidFill>
          <a:latin typeface="Arial" charset="0"/>
        </a:defRPr>
      </a:lvl7pPr>
      <a:lvl8pPr marL="1828754" algn="l" rtl="0" eaLnBrk="1" fontAlgn="base" hangingPunct="1">
        <a:lnSpc>
          <a:spcPts val="3200"/>
        </a:lnSpc>
        <a:spcBef>
          <a:spcPct val="0"/>
        </a:spcBef>
        <a:spcAft>
          <a:spcPct val="0"/>
        </a:spcAft>
        <a:defRPr sz="3200" b="1">
          <a:solidFill>
            <a:srgbClr val="000000"/>
          </a:solidFill>
          <a:latin typeface="Arial" charset="0"/>
        </a:defRPr>
      </a:lvl8pPr>
      <a:lvl9pPr marL="2438339" algn="l" rtl="0" eaLnBrk="1" fontAlgn="base" hangingPunct="1">
        <a:lnSpc>
          <a:spcPts val="3200"/>
        </a:lnSpc>
        <a:spcBef>
          <a:spcPct val="0"/>
        </a:spcBef>
        <a:spcAft>
          <a:spcPct val="0"/>
        </a:spcAft>
        <a:defRPr sz="3200" b="1">
          <a:solidFill>
            <a:srgbClr val="000000"/>
          </a:solidFill>
          <a:latin typeface="Arial" charset="0"/>
        </a:defRPr>
      </a:lvl9pPr>
    </p:titleStyle>
    <p:bodyStyle>
      <a:lvl1pPr marL="253994" indent="-253994" algn="l" rtl="0" eaLnBrk="1" fontAlgn="base" hangingPunct="1">
        <a:spcBef>
          <a:spcPct val="0"/>
        </a:spcBef>
        <a:spcAft>
          <a:spcPct val="37000"/>
        </a:spcAft>
        <a:buChar char="•"/>
        <a:tabLst>
          <a:tab pos="7619810" algn="l"/>
        </a:tabLst>
        <a:defRPr>
          <a:solidFill>
            <a:srgbClr val="000000"/>
          </a:solidFill>
          <a:latin typeface="+mn-lt"/>
          <a:ea typeface="+mn-ea"/>
          <a:cs typeface="+mn-cs"/>
        </a:defRPr>
      </a:lvl1pPr>
      <a:lvl2pPr marL="510105" indent="-253994" algn="l" rtl="0" eaLnBrk="1" fontAlgn="base" hangingPunct="1">
        <a:spcBef>
          <a:spcPct val="0"/>
        </a:spcBef>
        <a:spcAft>
          <a:spcPct val="35000"/>
        </a:spcAft>
        <a:buChar char="–"/>
        <a:tabLst>
          <a:tab pos="7619810" algn="l"/>
        </a:tabLst>
        <a:defRPr sz="2133">
          <a:solidFill>
            <a:srgbClr val="000000"/>
          </a:solidFill>
          <a:latin typeface="+mn-lt"/>
        </a:defRPr>
      </a:lvl2pPr>
      <a:lvl3pPr marL="766214" indent="-253994" algn="l" rtl="0" eaLnBrk="1" fontAlgn="base" hangingPunct="1">
        <a:spcBef>
          <a:spcPct val="0"/>
        </a:spcBef>
        <a:spcAft>
          <a:spcPct val="35000"/>
        </a:spcAft>
        <a:buChar char="–"/>
        <a:tabLst>
          <a:tab pos="7619810" algn="l"/>
        </a:tabLst>
        <a:defRPr sz="1867">
          <a:solidFill>
            <a:srgbClr val="000000"/>
          </a:solidFill>
          <a:latin typeface="+mn-lt"/>
        </a:defRPr>
      </a:lvl3pPr>
      <a:lvl4pPr marL="1028674" indent="-260344" algn="l" rtl="0" eaLnBrk="1" fontAlgn="base" hangingPunct="1">
        <a:spcBef>
          <a:spcPct val="0"/>
        </a:spcBef>
        <a:spcAft>
          <a:spcPct val="35000"/>
        </a:spcAft>
        <a:buChar char="–"/>
        <a:tabLst>
          <a:tab pos="7619810" algn="l"/>
        </a:tabLst>
        <a:defRPr sz="1600">
          <a:solidFill>
            <a:srgbClr val="000000"/>
          </a:solidFill>
          <a:latin typeface="+mn-lt"/>
        </a:defRPr>
      </a:lvl4pPr>
      <a:lvl5pPr marL="1280552" indent="-249760" algn="l" rtl="0" eaLnBrk="1" fontAlgn="base" hangingPunct="1">
        <a:lnSpc>
          <a:spcPts val="2133"/>
        </a:lnSpc>
        <a:spcBef>
          <a:spcPct val="0"/>
        </a:spcBef>
        <a:spcAft>
          <a:spcPct val="0"/>
        </a:spcAft>
        <a:buChar char="–"/>
        <a:tabLst>
          <a:tab pos="7619810" algn="l"/>
        </a:tabLst>
        <a:defRPr sz="1600">
          <a:solidFill>
            <a:schemeClr val="tx1"/>
          </a:solidFill>
          <a:latin typeface="Verdana" pitchFamily="34" charset="0"/>
        </a:defRPr>
      </a:lvl5pPr>
      <a:lvl6pPr marL="1890137" indent="-249760" algn="l" rtl="0" eaLnBrk="1" fontAlgn="base" hangingPunct="1">
        <a:lnSpc>
          <a:spcPts val="2133"/>
        </a:lnSpc>
        <a:spcBef>
          <a:spcPct val="0"/>
        </a:spcBef>
        <a:spcAft>
          <a:spcPct val="0"/>
        </a:spcAft>
        <a:buChar char="–"/>
        <a:tabLst>
          <a:tab pos="7619810" algn="l"/>
        </a:tabLst>
        <a:defRPr sz="1600">
          <a:solidFill>
            <a:schemeClr val="tx1"/>
          </a:solidFill>
          <a:latin typeface="Verdana" pitchFamily="34" charset="0"/>
        </a:defRPr>
      </a:lvl6pPr>
      <a:lvl7pPr marL="2499722" indent="-249760" algn="l" rtl="0" eaLnBrk="1" fontAlgn="base" hangingPunct="1">
        <a:lnSpc>
          <a:spcPts val="2133"/>
        </a:lnSpc>
        <a:spcBef>
          <a:spcPct val="0"/>
        </a:spcBef>
        <a:spcAft>
          <a:spcPct val="0"/>
        </a:spcAft>
        <a:buChar char="–"/>
        <a:tabLst>
          <a:tab pos="7619810" algn="l"/>
        </a:tabLst>
        <a:defRPr sz="1600">
          <a:solidFill>
            <a:schemeClr val="tx1"/>
          </a:solidFill>
          <a:latin typeface="Verdana" pitchFamily="34" charset="0"/>
        </a:defRPr>
      </a:lvl7pPr>
      <a:lvl8pPr marL="3109306" indent="-249760" algn="l" rtl="0" eaLnBrk="1" fontAlgn="base" hangingPunct="1">
        <a:lnSpc>
          <a:spcPts val="2133"/>
        </a:lnSpc>
        <a:spcBef>
          <a:spcPct val="0"/>
        </a:spcBef>
        <a:spcAft>
          <a:spcPct val="0"/>
        </a:spcAft>
        <a:buChar char="–"/>
        <a:tabLst>
          <a:tab pos="7619810" algn="l"/>
        </a:tabLst>
        <a:defRPr sz="1600">
          <a:solidFill>
            <a:schemeClr val="tx1"/>
          </a:solidFill>
          <a:latin typeface="Verdana" pitchFamily="34" charset="0"/>
        </a:defRPr>
      </a:lvl8pPr>
      <a:lvl9pPr marL="3718891" indent="-249760" algn="l" rtl="0" eaLnBrk="1" fontAlgn="base" hangingPunct="1">
        <a:lnSpc>
          <a:spcPts val="2133"/>
        </a:lnSpc>
        <a:spcBef>
          <a:spcPct val="0"/>
        </a:spcBef>
        <a:spcAft>
          <a:spcPct val="0"/>
        </a:spcAft>
        <a:buChar char="–"/>
        <a:tabLst>
          <a:tab pos="7619810" algn="l"/>
        </a:tabLst>
        <a:defRPr sz="1600">
          <a:solidFill>
            <a:schemeClr val="tx1"/>
          </a:solidFill>
          <a:latin typeface="Verdana"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D2289A8-B70B-9CAF-2A2A-764832032101}"/>
              </a:ext>
            </a:extLst>
          </p:cNvPr>
          <p:cNvSpPr>
            <a:spLocks noChangeArrowheads="1"/>
          </p:cNvSpPr>
          <p:nvPr/>
        </p:nvSpPr>
        <p:spPr bwMode="auto">
          <a:xfrm>
            <a:off x="1541463" y="488950"/>
            <a:ext cx="0" cy="369888"/>
          </a:xfrm>
          <a:prstGeom prst="rect">
            <a:avLst/>
          </a:prstGeom>
          <a:noFill/>
          <a:ln>
            <a:noFill/>
          </a:ln>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fontAlgn="auto" hangingPunct="1">
              <a:spcBef>
                <a:spcPts val="0"/>
              </a:spcBef>
              <a:defRPr/>
            </a:pPr>
            <a:endParaRPr lang="en-GB" altLang="en-GB" sz="2400">
              <a:solidFill>
                <a:schemeClr val="accent1">
                  <a:lumMod val="50000"/>
                </a:schemeClr>
              </a:solidFill>
              <a:latin typeface="Times New Roman" pitchFamily="18" charset="0"/>
            </a:endParaRPr>
          </a:p>
        </p:txBody>
      </p:sp>
      <p:sp>
        <p:nvSpPr>
          <p:cNvPr id="6" name="Rectangle 4">
            <a:extLst>
              <a:ext uri="{FF2B5EF4-FFF2-40B4-BE49-F238E27FC236}">
                <a16:creationId xmlns:a16="http://schemas.microsoft.com/office/drawing/2014/main" id="{56DE28B4-B882-37F8-CBDA-EE5A96679275}"/>
              </a:ext>
            </a:extLst>
          </p:cNvPr>
          <p:cNvSpPr txBox="1">
            <a:spLocks noChangeArrowheads="1"/>
          </p:cNvSpPr>
          <p:nvPr/>
        </p:nvSpPr>
        <p:spPr bwMode="auto">
          <a:xfrm>
            <a:off x="1098283" y="3538091"/>
            <a:ext cx="10464800" cy="1361343"/>
          </a:xfrm>
          <a:prstGeom prst="rect">
            <a:avLst/>
          </a:prstGeom>
          <a:noFill/>
          <a:ln>
            <a:noFill/>
          </a:ln>
        </p:spPr>
        <p:txBody>
          <a:bodyPr lIns="0" tIns="0" rIns="0" bIns="0"/>
          <a:lst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a:lstStyle>
          <a:p>
            <a:pPr marL="0" indent="0" eaLnBrk="1" hangingPunct="1">
              <a:lnSpc>
                <a:spcPct val="107000"/>
              </a:lnSpc>
              <a:spcAft>
                <a:spcPct val="0"/>
              </a:spcAft>
              <a:buFontTx/>
              <a:buNone/>
              <a:defRPr/>
            </a:pPr>
            <a:endParaRPr lang="en-US" altLang="en-US" sz="2133" b="1" kern="0" dirty="0">
              <a:solidFill>
                <a:schemeClr val="accent1">
                  <a:lumMod val="50000"/>
                </a:schemeClr>
              </a:solidFill>
              <a:latin typeface="+mj-lt"/>
            </a:endParaRPr>
          </a:p>
          <a:p>
            <a:pPr marL="0" indent="0" eaLnBrk="1" hangingPunct="1">
              <a:lnSpc>
                <a:spcPct val="107000"/>
              </a:lnSpc>
              <a:spcAft>
                <a:spcPct val="0"/>
              </a:spcAft>
              <a:buFontTx/>
              <a:buNone/>
              <a:defRPr/>
            </a:pPr>
            <a:r>
              <a:rPr lang="en-US" altLang="en-US" sz="2000" kern="0" dirty="0">
                <a:solidFill>
                  <a:schemeClr val="accent1">
                    <a:lumMod val="50000"/>
                  </a:schemeClr>
                </a:solidFill>
                <a:latin typeface="+mj-lt"/>
              </a:rPr>
              <a:t>October 29, 2025</a:t>
            </a:r>
          </a:p>
          <a:p>
            <a:pPr marL="0" indent="0" eaLnBrk="1" hangingPunct="1">
              <a:lnSpc>
                <a:spcPct val="107000"/>
              </a:lnSpc>
              <a:spcAft>
                <a:spcPct val="0"/>
              </a:spcAft>
              <a:buFontTx/>
              <a:buNone/>
              <a:defRPr/>
            </a:pPr>
            <a:endParaRPr lang="en-US" altLang="en-US" sz="2000" kern="0" dirty="0">
              <a:solidFill>
                <a:schemeClr val="accent1">
                  <a:lumMod val="50000"/>
                </a:schemeClr>
              </a:solidFill>
              <a:latin typeface="+mj-lt"/>
            </a:endParaRPr>
          </a:p>
          <a:p>
            <a:pPr marL="0" indent="0" eaLnBrk="1" hangingPunct="1">
              <a:lnSpc>
                <a:spcPct val="107000"/>
              </a:lnSpc>
              <a:spcAft>
                <a:spcPct val="0"/>
              </a:spcAft>
              <a:buFontTx/>
              <a:buNone/>
              <a:defRPr/>
            </a:pPr>
            <a:r>
              <a:rPr lang="en-US" altLang="en-US" sz="2000" kern="0" dirty="0">
                <a:solidFill>
                  <a:schemeClr val="accent1">
                    <a:lumMod val="50000"/>
                  </a:schemeClr>
                </a:solidFill>
                <a:latin typeface="+mj-lt"/>
              </a:rPr>
              <a:t>Presented by Serge Beaudoin &amp; Rob Harvey </a:t>
            </a:r>
            <a:endParaRPr lang="en-US" altLang="en-US" sz="2000" kern="0" dirty="0">
              <a:solidFill>
                <a:schemeClr val="accent1">
                  <a:lumMod val="50000"/>
                </a:schemeClr>
              </a:solidFill>
              <a:latin typeface="+mj-lt"/>
              <a:cs typeface="Arial"/>
            </a:endParaRPr>
          </a:p>
        </p:txBody>
      </p:sp>
      <p:sp>
        <p:nvSpPr>
          <p:cNvPr id="7" name="TextBox 6">
            <a:extLst>
              <a:ext uri="{FF2B5EF4-FFF2-40B4-BE49-F238E27FC236}">
                <a16:creationId xmlns:a16="http://schemas.microsoft.com/office/drawing/2014/main" id="{A5FDF026-137D-E9A0-BDAB-8394D457BDC4}"/>
              </a:ext>
            </a:extLst>
          </p:cNvPr>
          <p:cNvSpPr txBox="1"/>
          <p:nvPr/>
        </p:nvSpPr>
        <p:spPr>
          <a:xfrm>
            <a:off x="993775" y="984250"/>
            <a:ext cx="10871200" cy="2553841"/>
          </a:xfrm>
          <a:prstGeom prst="rect">
            <a:avLst/>
          </a:prstGeom>
          <a:noFill/>
        </p:spPr>
        <p:txBody>
          <a:bodyPr>
            <a:spAutoFit/>
          </a:bodyPr>
          <a:lstStyle/>
          <a:p>
            <a:pPr eaLnBrk="1" fontAlgn="auto" hangingPunct="1">
              <a:lnSpc>
                <a:spcPts val="4933"/>
              </a:lnSpc>
              <a:spcBef>
                <a:spcPts val="0"/>
              </a:spcBef>
              <a:spcAft>
                <a:spcPts val="667"/>
              </a:spcAft>
              <a:defRPr/>
            </a:pPr>
            <a:r>
              <a:rPr lang="en-US" sz="3600" b="1" dirty="0">
                <a:solidFill>
                  <a:schemeClr val="accent1">
                    <a:lumMod val="50000"/>
                  </a:schemeClr>
                </a:solidFill>
                <a:latin typeface="+mn-lt"/>
              </a:rPr>
              <a:t>Emergency Management in First Nation Communities – Lessons from the 2025 Emergency Season and the Path Toward a Multilateral Emergency Management Agreement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77B754B-9ABC-1AB9-DC29-86EEDDCCBB36}"/>
              </a:ext>
            </a:extLst>
          </p:cNvPr>
          <p:cNvSpPr>
            <a:spLocks noGrp="1" noChangeArrowheads="1"/>
          </p:cNvSpPr>
          <p:nvPr>
            <p:ph type="title"/>
          </p:nvPr>
        </p:nvSpPr>
        <p:spPr>
          <a:xfrm>
            <a:off x="508000" y="549275"/>
            <a:ext cx="10464800" cy="304800"/>
          </a:xfrm>
        </p:spPr>
        <p:txBody>
          <a:bodyPr/>
          <a:lstStyle/>
          <a:p>
            <a:r>
              <a:rPr lang="en-US" altLang="en-US" sz="2800" dirty="0">
                <a:solidFill>
                  <a:srgbClr val="355D7E"/>
                </a:solidFill>
              </a:rPr>
              <a:t>ANNEX 1: AG’s 2022 Recommendations (1-4)</a:t>
            </a:r>
          </a:p>
        </p:txBody>
      </p:sp>
      <p:sp>
        <p:nvSpPr>
          <p:cNvPr id="3" name="Content Placeholder 2">
            <a:extLst>
              <a:ext uri="{FF2B5EF4-FFF2-40B4-BE49-F238E27FC236}">
                <a16:creationId xmlns:a16="http://schemas.microsoft.com/office/drawing/2014/main" id="{46A5DE28-3117-1833-00DA-06F3F5ED42BE}"/>
              </a:ext>
            </a:extLst>
          </p:cNvPr>
          <p:cNvSpPr>
            <a:spLocks noGrp="1"/>
          </p:cNvSpPr>
          <p:nvPr>
            <p:ph idx="1"/>
          </p:nvPr>
        </p:nvSpPr>
        <p:spPr>
          <a:xfrm>
            <a:off x="490538" y="1092200"/>
            <a:ext cx="10482262" cy="4864100"/>
          </a:xfrm>
        </p:spPr>
        <p:txBody>
          <a:bodyPr/>
          <a:lstStyle/>
          <a:p>
            <a:pPr marL="609585" indent="-761981" defTabSz="1219170">
              <a:lnSpc>
                <a:spcPct val="107000"/>
              </a:lnSpc>
              <a:spcBef>
                <a:spcPts val="0"/>
              </a:spcBef>
              <a:spcAft>
                <a:spcPts val="0"/>
              </a:spcAft>
              <a:buFontTx/>
              <a:buNone/>
              <a:tabLst/>
              <a:defRPr/>
            </a:pPr>
            <a:r>
              <a:rPr lang="en-US" sz="1600" b="1" i="1" kern="1200" dirty="0">
                <a:solidFill>
                  <a:srgbClr val="355D7E"/>
                </a:solidFill>
                <a:latin typeface="+mn-lt"/>
                <a:ea typeface="Calibri" panose="020F0502020204030204" pitchFamily="34" charset="0"/>
                <a:cs typeface="Times New Roman" panose="02020603050405020304" pitchFamily="18" charset="0"/>
              </a:rPr>
              <a:t>8.32	</a:t>
            </a:r>
            <a:r>
              <a:rPr lang="en-US" sz="1600" i="1" kern="1200" dirty="0">
                <a:solidFill>
                  <a:srgbClr val="355D7E"/>
                </a:solidFill>
                <a:latin typeface="+mn-lt"/>
                <a:ea typeface="Calibri" panose="020F0502020204030204" pitchFamily="34" charset="0"/>
                <a:cs typeface="Times New Roman" panose="02020603050405020304" pitchFamily="18" charset="0"/>
              </a:rPr>
              <a:t>Indigenous Services Canada should work with First Nations to implement a risk-based approach to inform program planning and decisions on where to invest in preparedness and mitigation activities to maximize support to communities at highest risk of being affected by emergencies.</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600" b="1" i="1" kern="1200" dirty="0">
                <a:solidFill>
                  <a:srgbClr val="355D7E"/>
                </a:solidFill>
                <a:latin typeface="+mn-lt"/>
                <a:ea typeface="Calibri" panose="020F0502020204030204" pitchFamily="34" charset="0"/>
                <a:cs typeface="Times New Roman" panose="02020603050405020304" pitchFamily="18" charset="0"/>
              </a:rPr>
              <a:t> </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600" b="1" i="1" kern="1200" dirty="0">
                <a:solidFill>
                  <a:srgbClr val="355D7E"/>
                </a:solidFill>
                <a:latin typeface="+mn-lt"/>
                <a:ea typeface="Calibri" panose="020F0502020204030204" pitchFamily="34" charset="0"/>
                <a:cs typeface="Times New Roman" panose="02020603050405020304" pitchFamily="18" charset="0"/>
              </a:rPr>
              <a:t>8.36</a:t>
            </a:r>
            <a:r>
              <a:rPr lang="en-US" sz="1600" i="1" kern="1200" dirty="0">
                <a:solidFill>
                  <a:srgbClr val="355D7E"/>
                </a:solidFill>
                <a:latin typeface="+mn-lt"/>
                <a:ea typeface="Times New Roman" panose="02020603050405020304" pitchFamily="18" charset="0"/>
                <a:cs typeface="Times New Roman" panose="02020603050405020304" pitchFamily="18" charset="0"/>
              </a:rPr>
              <a:t>	</a:t>
            </a:r>
            <a:r>
              <a:rPr lang="en-US" sz="1600" i="1" kern="1200" dirty="0">
                <a:solidFill>
                  <a:srgbClr val="355D7E"/>
                </a:solidFill>
                <a:latin typeface="+mn-lt"/>
                <a:ea typeface="Calibri" panose="020F0502020204030204" pitchFamily="34" charset="0"/>
                <a:cs typeface="Times New Roman" panose="02020603050405020304" pitchFamily="18" charset="0"/>
              </a:rPr>
              <a:t>Indigenous Services Canada should work with First Nations communities to address the backlogs of eligible but unfunded structural mitigation projects and unreviewed structural mitigation projects to effectively allocate resources to reduce the impact of emergencies on First Nations communities.</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600" i="1" kern="1200" dirty="0">
                <a:solidFill>
                  <a:srgbClr val="355D7E"/>
                </a:solidFill>
                <a:latin typeface="+mn-lt"/>
                <a:ea typeface="Times New Roman" panose="02020603050405020304" pitchFamily="18" charset="0"/>
                <a:cs typeface="Times New Roman" panose="02020603050405020304" pitchFamily="18" charset="0"/>
              </a:rPr>
              <a:t> </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600" b="1" i="1" kern="1200" dirty="0">
                <a:solidFill>
                  <a:srgbClr val="355D7E"/>
                </a:solidFill>
                <a:latin typeface="+mn-lt"/>
                <a:ea typeface="Calibri" panose="020F0502020204030204" pitchFamily="34" charset="0"/>
                <a:cs typeface="Times New Roman" panose="02020603050405020304" pitchFamily="18" charset="0"/>
              </a:rPr>
              <a:t>8.39</a:t>
            </a:r>
            <a:r>
              <a:rPr lang="en-US" sz="1600" i="1" kern="1200" dirty="0">
                <a:solidFill>
                  <a:srgbClr val="355D7E"/>
                </a:solidFill>
                <a:latin typeface="+mn-lt"/>
                <a:ea typeface="Calibri" panose="020F0502020204030204" pitchFamily="34" charset="0"/>
                <a:cs typeface="Times New Roman" panose="02020603050405020304" pitchFamily="18" charset="0"/>
              </a:rPr>
              <a:t> 	Indigenous Services Canada should, on the basis of an assessments of risks, regularly update outdated departmental and regional emergency management plans and take immediate action to develop regional emergency management plans for the 3 regions that do not have them. These plans should be used to make informed decisions and take concrete actions to assist First Nations communities with managing the risks related to emergencies.</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600" i="1" kern="1200" dirty="0">
                <a:solidFill>
                  <a:srgbClr val="355D7E"/>
                </a:solidFill>
                <a:latin typeface="+mn-lt"/>
                <a:ea typeface="Calibri" panose="020F0502020204030204" pitchFamily="34" charset="0"/>
                <a:cs typeface="Times New Roman" panose="02020603050405020304" pitchFamily="18" charset="0"/>
              </a:rPr>
              <a:t> </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600" b="1" i="1" kern="1200" dirty="0">
                <a:solidFill>
                  <a:srgbClr val="355D7E"/>
                </a:solidFill>
                <a:latin typeface="+mn-lt"/>
                <a:ea typeface="Calibri" panose="020F0502020204030204" pitchFamily="34" charset="0"/>
                <a:cs typeface="Times New Roman" panose="02020603050405020304" pitchFamily="18" charset="0"/>
              </a:rPr>
              <a:t>8.42	</a:t>
            </a:r>
            <a:r>
              <a:rPr lang="en-US" sz="1600" i="1" kern="1200" dirty="0">
                <a:solidFill>
                  <a:srgbClr val="355D7E"/>
                </a:solidFill>
                <a:latin typeface="+mn-lt"/>
                <a:ea typeface="Calibri" panose="020F0502020204030204" pitchFamily="34" charset="0"/>
                <a:cs typeface="Times New Roman" panose="02020603050405020304" pitchFamily="18" charset="0"/>
              </a:rPr>
              <a:t>Indigenous Services Canada, in collaboration with First Nations, should determine how many emergency management coordinator positions are required and allocate funding for these positions on the basis of risk and need to ensure First Nations have sustained capacity to manage emergencies.</a:t>
            </a:r>
            <a:endParaRPr lang="en-US" sz="1600" kern="1200" dirty="0">
              <a:solidFill>
                <a:srgbClr val="355D7E"/>
              </a:solidFill>
              <a:latin typeface="+mn-lt"/>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400" b="1" i="1" kern="1200" dirty="0">
                <a:ea typeface="Calibri" panose="020F0502020204030204" pitchFamily="34" charset="0"/>
                <a:cs typeface="Times New Roman" panose="02020603050405020304" pitchFamily="18" charset="0"/>
              </a:rPr>
              <a:t> </a:t>
            </a:r>
            <a:endParaRPr lang="en-US" sz="1400" kern="1200" dirty="0">
              <a:latin typeface="Calibri" panose="020F0502020204030204" pitchFamily="34" charset="0"/>
              <a:ea typeface="Calibri" panose="020F0502020204030204" pitchFamily="34" charset="0"/>
              <a:cs typeface="Times New Roman" panose="02020603050405020304" pitchFamily="18" charset="0"/>
            </a:endParaRPr>
          </a:p>
          <a:p>
            <a:pPr marL="253994" indent="-253994">
              <a:tabLst>
                <a:tab pos="7619810" algn="l"/>
              </a:tabLst>
              <a:defRPr/>
            </a:pPr>
            <a:endParaRPr lang="en-US" sz="186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445E66F-26C2-838E-F5C3-83C364CB311E}"/>
              </a:ext>
            </a:extLst>
          </p:cNvPr>
          <p:cNvSpPr>
            <a:spLocks noGrp="1" noChangeArrowheads="1"/>
          </p:cNvSpPr>
          <p:nvPr>
            <p:ph type="title"/>
          </p:nvPr>
        </p:nvSpPr>
        <p:spPr>
          <a:xfrm>
            <a:off x="508000" y="549275"/>
            <a:ext cx="10464800" cy="304800"/>
          </a:xfrm>
        </p:spPr>
        <p:txBody>
          <a:bodyPr/>
          <a:lstStyle/>
          <a:p>
            <a:r>
              <a:rPr lang="en-US" altLang="en-US">
                <a:solidFill>
                  <a:srgbClr val="355D7E"/>
                </a:solidFill>
              </a:rPr>
              <a:t>ANNEX 2: AG’s 2022 Recommendations (5-8)</a:t>
            </a:r>
          </a:p>
        </p:txBody>
      </p:sp>
      <p:sp>
        <p:nvSpPr>
          <p:cNvPr id="3" name="Content Placeholder 2">
            <a:extLst>
              <a:ext uri="{FF2B5EF4-FFF2-40B4-BE49-F238E27FC236}">
                <a16:creationId xmlns:a16="http://schemas.microsoft.com/office/drawing/2014/main" id="{981B1DEE-50DB-5A9A-C42E-0AB7BB2F5596}"/>
              </a:ext>
            </a:extLst>
          </p:cNvPr>
          <p:cNvSpPr>
            <a:spLocks noGrp="1"/>
          </p:cNvSpPr>
          <p:nvPr>
            <p:ph idx="1"/>
          </p:nvPr>
        </p:nvSpPr>
        <p:spPr>
          <a:xfrm>
            <a:off x="508000" y="1092200"/>
            <a:ext cx="10482263" cy="4864100"/>
          </a:xfrm>
        </p:spPr>
        <p:txBody>
          <a:bodyPr/>
          <a:lstStyle/>
          <a:p>
            <a:pPr marL="609585" indent="-761981" defTabSz="1219170">
              <a:lnSpc>
                <a:spcPct val="107000"/>
              </a:lnSpc>
              <a:spcBef>
                <a:spcPts val="0"/>
              </a:spcBef>
              <a:spcAft>
                <a:spcPts val="0"/>
              </a:spcAft>
              <a:buFontTx/>
              <a:buNone/>
              <a:tabLst/>
              <a:defRPr/>
            </a:pPr>
            <a:r>
              <a:rPr lang="en-US" sz="1400" b="1" i="1" kern="1200" dirty="0">
                <a:solidFill>
                  <a:srgbClr val="355D7E"/>
                </a:solidFill>
                <a:ea typeface="Calibri" panose="020F0502020204030204" pitchFamily="34" charset="0"/>
                <a:cs typeface="Times New Roman" panose="02020603050405020304" pitchFamily="18" charset="0"/>
              </a:rPr>
              <a:t>8.62	</a:t>
            </a:r>
            <a:r>
              <a:rPr lang="en-US" sz="1400" i="1" kern="1200" dirty="0">
                <a:solidFill>
                  <a:srgbClr val="355D7E"/>
                </a:solidFill>
                <a:ea typeface="Calibri" panose="020F0502020204030204" pitchFamily="34" charset="0"/>
                <a:cs typeface="Times New Roman" panose="02020603050405020304" pitchFamily="18" charset="0"/>
              </a:rPr>
              <a:t>Indigenous Services Canada should, in collaboration with First Nations, provincial governments and other service providers, ensure that First Nations communities receive the emergency management services they need by;</a:t>
            </a:r>
            <a:endParaRPr lang="en-US" sz="1400" kern="1200" dirty="0">
              <a:solidFill>
                <a:srgbClr val="355D7E"/>
              </a:solidFill>
              <a:latin typeface="Calibri" panose="020F0502020204030204" pitchFamily="34" charset="0"/>
              <a:ea typeface="Calibri" panose="020F0502020204030204" pitchFamily="34" charset="0"/>
              <a:cs typeface="Times New Roman" panose="02020603050405020304" pitchFamily="18" charset="0"/>
            </a:endParaRPr>
          </a:p>
          <a:p>
            <a:pPr marL="1523962" lvl="2" indent="-304792" defTabSz="1219170">
              <a:spcBef>
                <a:spcPts val="800"/>
              </a:spcBef>
              <a:spcAft>
                <a:spcPts val="0"/>
              </a:spcAft>
              <a:buFont typeface="Wingdings" panose="05000000000000000000" pitchFamily="2" charset="2"/>
              <a:buChar char=""/>
              <a:tabLst/>
              <a:defRPr/>
            </a:pPr>
            <a:r>
              <a:rPr lang="en-US" sz="1400" i="1" kern="1200" dirty="0">
                <a:solidFill>
                  <a:srgbClr val="355D7E"/>
                </a:solidFill>
                <a:ea typeface="Calibri" panose="020F0502020204030204" pitchFamily="34" charset="0"/>
                <a:cs typeface="+mn-cs"/>
              </a:rPr>
              <a:t>establishing emergency management service agreements and wildfire agreements in all jurisdictions that include all First Nations</a:t>
            </a:r>
            <a:endParaRPr lang="en-US" sz="1400" kern="1200" dirty="0">
              <a:solidFill>
                <a:srgbClr val="355D7E"/>
              </a:solidFill>
              <a:latin typeface="Calibri" panose="020F0502020204030204" pitchFamily="34" charset="0"/>
              <a:ea typeface="Calibri" panose="020F0502020204030204" pitchFamily="34" charset="0"/>
              <a:cs typeface="+mn-cs"/>
            </a:endParaRPr>
          </a:p>
          <a:p>
            <a:pPr marL="1523962" lvl="2" indent="-304792" defTabSz="1219170">
              <a:spcBef>
                <a:spcPts val="800"/>
              </a:spcBef>
              <a:spcAft>
                <a:spcPts val="0"/>
              </a:spcAft>
              <a:buFont typeface="Wingdings" panose="05000000000000000000" pitchFamily="2" charset="2"/>
              <a:buChar char=""/>
              <a:tabLst/>
              <a:defRPr/>
            </a:pPr>
            <a:r>
              <a:rPr lang="en-US" sz="1400" i="1" kern="1200" dirty="0">
                <a:solidFill>
                  <a:srgbClr val="355D7E"/>
                </a:solidFill>
                <a:ea typeface="Calibri" panose="020F0502020204030204" pitchFamily="34" charset="0"/>
                <a:cs typeface="+mn-cs"/>
              </a:rPr>
              <a:t>establishing mutually agreed-upon evacuation service standards in the jurisdictions that lack such standards</a:t>
            </a:r>
            <a:endParaRPr lang="en-US" sz="1400" kern="1200" dirty="0">
              <a:solidFill>
                <a:srgbClr val="355D7E"/>
              </a:solidFill>
              <a:latin typeface="Calibri" panose="020F0502020204030204" pitchFamily="34" charset="0"/>
              <a:ea typeface="Calibri" panose="020F0502020204030204" pitchFamily="34" charset="0"/>
              <a:cs typeface="+mn-cs"/>
            </a:endParaRPr>
          </a:p>
          <a:p>
            <a:pPr marL="1523962" lvl="2" indent="-304792" defTabSz="1219170">
              <a:spcBef>
                <a:spcPts val="800"/>
              </a:spcBef>
              <a:spcAft>
                <a:spcPts val="0"/>
              </a:spcAft>
              <a:buFont typeface="Wingdings" panose="05000000000000000000" pitchFamily="2" charset="2"/>
              <a:buChar char=""/>
              <a:tabLst/>
              <a:defRPr/>
            </a:pPr>
            <a:r>
              <a:rPr lang="en-US" sz="1400" i="1" kern="1200" dirty="0">
                <a:solidFill>
                  <a:srgbClr val="355D7E"/>
                </a:solidFill>
                <a:ea typeface="Calibri" panose="020F0502020204030204" pitchFamily="34" charset="0"/>
                <a:cs typeface="+mn-cs"/>
              </a:rPr>
              <a:t>increasing support for First Nations-led approaches to emergency management</a:t>
            </a:r>
            <a:endParaRPr lang="en-US" sz="1400" kern="1200" dirty="0">
              <a:solidFill>
                <a:srgbClr val="355D7E"/>
              </a:solidFill>
              <a:latin typeface="Calibri" panose="020F0502020204030204" pitchFamily="34" charset="0"/>
              <a:ea typeface="Calibri" panose="020F0502020204030204" pitchFamily="34" charset="0"/>
              <a:cs typeface="+mn-cs"/>
            </a:endParaRPr>
          </a:p>
          <a:p>
            <a:pPr marL="1523962" indent="0" defTabSz="1219170">
              <a:spcBef>
                <a:spcPts val="0"/>
              </a:spcBef>
              <a:spcAft>
                <a:spcPts val="0"/>
              </a:spcAft>
              <a:buFontTx/>
              <a:buNone/>
              <a:tabLst/>
              <a:defRPr/>
            </a:pPr>
            <a:r>
              <a:rPr lang="en-US" sz="1400" i="1" kern="1200" dirty="0">
                <a:solidFill>
                  <a:srgbClr val="355D7E"/>
                </a:solidFill>
                <a:ea typeface="Calibri" panose="020F0502020204030204" pitchFamily="34" charset="0"/>
              </a:rPr>
              <a:t> </a:t>
            </a:r>
            <a:endParaRPr lang="en-US" sz="1400" kern="1200" dirty="0">
              <a:solidFill>
                <a:srgbClr val="355D7E"/>
              </a:solidFill>
              <a:latin typeface="Calibri" panose="020F0502020204030204" pitchFamily="34" charset="0"/>
              <a:ea typeface="Calibri" panose="020F0502020204030204" pitchFamily="34" charset="0"/>
            </a:endParaRPr>
          </a:p>
          <a:p>
            <a:pPr marL="609585" indent="-767907" defTabSz="1219170">
              <a:lnSpc>
                <a:spcPct val="107000"/>
              </a:lnSpc>
              <a:spcBef>
                <a:spcPts val="0"/>
              </a:spcBef>
              <a:spcAft>
                <a:spcPts val="0"/>
              </a:spcAft>
              <a:buFontTx/>
              <a:buNone/>
              <a:tabLst/>
              <a:defRPr/>
            </a:pPr>
            <a:r>
              <a:rPr lang="en-US" sz="1400" b="1" i="1" kern="1200" dirty="0">
                <a:solidFill>
                  <a:srgbClr val="355D7E"/>
                </a:solidFill>
                <a:ea typeface="Calibri" panose="020F0502020204030204" pitchFamily="34" charset="0"/>
                <a:cs typeface="Times New Roman" panose="02020603050405020304" pitchFamily="18" charset="0"/>
              </a:rPr>
              <a:t>8.66	</a:t>
            </a:r>
            <a:r>
              <a:rPr lang="en-US" sz="1400" i="1" kern="1200" dirty="0">
                <a:solidFill>
                  <a:srgbClr val="355D7E"/>
                </a:solidFill>
                <a:ea typeface="Calibri" panose="020F0502020204030204" pitchFamily="34" charset="0"/>
                <a:cs typeface="Times New Roman" panose="02020603050405020304" pitchFamily="18" charset="0"/>
              </a:rPr>
              <a:t>Indigenous Services Canada should develop performance indicators to allow the department to measure progress against the United Nations’ Sustainable Development Goals and use these indicators to track and report publicly on progress.</a:t>
            </a:r>
            <a:endParaRPr lang="en-US" sz="1400" kern="1200" dirty="0">
              <a:solidFill>
                <a:srgbClr val="355D7E"/>
              </a:solidFill>
              <a:latin typeface="Calibri" panose="020F0502020204030204" pitchFamily="34" charset="0"/>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400" b="1" i="1" kern="1200" dirty="0">
                <a:solidFill>
                  <a:srgbClr val="355D7E"/>
                </a:solidFill>
                <a:ea typeface="Calibri" panose="020F0502020204030204" pitchFamily="34" charset="0"/>
                <a:cs typeface="Times New Roman" panose="02020603050405020304" pitchFamily="18" charset="0"/>
              </a:rPr>
              <a:t> </a:t>
            </a:r>
            <a:endParaRPr lang="en-US" sz="1400" kern="1200" dirty="0">
              <a:solidFill>
                <a:srgbClr val="355D7E"/>
              </a:solidFill>
              <a:latin typeface="Calibri" panose="020F0502020204030204" pitchFamily="34" charset="0"/>
              <a:ea typeface="Calibri" panose="020F0502020204030204" pitchFamily="34" charset="0"/>
              <a:cs typeface="Times New Roman" panose="02020603050405020304" pitchFamily="18" charset="0"/>
            </a:endParaRPr>
          </a:p>
          <a:p>
            <a:pPr marL="609585" indent="-761981" defTabSz="1219170">
              <a:lnSpc>
                <a:spcPct val="107000"/>
              </a:lnSpc>
              <a:spcBef>
                <a:spcPts val="0"/>
              </a:spcBef>
              <a:spcAft>
                <a:spcPts val="0"/>
              </a:spcAft>
              <a:buFontTx/>
              <a:buNone/>
              <a:tabLst/>
              <a:defRPr/>
            </a:pPr>
            <a:r>
              <a:rPr lang="en-US" sz="1400" b="1" i="1" kern="1200" dirty="0">
                <a:solidFill>
                  <a:srgbClr val="355D7E"/>
                </a:solidFill>
                <a:ea typeface="Calibri" panose="020F0502020204030204" pitchFamily="34" charset="0"/>
                <a:cs typeface="Times New Roman" panose="02020603050405020304" pitchFamily="18" charset="0"/>
              </a:rPr>
              <a:t>8.68	</a:t>
            </a:r>
            <a:r>
              <a:rPr lang="en-US" sz="1400" i="1" kern="1200" dirty="0">
                <a:solidFill>
                  <a:srgbClr val="355D7E"/>
                </a:solidFill>
                <a:ea typeface="Calibri" panose="020F0502020204030204" pitchFamily="34" charset="0"/>
                <a:cs typeface="Times New Roman" panose="02020603050405020304" pitchFamily="18" charset="0"/>
              </a:rPr>
              <a:t>Indigenous Services Canada should, in collaboration with First Nations, provincial governments and other service providers, ensure that First Nations communities receive the emergency management services they need by:</a:t>
            </a:r>
            <a:endParaRPr lang="en-US" sz="1400" kern="1200" dirty="0">
              <a:solidFill>
                <a:srgbClr val="355D7E"/>
              </a:solidFill>
              <a:latin typeface="Calibri" panose="020F0502020204030204" pitchFamily="34" charset="0"/>
              <a:ea typeface="Calibri" panose="020F0502020204030204" pitchFamily="34" charset="0"/>
              <a:cs typeface="Times New Roman" panose="02020603050405020304" pitchFamily="18" charset="0"/>
            </a:endParaRPr>
          </a:p>
          <a:p>
            <a:pPr marL="1523962" lvl="2" indent="-304792" defTabSz="1219170">
              <a:spcBef>
                <a:spcPts val="800"/>
              </a:spcBef>
              <a:spcAft>
                <a:spcPts val="0"/>
              </a:spcAft>
              <a:buFont typeface="Wingdings" panose="05000000000000000000" pitchFamily="2" charset="2"/>
              <a:buChar char=""/>
              <a:tabLst/>
              <a:defRPr/>
            </a:pPr>
            <a:r>
              <a:rPr lang="en-US" sz="1400" i="1" kern="1200" dirty="0">
                <a:solidFill>
                  <a:srgbClr val="355D7E"/>
                </a:solidFill>
                <a:ea typeface="Calibri" panose="020F0502020204030204" pitchFamily="34" charset="0"/>
                <a:cs typeface="+mn-cs"/>
              </a:rPr>
              <a:t>Defining what is meant by comparable services for First Nations in relation to those available to municipalities of similar size and circumstance in each jurisdiction.</a:t>
            </a:r>
            <a:endParaRPr lang="en-US" sz="1400" kern="1200" dirty="0">
              <a:solidFill>
                <a:srgbClr val="355D7E"/>
              </a:solidFill>
              <a:latin typeface="Calibri" panose="020F0502020204030204" pitchFamily="34" charset="0"/>
              <a:ea typeface="Calibri" panose="020F0502020204030204" pitchFamily="34" charset="0"/>
              <a:cs typeface="+mn-cs"/>
            </a:endParaRPr>
          </a:p>
          <a:p>
            <a:pPr marL="1523962" lvl="2" indent="-304792" defTabSz="1219170">
              <a:spcBef>
                <a:spcPts val="800"/>
              </a:spcBef>
              <a:spcAft>
                <a:spcPts val="0"/>
              </a:spcAft>
              <a:buFont typeface="Wingdings" panose="05000000000000000000" pitchFamily="2" charset="2"/>
              <a:buChar char=""/>
              <a:tabLst/>
              <a:defRPr/>
            </a:pPr>
            <a:r>
              <a:rPr lang="en-US" sz="1400" i="1" kern="1200" dirty="0">
                <a:solidFill>
                  <a:srgbClr val="355D7E"/>
                </a:solidFill>
                <a:ea typeface="Calibri" panose="020F0502020204030204" pitchFamily="34" charset="0"/>
                <a:cs typeface="+mn-cs"/>
              </a:rPr>
              <a:t>Monitoring the services provided to First Nations to ensure that they are comparable to services provided to non-Indigenous communities, are culturally appropriate, and address the needs of marginalized groups.</a:t>
            </a:r>
            <a:endParaRPr lang="en-US" sz="1400" kern="1200" dirty="0">
              <a:solidFill>
                <a:srgbClr val="355D7E"/>
              </a:solidFill>
              <a:latin typeface="Calibri" panose="020F0502020204030204" pitchFamily="34" charset="0"/>
              <a:ea typeface="Calibri" panose="020F0502020204030204" pitchFamily="34" charset="0"/>
              <a:cs typeface="+mn-cs"/>
            </a:endParaRPr>
          </a:p>
          <a:p>
            <a:pPr marL="1523962" lvl="2" indent="-304792" defTabSz="1219170">
              <a:spcBef>
                <a:spcPts val="800"/>
              </a:spcBef>
              <a:spcAft>
                <a:spcPts val="0"/>
              </a:spcAft>
              <a:buFont typeface="Wingdings" panose="05000000000000000000" pitchFamily="2" charset="2"/>
              <a:buChar char=""/>
              <a:tabLst/>
              <a:defRPr/>
            </a:pPr>
            <a:r>
              <a:rPr lang="en-US" sz="1600" i="1" kern="1200" dirty="0">
                <a:solidFill>
                  <a:srgbClr val="355D7E"/>
                </a:solidFill>
                <a:ea typeface="Calibri" panose="020F0502020204030204" pitchFamily="34" charset="0"/>
                <a:cs typeface="+mn-cs"/>
              </a:rPr>
              <a:t>Identifying and addressing shortcomings by monitoring emergency management service agreements and conducting lessons-learned exercises.</a:t>
            </a:r>
            <a:endParaRPr lang="en-US" sz="1467" kern="1200" dirty="0">
              <a:solidFill>
                <a:srgbClr val="355D7E"/>
              </a:solidFill>
              <a:latin typeface="Calibri" panose="020F0502020204030204" pitchFamily="34" charset="0"/>
              <a:ea typeface="Calibri" panose="020F0502020204030204" pitchFamily="34" charset="0"/>
              <a:cs typeface="+mn-cs"/>
            </a:endParaRPr>
          </a:p>
          <a:p>
            <a:pPr marL="1523962" indent="0" defTabSz="1219170">
              <a:spcBef>
                <a:spcPts val="0"/>
              </a:spcBef>
              <a:spcAft>
                <a:spcPts val="0"/>
              </a:spcAft>
              <a:buFontTx/>
              <a:buNone/>
              <a:tabLst/>
              <a:defRPr/>
            </a:pPr>
            <a:r>
              <a:rPr lang="en-US" sz="1600" i="1" kern="1200" dirty="0">
                <a:ea typeface="Calibri" panose="020F0502020204030204" pitchFamily="34" charset="0"/>
              </a:rPr>
              <a:t> </a:t>
            </a:r>
            <a:endParaRPr lang="en-US" sz="1467" kern="1200" dirty="0">
              <a:latin typeface="Calibri" panose="020F0502020204030204" pitchFamily="34" charset="0"/>
              <a:ea typeface="Calibri" panose="020F0502020204030204" pitchFamily="34" charset="0"/>
            </a:endParaRPr>
          </a:p>
          <a:p>
            <a:pPr marL="253994" indent="-253994">
              <a:tabLst>
                <a:tab pos="7619810" algn="l"/>
              </a:tabLs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760AB5-B130-2D83-8419-308CA12FCF37}"/>
              </a:ext>
            </a:extLst>
          </p:cNvPr>
          <p:cNvSpPr txBox="1">
            <a:spLocks/>
          </p:cNvSpPr>
          <p:nvPr/>
        </p:nvSpPr>
        <p:spPr bwMode="auto">
          <a:xfrm>
            <a:off x="531813" y="566738"/>
            <a:ext cx="10464800" cy="304800"/>
          </a:xfrm>
          <a:prstGeom prst="rect">
            <a:avLst/>
          </a:prstGeom>
          <a:noFill/>
          <a:ln>
            <a:noFill/>
          </a:ln>
        </p:spPr>
        <p:txBody>
          <a:bodyPr lIns="0" tIns="0" rIns="0" bIns="0"/>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pPr>
              <a:defRPr/>
            </a:pPr>
            <a:r>
              <a:rPr lang="en-US" sz="2800" kern="0" dirty="0">
                <a:solidFill>
                  <a:schemeClr val="accent1">
                    <a:lumMod val="50000"/>
                  </a:schemeClr>
                </a:solidFill>
              </a:rPr>
              <a:t>Purpose</a:t>
            </a:r>
          </a:p>
        </p:txBody>
      </p:sp>
      <p:sp>
        <p:nvSpPr>
          <p:cNvPr id="2" name="Rectangle 1">
            <a:extLst>
              <a:ext uri="{FF2B5EF4-FFF2-40B4-BE49-F238E27FC236}">
                <a16:creationId xmlns:a16="http://schemas.microsoft.com/office/drawing/2014/main" id="{CC85247E-C68C-5B47-7CD3-60F08B6F94E3}"/>
              </a:ext>
            </a:extLst>
          </p:cNvPr>
          <p:cNvSpPr/>
          <p:nvPr/>
        </p:nvSpPr>
        <p:spPr>
          <a:xfrm>
            <a:off x="1101724" y="1295400"/>
            <a:ext cx="10953641" cy="3953390"/>
          </a:xfrm>
          <a:prstGeom prst="rect">
            <a:avLst/>
          </a:prstGeom>
        </p:spPr>
        <p:txBody>
          <a:bodyPr wrap="square">
            <a:spAutoFit/>
          </a:bodyPr>
          <a:lstStyle/>
          <a:p>
            <a:pPr marL="342900" lvl="1" indent="-342900" defTabSz="800060">
              <a:spcAft>
                <a:spcPct val="15000"/>
              </a:spcAft>
              <a:buFont typeface="Wingdings" panose="05000000000000000000" pitchFamily="2" charset="2"/>
              <a:buChar char="v"/>
              <a:defRPr/>
            </a:pPr>
            <a:r>
              <a:rPr lang="en-CA" sz="2100" dirty="0">
                <a:solidFill>
                  <a:schemeClr val="accent1">
                    <a:lumMod val="50000"/>
                  </a:schemeClr>
                </a:solidFill>
              </a:rPr>
              <a:t>Review of 2025-2026 Wildfire Season</a:t>
            </a:r>
          </a:p>
          <a:p>
            <a:pPr marL="342900" lvl="1" indent="-342900" defTabSz="800060">
              <a:spcAft>
                <a:spcPct val="15000"/>
              </a:spcAft>
              <a:buFont typeface="Wingdings" panose="05000000000000000000" pitchFamily="2" charset="2"/>
              <a:buChar char="v"/>
              <a:defRPr/>
            </a:pPr>
            <a:endParaRPr lang="en-US" sz="2100" dirty="0">
              <a:solidFill>
                <a:schemeClr val="accent1">
                  <a:lumMod val="50000"/>
                </a:schemeClr>
              </a:solidFill>
            </a:endParaRPr>
          </a:p>
          <a:p>
            <a:pPr marL="380981" lvl="1" indent="-380981" defTabSz="800060" eaLnBrk="1" fontAlgn="auto" hangingPunct="1">
              <a:spcBef>
                <a:spcPts val="0"/>
              </a:spcBef>
              <a:spcAft>
                <a:spcPct val="15000"/>
              </a:spcAft>
              <a:buFont typeface="Wingdings" panose="05000000000000000000" pitchFamily="2" charset="2"/>
              <a:buChar char="v"/>
              <a:defRPr/>
            </a:pPr>
            <a:r>
              <a:rPr lang="en-CA" sz="2100" dirty="0">
                <a:solidFill>
                  <a:schemeClr val="accent1">
                    <a:lumMod val="50000"/>
                  </a:schemeClr>
                </a:solidFill>
              </a:rPr>
              <a:t>Provide an update on the work ISC has done so far towards addressing the recommendations of the Auditor General of Canada’s (AG) audit of emergency management in First Nations communities </a:t>
            </a:r>
          </a:p>
          <a:p>
            <a:pPr marL="380981" lvl="1" indent="-380981" defTabSz="800060" eaLnBrk="1" fontAlgn="auto" hangingPunct="1">
              <a:spcBef>
                <a:spcPts val="0"/>
              </a:spcBef>
              <a:spcAft>
                <a:spcPct val="15000"/>
              </a:spcAft>
              <a:buFont typeface="Wingdings" panose="05000000000000000000" pitchFamily="2" charset="2"/>
              <a:buChar char="v"/>
              <a:defRPr/>
            </a:pPr>
            <a:endParaRPr lang="en-CA" sz="2100" dirty="0">
              <a:solidFill>
                <a:schemeClr val="accent1">
                  <a:lumMod val="50000"/>
                </a:schemeClr>
              </a:solidFill>
            </a:endParaRPr>
          </a:p>
          <a:p>
            <a:pPr marL="380981" lvl="1" indent="-380981" defTabSz="800060" eaLnBrk="1" fontAlgn="auto" hangingPunct="1">
              <a:spcBef>
                <a:spcPts val="0"/>
              </a:spcBef>
              <a:spcAft>
                <a:spcPct val="15000"/>
              </a:spcAft>
              <a:buFont typeface="Wingdings" panose="05000000000000000000" pitchFamily="2" charset="2"/>
              <a:buChar char="v"/>
              <a:defRPr/>
            </a:pPr>
            <a:r>
              <a:rPr lang="en-CA" sz="2100" dirty="0">
                <a:solidFill>
                  <a:schemeClr val="accent1">
                    <a:lumMod val="50000"/>
                  </a:schemeClr>
                </a:solidFill>
              </a:rPr>
              <a:t>Provide an update on the status of developing a Multilateral Emergency Management Agreement in Saskatchewan and next steps</a:t>
            </a:r>
          </a:p>
          <a:p>
            <a:pPr marL="380981" lvl="1" indent="-380981" defTabSz="800060" eaLnBrk="1" fontAlgn="auto" hangingPunct="1">
              <a:spcBef>
                <a:spcPts val="0"/>
              </a:spcBef>
              <a:spcAft>
                <a:spcPct val="15000"/>
              </a:spcAft>
              <a:buFont typeface="Wingdings" panose="05000000000000000000" pitchFamily="2" charset="2"/>
              <a:buChar char="v"/>
              <a:defRPr/>
            </a:pPr>
            <a:endParaRPr lang="en-CA" sz="2100" b="1" dirty="0">
              <a:solidFill>
                <a:schemeClr val="accent1">
                  <a:lumMod val="50000"/>
                </a:schemeClr>
              </a:solidFill>
            </a:endParaRPr>
          </a:p>
          <a:p>
            <a:pPr marL="380981" lvl="1" indent="-380981" defTabSz="800060" eaLnBrk="1" fontAlgn="auto" hangingPunct="1">
              <a:spcBef>
                <a:spcPts val="0"/>
              </a:spcBef>
              <a:spcAft>
                <a:spcPct val="15000"/>
              </a:spcAft>
              <a:buFont typeface="Wingdings" panose="05000000000000000000" pitchFamily="2" charset="2"/>
              <a:buChar char="v"/>
              <a:defRPr/>
            </a:pPr>
            <a:endParaRPr lang="en-CA" sz="2000" dirty="0">
              <a:solidFill>
                <a:schemeClr val="accent1">
                  <a:lumMod val="50000"/>
                </a:schemeClr>
              </a:solidFill>
            </a:endParaRPr>
          </a:p>
          <a:p>
            <a:pPr marL="380981" lvl="1" indent="-380981" defTabSz="800060" eaLnBrk="1" fontAlgn="auto" hangingPunct="1">
              <a:spcBef>
                <a:spcPts val="0"/>
              </a:spcBef>
              <a:spcAft>
                <a:spcPct val="15000"/>
              </a:spcAft>
              <a:buFont typeface="Wingdings" panose="05000000000000000000" pitchFamily="2" charset="2"/>
              <a:buChar char="v"/>
              <a:defRPr/>
            </a:pPr>
            <a:endParaRPr lang="en-US" sz="2000" dirty="0">
              <a:solidFill>
                <a:schemeClr val="tx1">
                  <a:lumMod val="95000"/>
                  <a:lumOff val="5000"/>
                </a:schemeClr>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220B5-FBC2-EE36-902A-52F4E0D8369C}"/>
              </a:ext>
            </a:extLst>
          </p:cNvPr>
          <p:cNvSpPr>
            <a:spLocks noGrp="1"/>
          </p:cNvSpPr>
          <p:nvPr>
            <p:ph type="title"/>
          </p:nvPr>
        </p:nvSpPr>
        <p:spPr>
          <a:xfrm>
            <a:off x="491067" y="381000"/>
            <a:ext cx="10464800" cy="304800"/>
          </a:xfrm>
        </p:spPr>
        <p:txBody>
          <a:bodyPr/>
          <a:lstStyle/>
          <a:p>
            <a:r>
              <a:rPr lang="en-US" dirty="0">
                <a:solidFill>
                  <a:schemeClr val="accent1">
                    <a:lumMod val="50000"/>
                  </a:schemeClr>
                </a:solidFill>
              </a:rPr>
              <a:t>2025-2026 Wildfire Season in Saskatchewan</a:t>
            </a:r>
          </a:p>
        </p:txBody>
      </p:sp>
      <p:sp>
        <p:nvSpPr>
          <p:cNvPr id="3" name="Content Placeholder 2">
            <a:extLst>
              <a:ext uri="{FF2B5EF4-FFF2-40B4-BE49-F238E27FC236}">
                <a16:creationId xmlns:a16="http://schemas.microsoft.com/office/drawing/2014/main" id="{29D820AF-DC9B-874C-12EF-03E267FE5F1D}"/>
              </a:ext>
            </a:extLst>
          </p:cNvPr>
          <p:cNvSpPr>
            <a:spLocks noGrp="1"/>
          </p:cNvSpPr>
          <p:nvPr>
            <p:ph idx="1"/>
          </p:nvPr>
        </p:nvSpPr>
        <p:spPr>
          <a:xfrm>
            <a:off x="491067" y="1138768"/>
            <a:ext cx="10481733" cy="4864099"/>
          </a:xfrm>
          <a:solidFill>
            <a:schemeClr val="accent5">
              <a:lumMod val="60000"/>
              <a:lumOff val="40000"/>
            </a:schemeClr>
          </a:solidFill>
        </p:spPr>
        <p:txBody>
          <a:bodyPr/>
          <a:lstStyle/>
          <a:p>
            <a:r>
              <a:rPr lang="en-US" sz="2000" dirty="0">
                <a:solidFill>
                  <a:schemeClr val="accent1">
                    <a:lumMod val="50000"/>
                  </a:schemeClr>
                </a:solidFill>
              </a:rPr>
              <a:t>Since April 15, 2025, 24 Saskatchewan First Nations have been impacted by wildfires; 10 experienced evacuations due to fire threats or smoke.</a:t>
            </a:r>
          </a:p>
          <a:p>
            <a:r>
              <a:rPr lang="en-US" sz="2000" dirty="0">
                <a:solidFill>
                  <a:schemeClr val="accent1">
                    <a:lumMod val="50000"/>
                  </a:schemeClr>
                </a:solidFill>
              </a:rPr>
              <a:t>Approximately 11,540 people were displaced, with 4 communities facing long-term evacuations and 2 communities experiencing infrastructure loss causing continued displacement.</a:t>
            </a:r>
          </a:p>
          <a:p>
            <a:r>
              <a:rPr lang="en-US" sz="2000" dirty="0">
                <a:solidFill>
                  <a:schemeClr val="accent1">
                    <a:lumMod val="50000"/>
                  </a:schemeClr>
                </a:solidFill>
              </a:rPr>
              <a:t>First Nations led emergency preparedness, response, and recovery, managing evacuations and ensuring cultural, heath and mental supports for evacuees.</a:t>
            </a:r>
          </a:p>
          <a:p>
            <a:r>
              <a:rPr lang="en-US" sz="2000" dirty="0">
                <a:solidFill>
                  <a:schemeClr val="accent1">
                    <a:lumMod val="50000"/>
                  </a:schemeClr>
                </a:solidFill>
              </a:rPr>
              <a:t>We deeply acknowledge the profound impacts this fire season has had on First Nations communities in Saskatchewan- the disruption, losses and challenges faced- and we honor the strength, resilience, and leadership shown by Chiefs, Emergency Management coordinators, and community members in navigating these difficult times.</a:t>
            </a:r>
          </a:p>
          <a:p>
            <a:r>
              <a:rPr lang="en-US" sz="2000" dirty="0">
                <a:solidFill>
                  <a:schemeClr val="accent1">
                    <a:lumMod val="50000"/>
                  </a:schemeClr>
                </a:solidFill>
              </a:rPr>
              <a:t>The Multilateral Emergency Management Table provides an opportunity for leaders and emergency responders to share their after-action reports, identify gaps and collaborate on improvements before the next wildfire season.</a:t>
            </a:r>
          </a:p>
          <a:p>
            <a:endParaRPr lang="en-US" sz="3200" dirty="0">
              <a:solidFill>
                <a:schemeClr val="accent1">
                  <a:lumMod val="50000"/>
                </a:schemeClr>
              </a:solidFill>
            </a:endParaRPr>
          </a:p>
        </p:txBody>
      </p:sp>
    </p:spTree>
    <p:extLst>
      <p:ext uri="{BB962C8B-B14F-4D97-AF65-F5344CB8AC3E}">
        <p14:creationId xmlns:p14="http://schemas.microsoft.com/office/powerpoint/2010/main" val="188221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77C4CD-6AA8-85F6-61FF-D0B47CB926A7}"/>
              </a:ext>
            </a:extLst>
          </p:cNvPr>
          <p:cNvSpPr txBox="1"/>
          <p:nvPr/>
        </p:nvSpPr>
        <p:spPr>
          <a:xfrm>
            <a:off x="1002083" y="1878904"/>
            <a:ext cx="10290132" cy="2708434"/>
          </a:xfrm>
          <a:prstGeom prst="rect">
            <a:avLst/>
          </a:prstGeom>
          <a:noFill/>
        </p:spPr>
        <p:txBody>
          <a:bodyPr wrap="square" rtlCol="0">
            <a:spAutoFit/>
          </a:bodyPr>
          <a:lstStyle/>
          <a:p>
            <a:r>
              <a:rPr lang="en-US" sz="4000" b="1" dirty="0">
                <a:solidFill>
                  <a:schemeClr val="accent1">
                    <a:lumMod val="50000"/>
                  </a:schemeClr>
                </a:solidFill>
                <a:latin typeface="Arial" panose="020B0604020202020204" pitchFamily="34" charset="0"/>
                <a:cs typeface="Arial" panose="020B0604020202020204" pitchFamily="34" charset="0"/>
              </a:rPr>
              <a:t>Open Session: Key Takeaways from 2025-2026 Wildfire Season</a:t>
            </a:r>
          </a:p>
          <a:p>
            <a:endParaRPr lang="en-US" dirty="0"/>
          </a:p>
          <a:p>
            <a:pPr marL="285750" indent="-285750">
              <a:buFont typeface="Wingdings" panose="05000000000000000000" pitchFamily="2" charset="2"/>
              <a:buChar char="v"/>
            </a:pPr>
            <a:r>
              <a:rPr lang="en-US" dirty="0">
                <a:solidFill>
                  <a:schemeClr val="accent1">
                    <a:lumMod val="50000"/>
                  </a:schemeClr>
                </a:solidFill>
                <a:latin typeface="Arial" panose="020B0604020202020204" pitchFamily="34" charset="0"/>
                <a:cs typeface="Arial" panose="020B0604020202020204" pitchFamily="34" charset="0"/>
              </a:rPr>
              <a:t>What worked well?</a:t>
            </a:r>
          </a:p>
          <a:p>
            <a:pPr marL="285750" indent="-285750">
              <a:buFont typeface="Wingdings" panose="05000000000000000000" pitchFamily="2" charset="2"/>
              <a:buChar char="v"/>
            </a:pPr>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dirty="0">
                <a:solidFill>
                  <a:schemeClr val="accent1">
                    <a:lumMod val="50000"/>
                  </a:schemeClr>
                </a:solidFill>
                <a:latin typeface="Arial" panose="020B0604020202020204" pitchFamily="34" charset="0"/>
                <a:cs typeface="Arial" panose="020B0604020202020204" pitchFamily="34" charset="0"/>
              </a:rPr>
              <a:t>What areas need improvement?</a:t>
            </a:r>
          </a:p>
          <a:p>
            <a:endParaRPr lang="en-US" dirty="0"/>
          </a:p>
        </p:txBody>
      </p:sp>
    </p:spTree>
    <p:extLst>
      <p:ext uri="{BB962C8B-B14F-4D97-AF65-F5344CB8AC3E}">
        <p14:creationId xmlns:p14="http://schemas.microsoft.com/office/powerpoint/2010/main" val="308845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1BB4-99E4-E026-2A31-6A9FFDFBE52B}"/>
              </a:ext>
            </a:extLst>
          </p:cNvPr>
          <p:cNvSpPr>
            <a:spLocks noGrp="1"/>
          </p:cNvSpPr>
          <p:nvPr>
            <p:ph type="title"/>
          </p:nvPr>
        </p:nvSpPr>
        <p:spPr>
          <a:xfrm>
            <a:off x="419100" y="492125"/>
            <a:ext cx="10464800" cy="304800"/>
          </a:xfrm>
        </p:spPr>
        <p:txBody>
          <a:bodyPr/>
          <a:lstStyle/>
          <a:p>
            <a:pPr>
              <a:defRPr/>
            </a:pPr>
            <a:r>
              <a:rPr lang="en-US" sz="2800" dirty="0">
                <a:solidFill>
                  <a:srgbClr val="355D7E"/>
                </a:solidFill>
              </a:rPr>
              <a:t>Overview: Scope and findings of the OAG 2022 Audit</a:t>
            </a:r>
            <a:endParaRPr lang="en-US" sz="2800" dirty="0"/>
          </a:p>
        </p:txBody>
      </p:sp>
      <p:graphicFrame>
        <p:nvGraphicFramePr>
          <p:cNvPr id="4" name="Content Placeholder 3">
            <a:extLst>
              <a:ext uri="{FF2B5EF4-FFF2-40B4-BE49-F238E27FC236}">
                <a16:creationId xmlns:a16="http://schemas.microsoft.com/office/drawing/2014/main" id="{F41592C8-54F6-3518-6FEA-678B25E2A866}"/>
              </a:ext>
            </a:extLst>
          </p:cNvPr>
          <p:cNvGraphicFramePr>
            <a:graphicFrameLocks noGrp="1"/>
          </p:cNvGraphicFramePr>
          <p:nvPr>
            <p:ph idx="1"/>
            <p:extLst>
              <p:ext uri="{D42A27DB-BD31-4B8C-83A1-F6EECF244321}">
                <p14:modId xmlns:p14="http://schemas.microsoft.com/office/powerpoint/2010/main" val="2938517502"/>
              </p:ext>
            </p:extLst>
          </p:nvPr>
        </p:nvGraphicFramePr>
        <p:xfrm>
          <a:off x="419100" y="1107198"/>
          <a:ext cx="11557657" cy="505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009-C96D-2268-FF41-F9E339FC2AA0}"/>
              </a:ext>
            </a:extLst>
          </p:cNvPr>
          <p:cNvSpPr>
            <a:spLocks noGrp="1"/>
          </p:cNvSpPr>
          <p:nvPr>
            <p:ph type="title"/>
          </p:nvPr>
        </p:nvSpPr>
        <p:spPr>
          <a:xfrm>
            <a:off x="432675" y="136706"/>
            <a:ext cx="10464800" cy="304800"/>
          </a:xfrm>
        </p:spPr>
        <p:txBody>
          <a:bodyPr/>
          <a:lstStyle/>
          <a:p>
            <a:r>
              <a:rPr lang="en-US" sz="2800" dirty="0">
                <a:solidFill>
                  <a:schemeClr val="accent1">
                    <a:lumMod val="50000"/>
                  </a:schemeClr>
                </a:solidFill>
              </a:rPr>
              <a:t>OAG Report</a:t>
            </a:r>
            <a:r>
              <a:rPr lang="en-US" sz="3200" dirty="0">
                <a:solidFill>
                  <a:schemeClr val="accent1">
                    <a:lumMod val="50000"/>
                  </a:schemeClr>
                </a:solidFill>
              </a:rPr>
              <a:t>: ISC Response Updates</a:t>
            </a:r>
            <a:endParaRPr lang="en-US" dirty="0"/>
          </a:p>
        </p:txBody>
      </p:sp>
      <p:graphicFrame>
        <p:nvGraphicFramePr>
          <p:cNvPr id="4" name="Table 4">
            <a:extLst>
              <a:ext uri="{FF2B5EF4-FFF2-40B4-BE49-F238E27FC236}">
                <a16:creationId xmlns:a16="http://schemas.microsoft.com/office/drawing/2014/main" id="{C2C5989A-8B5D-CB21-557C-D4245B810AC3}"/>
              </a:ext>
            </a:extLst>
          </p:cNvPr>
          <p:cNvGraphicFramePr>
            <a:graphicFrameLocks noGrp="1"/>
          </p:cNvGraphicFramePr>
          <p:nvPr>
            <p:ph idx="1"/>
            <p:extLst>
              <p:ext uri="{D42A27DB-BD31-4B8C-83A1-F6EECF244321}">
                <p14:modId xmlns:p14="http://schemas.microsoft.com/office/powerpoint/2010/main" val="3476201852"/>
              </p:ext>
            </p:extLst>
          </p:nvPr>
        </p:nvGraphicFramePr>
        <p:xfrm>
          <a:off x="332466" y="1171784"/>
          <a:ext cx="11724640" cy="5597855"/>
        </p:xfrm>
        <a:graphic>
          <a:graphicData uri="http://schemas.openxmlformats.org/drawingml/2006/table">
            <a:tbl>
              <a:tblPr firstRow="1" bandRow="1">
                <a:tableStyleId>{F5AB1C69-6EDB-4FF4-983F-18BD219EF322}</a:tableStyleId>
              </a:tblPr>
              <a:tblGrid>
                <a:gridCol w="2253628">
                  <a:extLst>
                    <a:ext uri="{9D8B030D-6E8A-4147-A177-3AD203B41FA5}">
                      <a16:colId xmlns:a16="http://schemas.microsoft.com/office/drawing/2014/main" val="3273047076"/>
                    </a:ext>
                  </a:extLst>
                </a:gridCol>
                <a:gridCol w="6961491">
                  <a:extLst>
                    <a:ext uri="{9D8B030D-6E8A-4147-A177-3AD203B41FA5}">
                      <a16:colId xmlns:a16="http://schemas.microsoft.com/office/drawing/2014/main" val="3659577878"/>
                    </a:ext>
                  </a:extLst>
                </a:gridCol>
                <a:gridCol w="1353066">
                  <a:extLst>
                    <a:ext uri="{9D8B030D-6E8A-4147-A177-3AD203B41FA5}">
                      <a16:colId xmlns:a16="http://schemas.microsoft.com/office/drawing/2014/main" val="1386181679"/>
                    </a:ext>
                  </a:extLst>
                </a:gridCol>
                <a:gridCol w="1156455">
                  <a:extLst>
                    <a:ext uri="{9D8B030D-6E8A-4147-A177-3AD203B41FA5}">
                      <a16:colId xmlns:a16="http://schemas.microsoft.com/office/drawing/2014/main" val="1955889547"/>
                    </a:ext>
                  </a:extLst>
                </a:gridCol>
              </a:tblGrid>
              <a:tr h="493838">
                <a:tc>
                  <a:txBody>
                    <a:bodyPr/>
                    <a:lstStyle/>
                    <a:p>
                      <a:pPr algn="ctr"/>
                      <a:r>
                        <a:rPr lang="en-US" sz="1600" dirty="0"/>
                        <a:t>Recommendation</a:t>
                      </a:r>
                    </a:p>
                  </a:txBody>
                  <a:tcPr/>
                </a:tc>
                <a:tc>
                  <a:txBody>
                    <a:bodyPr/>
                    <a:lstStyle/>
                    <a:p>
                      <a:pPr algn="ctr"/>
                      <a:r>
                        <a:rPr lang="en-US" sz="1600" b="1" dirty="0"/>
                        <a:t>Key Milestones</a:t>
                      </a:r>
                    </a:p>
                  </a:txBody>
                  <a:tcPr/>
                </a:tc>
                <a:tc>
                  <a:txBody>
                    <a:bodyPr/>
                    <a:lstStyle/>
                    <a:p>
                      <a:pPr algn="ctr"/>
                      <a:r>
                        <a:rPr lang="en-US" sz="1600" b="1" dirty="0"/>
                        <a:t>Status</a:t>
                      </a:r>
                    </a:p>
                  </a:txBody>
                  <a:tcPr/>
                </a:tc>
                <a:tc>
                  <a:txBody>
                    <a:bodyPr/>
                    <a:lstStyle/>
                    <a:p>
                      <a:pPr algn="ctr"/>
                      <a:r>
                        <a:rPr lang="en-US" sz="1600" dirty="0"/>
                        <a:t>Due Date</a:t>
                      </a:r>
                    </a:p>
                  </a:txBody>
                  <a:tcPr/>
                </a:tc>
                <a:extLst>
                  <a:ext uri="{0D108BD9-81ED-4DB2-BD59-A6C34878D82A}">
                    <a16:rowId xmlns:a16="http://schemas.microsoft.com/office/drawing/2014/main" val="1193431821"/>
                  </a:ext>
                </a:extLst>
              </a:tr>
              <a:tr h="1111137">
                <a:tc>
                  <a:txBody>
                    <a:bodyPr/>
                    <a:lstStyle/>
                    <a:p>
                      <a:r>
                        <a:rPr lang="en-US" sz="1600" b="1" dirty="0"/>
                        <a:t>Risk-Based Approach</a:t>
                      </a:r>
                    </a:p>
                  </a:txBody>
                  <a:tcPr/>
                </a:tc>
                <a:tc>
                  <a:txBody>
                    <a:bodyPr/>
                    <a:lstStyle/>
                    <a:p>
                      <a:pPr marL="285750" lvl="0" indent="-285750">
                        <a:buFont typeface="Arial" panose="020B0604020202020204" pitchFamily="34" charset="0"/>
                        <a:buChar char="•"/>
                      </a:pPr>
                      <a:r>
                        <a:rPr lang="en-US" sz="1400" b="1" dirty="0"/>
                        <a:t>Enhanced EMAP funding formula </a:t>
                      </a:r>
                    </a:p>
                    <a:p>
                      <a:pPr marL="285750" lvl="0" indent="-285750">
                        <a:buFont typeface="Arial" panose="020B0604020202020204" pitchFamily="34" charset="0"/>
                        <a:buChar char="•"/>
                      </a:pPr>
                      <a:r>
                        <a:rPr lang="en-US" sz="1400" dirty="0"/>
                        <a:t>Developed a </a:t>
                      </a:r>
                      <a:r>
                        <a:rPr lang="en-US" sz="1400" b="1" dirty="0"/>
                        <a:t>Highest Risk Communities list </a:t>
                      </a:r>
                      <a:endParaRPr lang="en-US" sz="1400" dirty="0"/>
                    </a:p>
                    <a:p>
                      <a:pPr marL="285750" lvl="0" indent="-285750">
                        <a:buFont typeface="Arial" panose="020B0604020202020204" pitchFamily="34" charset="0"/>
                        <a:buChar char="•"/>
                      </a:pPr>
                      <a:r>
                        <a:rPr lang="en-US" sz="1400" dirty="0"/>
                        <a:t>From April 1, 2024, EMAP program leveraging formula in their regional allocations and risk tools in their proposal decision making process </a:t>
                      </a:r>
                    </a:p>
                  </a:txBody>
                  <a:tcPr/>
                </a:tc>
                <a:tc>
                  <a:txBody>
                    <a:bodyPr/>
                    <a:lstStyle/>
                    <a:p>
                      <a:r>
                        <a:rPr lang="en-US" sz="1400" b="1" dirty="0"/>
                        <a:t>MRAP Commitment  Met</a:t>
                      </a:r>
                    </a:p>
                  </a:txBody>
                  <a:tcPr>
                    <a:solidFill>
                      <a:srgbClr val="00B050"/>
                    </a:solidFill>
                  </a:tcPr>
                </a:tc>
                <a:tc>
                  <a:txBody>
                    <a:bodyPr/>
                    <a:lstStyle/>
                    <a:p>
                      <a:r>
                        <a:rPr lang="en-US" sz="1400" dirty="0"/>
                        <a:t>April 2024</a:t>
                      </a:r>
                    </a:p>
                  </a:txBody>
                  <a:tcPr/>
                </a:tc>
                <a:extLst>
                  <a:ext uri="{0D108BD9-81ED-4DB2-BD59-A6C34878D82A}">
                    <a16:rowId xmlns:a16="http://schemas.microsoft.com/office/drawing/2014/main" val="1379708541"/>
                  </a:ext>
                </a:extLst>
              </a:tr>
              <a:tr h="852826">
                <a:tc>
                  <a:txBody>
                    <a:bodyPr/>
                    <a:lstStyle/>
                    <a:p>
                      <a:pPr algn="l"/>
                      <a:r>
                        <a:rPr lang="en-US" sz="1600" b="1" dirty="0"/>
                        <a:t>Unfunded Structural Mitigation Projects </a:t>
                      </a:r>
                    </a:p>
                  </a:txBody>
                  <a:tcPr/>
                </a:tc>
                <a:tc>
                  <a:txBody>
                    <a:bodyPr/>
                    <a:lstStyle/>
                    <a:p>
                      <a:pPr marL="285750" indent="-285750">
                        <a:buFont typeface="Arial" panose="020B0604020202020204" pitchFamily="34" charset="0"/>
                        <a:buChar char="•"/>
                      </a:pPr>
                      <a:r>
                        <a:rPr lang="en-US" sz="1400" dirty="0"/>
                        <a:t>As of September 30, 2025, 39 out of the initial 112 unfunded structural mitigation projects identified in the Auditor General’s report remain a priority for First Nation communities.</a:t>
                      </a:r>
                    </a:p>
                    <a:p>
                      <a:pPr marL="285750" indent="-285750">
                        <a:buFont typeface="Arial" panose="020B0604020202020204" pitchFamily="34" charset="0"/>
                        <a:buChar char="•"/>
                      </a:pPr>
                      <a:r>
                        <a:rPr lang="en-US" sz="1400" dirty="0"/>
                        <a:t>The other 73 projects from the initial 112 projects, identified in the Auditor General’s report, have been closed. </a:t>
                      </a:r>
                    </a:p>
                    <a:p>
                      <a:pPr marL="285750" indent="-285750">
                        <a:buFont typeface="Arial" panose="020B0604020202020204" pitchFamily="34" charset="0"/>
                        <a:buChar char="•"/>
                      </a:pPr>
                      <a:r>
                        <a:rPr lang="en-US" sz="1400" dirty="0"/>
                        <a:t>5 projects of the 39 projects have not yet received funding </a:t>
                      </a:r>
                    </a:p>
                  </a:txBody>
                  <a:tcPr/>
                </a:tc>
                <a:tc>
                  <a:txBody>
                    <a:bodyPr/>
                    <a:lstStyle/>
                    <a:p>
                      <a:r>
                        <a:rPr lang="en-US" sz="1400" b="1" dirty="0"/>
                        <a:t>On Track</a:t>
                      </a:r>
                    </a:p>
                  </a:txBody>
                  <a:tcPr>
                    <a:solidFill>
                      <a:srgbClr val="00B050"/>
                    </a:solidFill>
                  </a:tcPr>
                </a:tc>
                <a:tc>
                  <a:txBody>
                    <a:bodyPr/>
                    <a:lstStyle/>
                    <a:p>
                      <a:r>
                        <a:rPr lang="en-US" sz="1400" dirty="0"/>
                        <a:t>March 2028</a:t>
                      </a:r>
                    </a:p>
                  </a:txBody>
                  <a:tcPr/>
                </a:tc>
                <a:extLst>
                  <a:ext uri="{0D108BD9-81ED-4DB2-BD59-A6C34878D82A}">
                    <a16:rowId xmlns:a16="http://schemas.microsoft.com/office/drawing/2014/main" val="2473367122"/>
                  </a:ext>
                </a:extLst>
              </a:tr>
              <a:tr h="684143">
                <a:tc>
                  <a:txBody>
                    <a:bodyPr/>
                    <a:lstStyle/>
                    <a:p>
                      <a:pPr algn="l"/>
                      <a:r>
                        <a:rPr lang="en-US" sz="1600" b="1" dirty="0"/>
                        <a:t>Service Agreements </a:t>
                      </a:r>
                    </a:p>
                  </a:txBody>
                  <a:tcPr/>
                </a:tc>
                <a:tc>
                  <a:txBody>
                    <a:bodyPr/>
                    <a:lstStyle/>
                    <a:p>
                      <a:pPr marL="285750" lvl="0" indent="-285750">
                        <a:buFont typeface="Arial" panose="020B0604020202020204" pitchFamily="34" charset="0"/>
                        <a:buChar char="•"/>
                      </a:pPr>
                      <a:r>
                        <a:rPr lang="en-US" sz="1400" dirty="0"/>
                        <a:t>Service agreements are in </a:t>
                      </a:r>
                      <a:r>
                        <a:rPr lang="en-US" sz="1400" b="1" dirty="0"/>
                        <a:t>various stages </a:t>
                      </a:r>
                      <a:r>
                        <a:rPr lang="en-US" sz="1400" dirty="0"/>
                        <a:t>of negotiations in several regions. </a:t>
                      </a:r>
                    </a:p>
                    <a:p>
                      <a:pPr marL="285750" lvl="0" indent="-285750">
                        <a:buFont typeface="Arial" panose="020B0604020202020204" pitchFamily="34" charset="0"/>
                        <a:buChar char="•"/>
                      </a:pPr>
                      <a:r>
                        <a:rPr lang="en-US" sz="1400" dirty="0"/>
                        <a:t>Governance structures to advance conversations with FNs and PTs developed in most regions.</a:t>
                      </a:r>
                    </a:p>
                    <a:p>
                      <a:pPr marL="285750" lvl="0" indent="-285750">
                        <a:buFont typeface="Arial" panose="020B0604020202020204" pitchFamily="34" charset="0"/>
                        <a:buChar char="•"/>
                      </a:pPr>
                      <a:r>
                        <a:rPr lang="en-US" sz="1400" dirty="0"/>
                        <a:t>Partners in the Atlantic provinces are close to finalizing agreements in Prince Edward Island (2), and Newfoundland and Labrador (1).</a:t>
                      </a:r>
                    </a:p>
                    <a:p>
                      <a:pPr marL="285750" lvl="0" indent="-285750">
                        <a:buFont typeface="Arial" panose="020B0604020202020204" pitchFamily="34" charset="0"/>
                        <a:buChar char="•"/>
                      </a:pPr>
                      <a:r>
                        <a:rPr lang="en-US" sz="1400" dirty="0"/>
                        <a:t>In BC, phase 1 discussion have recently concluded and as an outcome, 34 additional Emergency Management Coordinator positions will be funded in BC First Nations communities and organizations.</a:t>
                      </a:r>
                    </a:p>
                  </a:txBody>
                  <a:tcPr/>
                </a:tc>
                <a:tc>
                  <a:txBody>
                    <a:bodyPr/>
                    <a:lstStyle/>
                    <a:p>
                      <a:r>
                        <a:rPr lang="en-US" sz="1400" b="1" dirty="0"/>
                        <a:t>On Track</a:t>
                      </a:r>
                    </a:p>
                  </a:txBody>
                  <a:tcPr>
                    <a:solidFill>
                      <a:srgbClr val="00B050"/>
                    </a:solidFill>
                  </a:tcPr>
                </a:tc>
                <a:tc>
                  <a:txBody>
                    <a:bodyPr/>
                    <a:lstStyle/>
                    <a:p>
                      <a:r>
                        <a:rPr lang="en-US" sz="1400" dirty="0"/>
                        <a:t>April 2027</a:t>
                      </a:r>
                    </a:p>
                  </a:txBody>
                  <a:tcPr/>
                </a:tc>
                <a:extLst>
                  <a:ext uri="{0D108BD9-81ED-4DB2-BD59-A6C34878D82A}">
                    <a16:rowId xmlns:a16="http://schemas.microsoft.com/office/drawing/2014/main" val="609890362"/>
                  </a:ext>
                </a:extLst>
              </a:tr>
              <a:tr h="584793">
                <a:tc>
                  <a:txBody>
                    <a:bodyPr/>
                    <a:lstStyle/>
                    <a:p>
                      <a:r>
                        <a:rPr lang="en-US" sz="1600" b="1" dirty="0"/>
                        <a:t>Emergency Management Coordinators (EMC)</a:t>
                      </a:r>
                    </a:p>
                  </a:txBody>
                  <a:tcPr/>
                </a:tc>
                <a:tc>
                  <a:txBody>
                    <a:bodyPr/>
                    <a:lstStyle/>
                    <a:p>
                      <a:pPr marL="285750" lvl="0" indent="-285750">
                        <a:buFont typeface="Arial" panose="020B0604020202020204" pitchFamily="34" charset="0"/>
                        <a:buChar char="•"/>
                      </a:pPr>
                      <a:r>
                        <a:rPr lang="en-US" sz="1400" dirty="0"/>
                        <a:t>Identified high risk communities using a risk-based approach</a:t>
                      </a:r>
                    </a:p>
                    <a:p>
                      <a:pPr marL="285750" lvl="0" indent="-285750">
                        <a:buFont typeface="Arial" panose="020B0604020202020204" pitchFamily="34" charset="0"/>
                        <a:buChar char="•"/>
                      </a:pPr>
                      <a:r>
                        <a:rPr lang="en-US" sz="1400" dirty="0"/>
                        <a:t>As of September 2025, ISC now supports over 300 EMC positions  </a:t>
                      </a:r>
                    </a:p>
                  </a:txBody>
                  <a:tcPr/>
                </a:tc>
                <a:tc>
                  <a:txBody>
                    <a:bodyPr/>
                    <a:lstStyle/>
                    <a:p>
                      <a:r>
                        <a:rPr lang="en-US" sz="1400" b="1" dirty="0"/>
                        <a:t>MRAP Commitment Met </a:t>
                      </a:r>
                    </a:p>
                  </a:txBody>
                  <a:tcPr>
                    <a:solidFill>
                      <a:srgbClr val="00B050"/>
                    </a:solidFill>
                  </a:tcPr>
                </a:tc>
                <a:tc>
                  <a:txBody>
                    <a:bodyPr/>
                    <a:lstStyle/>
                    <a:p>
                      <a:r>
                        <a:rPr lang="en-US" sz="1400" dirty="0"/>
                        <a:t>April 2024</a:t>
                      </a:r>
                    </a:p>
                  </a:txBody>
                  <a:tcPr/>
                </a:tc>
                <a:extLst>
                  <a:ext uri="{0D108BD9-81ED-4DB2-BD59-A6C34878D82A}">
                    <a16:rowId xmlns:a16="http://schemas.microsoft.com/office/drawing/2014/main" val="828067242"/>
                  </a:ext>
                </a:extLst>
              </a:tr>
            </a:tbl>
          </a:graphicData>
        </a:graphic>
      </p:graphicFrame>
      <p:sp>
        <p:nvSpPr>
          <p:cNvPr id="6" name="TextBox 5">
            <a:extLst>
              <a:ext uri="{FF2B5EF4-FFF2-40B4-BE49-F238E27FC236}">
                <a16:creationId xmlns:a16="http://schemas.microsoft.com/office/drawing/2014/main" id="{39B337AB-1D5B-A08A-08C4-D05B78E7358E}"/>
              </a:ext>
            </a:extLst>
          </p:cNvPr>
          <p:cNvSpPr txBox="1"/>
          <p:nvPr/>
        </p:nvSpPr>
        <p:spPr>
          <a:xfrm>
            <a:off x="332466" y="587009"/>
            <a:ext cx="10988509" cy="584775"/>
          </a:xfrm>
          <a:prstGeom prst="rect">
            <a:avLst/>
          </a:prstGeom>
          <a:noFill/>
        </p:spPr>
        <p:txBody>
          <a:bodyPr wrap="square">
            <a:spAutoFit/>
          </a:bodyPr>
          <a:lstStyle/>
          <a:p>
            <a:pPr marL="285750" indent="-285750">
              <a:buFont typeface="Arial" panose="020B0604020202020204" pitchFamily="34" charset="0"/>
              <a:buChar char="•"/>
              <a:tabLst>
                <a:tab pos="7619810" algn="l"/>
              </a:tabLst>
              <a:defRPr/>
            </a:pPr>
            <a:r>
              <a:rPr lang="en-US" sz="1600" dirty="0">
                <a:solidFill>
                  <a:schemeClr val="accent1">
                    <a:lumMod val="50000"/>
                  </a:schemeClr>
                </a:solidFill>
                <a:latin typeface="+mn-lt"/>
              </a:rPr>
              <a:t>ISC accepted the AG’s findings and agreed with the seven recommendations laid out in the report.</a:t>
            </a:r>
          </a:p>
          <a:p>
            <a:pPr marL="285750" indent="-285750">
              <a:buFont typeface="Arial" panose="020B0604020202020204" pitchFamily="34" charset="0"/>
              <a:buChar char="•"/>
              <a:tabLst>
                <a:tab pos="7619810" algn="l"/>
              </a:tabLst>
              <a:defRPr/>
            </a:pPr>
            <a:r>
              <a:rPr lang="en-US" sz="1600" dirty="0">
                <a:solidFill>
                  <a:schemeClr val="accent1">
                    <a:lumMod val="50000"/>
                  </a:schemeClr>
                </a:solidFill>
                <a:latin typeface="+mn-lt"/>
              </a:rPr>
              <a:t>Updates on the status of ISC’s response are as follows: </a:t>
            </a:r>
          </a:p>
        </p:txBody>
      </p:sp>
    </p:spTree>
    <p:extLst>
      <p:ext uri="{BB962C8B-B14F-4D97-AF65-F5344CB8AC3E}">
        <p14:creationId xmlns:p14="http://schemas.microsoft.com/office/powerpoint/2010/main" val="265169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089E-234E-DF40-C075-F25E88B2CD52}"/>
              </a:ext>
            </a:extLst>
          </p:cNvPr>
          <p:cNvSpPr>
            <a:spLocks noGrp="1"/>
          </p:cNvSpPr>
          <p:nvPr>
            <p:ph type="title"/>
          </p:nvPr>
        </p:nvSpPr>
        <p:spPr>
          <a:xfrm>
            <a:off x="508000" y="380231"/>
            <a:ext cx="10464800" cy="304800"/>
          </a:xfrm>
        </p:spPr>
        <p:txBody>
          <a:bodyPr/>
          <a:lstStyle/>
          <a:p>
            <a:r>
              <a:rPr lang="en-US" sz="3200" dirty="0">
                <a:solidFill>
                  <a:schemeClr val="accent1">
                    <a:lumMod val="50000"/>
                  </a:schemeClr>
                </a:solidFill>
              </a:rPr>
              <a:t>OAG Report: ISC Response Update (con’t)</a:t>
            </a:r>
            <a:endParaRPr lang="en-US" dirty="0"/>
          </a:p>
        </p:txBody>
      </p:sp>
      <p:graphicFrame>
        <p:nvGraphicFramePr>
          <p:cNvPr id="4" name="Table 4">
            <a:extLst>
              <a:ext uri="{FF2B5EF4-FFF2-40B4-BE49-F238E27FC236}">
                <a16:creationId xmlns:a16="http://schemas.microsoft.com/office/drawing/2014/main" id="{47E78D3C-9174-DF58-11EE-A5AE8B69A445}"/>
              </a:ext>
            </a:extLst>
          </p:cNvPr>
          <p:cNvGraphicFramePr>
            <a:graphicFrameLocks noGrp="1"/>
          </p:cNvGraphicFramePr>
          <p:nvPr>
            <p:ph idx="1"/>
            <p:extLst>
              <p:ext uri="{D42A27DB-BD31-4B8C-83A1-F6EECF244321}">
                <p14:modId xmlns:p14="http://schemas.microsoft.com/office/powerpoint/2010/main" val="637055130"/>
              </p:ext>
            </p:extLst>
          </p:nvPr>
        </p:nvGraphicFramePr>
        <p:xfrm>
          <a:off x="482336" y="1112168"/>
          <a:ext cx="11227327" cy="5076262"/>
        </p:xfrm>
        <a:graphic>
          <a:graphicData uri="http://schemas.openxmlformats.org/drawingml/2006/table">
            <a:tbl>
              <a:tblPr firstRow="1" bandRow="1">
                <a:tableStyleId>{F5AB1C69-6EDB-4FF4-983F-18BD219EF322}</a:tableStyleId>
              </a:tblPr>
              <a:tblGrid>
                <a:gridCol w="2806832">
                  <a:extLst>
                    <a:ext uri="{9D8B030D-6E8A-4147-A177-3AD203B41FA5}">
                      <a16:colId xmlns:a16="http://schemas.microsoft.com/office/drawing/2014/main" val="4101473238"/>
                    </a:ext>
                  </a:extLst>
                </a:gridCol>
                <a:gridCol w="5445346">
                  <a:extLst>
                    <a:ext uri="{9D8B030D-6E8A-4147-A177-3AD203B41FA5}">
                      <a16:colId xmlns:a16="http://schemas.microsoft.com/office/drawing/2014/main" val="2448693416"/>
                    </a:ext>
                  </a:extLst>
                </a:gridCol>
                <a:gridCol w="1275644">
                  <a:extLst>
                    <a:ext uri="{9D8B030D-6E8A-4147-A177-3AD203B41FA5}">
                      <a16:colId xmlns:a16="http://schemas.microsoft.com/office/drawing/2014/main" val="1980877290"/>
                    </a:ext>
                  </a:extLst>
                </a:gridCol>
                <a:gridCol w="1699505">
                  <a:extLst>
                    <a:ext uri="{9D8B030D-6E8A-4147-A177-3AD203B41FA5}">
                      <a16:colId xmlns:a16="http://schemas.microsoft.com/office/drawing/2014/main" val="2047328813"/>
                    </a:ext>
                  </a:extLst>
                </a:gridCol>
              </a:tblGrid>
              <a:tr h="394069">
                <a:tc>
                  <a:txBody>
                    <a:bodyPr/>
                    <a:lstStyle/>
                    <a:p>
                      <a:pPr algn="ctr"/>
                      <a:r>
                        <a:rPr lang="en-US" sz="1600" dirty="0"/>
                        <a:t>Recommendation</a:t>
                      </a:r>
                    </a:p>
                  </a:txBody>
                  <a:tcPr/>
                </a:tc>
                <a:tc>
                  <a:txBody>
                    <a:bodyPr/>
                    <a:lstStyle/>
                    <a:p>
                      <a:pPr algn="ctr"/>
                      <a:r>
                        <a:rPr lang="en-US" sz="1600" dirty="0"/>
                        <a:t>Key Milestones</a:t>
                      </a:r>
                    </a:p>
                  </a:txBody>
                  <a:tcPr/>
                </a:tc>
                <a:tc>
                  <a:txBody>
                    <a:bodyPr/>
                    <a:lstStyle/>
                    <a:p>
                      <a:pPr algn="ctr"/>
                      <a:r>
                        <a:rPr lang="en-US" sz="1600" dirty="0"/>
                        <a:t>Status</a:t>
                      </a:r>
                    </a:p>
                  </a:txBody>
                  <a:tcPr/>
                </a:tc>
                <a:tc>
                  <a:txBody>
                    <a:bodyPr/>
                    <a:lstStyle/>
                    <a:p>
                      <a:pPr algn="ctr"/>
                      <a:r>
                        <a:rPr lang="en-US" sz="1600" dirty="0"/>
                        <a:t>Due Date </a:t>
                      </a:r>
                    </a:p>
                  </a:txBody>
                  <a:tcPr/>
                </a:tc>
                <a:extLst>
                  <a:ext uri="{0D108BD9-81ED-4DB2-BD59-A6C34878D82A}">
                    <a16:rowId xmlns:a16="http://schemas.microsoft.com/office/drawing/2014/main" val="4191316825"/>
                  </a:ext>
                </a:extLst>
              </a:tr>
              <a:tr h="765683">
                <a:tc>
                  <a:txBody>
                    <a:bodyPr/>
                    <a:lstStyle/>
                    <a:p>
                      <a:r>
                        <a:rPr lang="en-US" sz="1600" b="1" dirty="0"/>
                        <a:t>EM Plans</a:t>
                      </a:r>
                    </a:p>
                  </a:txBody>
                  <a:tcPr/>
                </a:tc>
                <a:tc>
                  <a:txBody>
                    <a:bodyPr/>
                    <a:lstStyle/>
                    <a:p>
                      <a:pPr marL="171450" lvl="0" indent="-171450">
                        <a:buFont typeface="Arial" panose="020B0604020202020204" pitchFamily="34" charset="0"/>
                        <a:buChar char="•"/>
                      </a:pPr>
                      <a:r>
                        <a:rPr lang="en-US" sz="1400" dirty="0"/>
                        <a:t>Existing </a:t>
                      </a:r>
                      <a:r>
                        <a:rPr lang="en-US" sz="1400" b="1" dirty="0"/>
                        <a:t>National Plan updated and published online </a:t>
                      </a:r>
                    </a:p>
                    <a:p>
                      <a:pPr marL="171450" lvl="0" indent="-171450">
                        <a:buFont typeface="Arial" panose="020B0604020202020204" pitchFamily="34" charset="0"/>
                        <a:buChar char="•"/>
                      </a:pPr>
                      <a:r>
                        <a:rPr lang="en-US" sz="1400" dirty="0">
                          <a:solidFill>
                            <a:schemeClr val="tx1"/>
                          </a:solidFill>
                        </a:rPr>
                        <a:t>Regional plans have all been updated and will be published online late Fall 2025</a:t>
                      </a:r>
                    </a:p>
                    <a:p>
                      <a:pPr marL="171450" lvl="0" indent="-171450">
                        <a:buFont typeface="Arial" panose="020B0604020202020204" pitchFamily="34" charset="0"/>
                        <a:buChar char="•"/>
                      </a:pPr>
                      <a:r>
                        <a:rPr lang="en-US" sz="1400" dirty="0">
                          <a:solidFill>
                            <a:schemeClr val="tx1"/>
                          </a:solidFill>
                        </a:rPr>
                        <a:t>By end of January 2026, all EM plans will have been reviewed as per agreed 2-year review cycled.</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400" b="1" dirty="0"/>
                        <a:t>National Plan: </a:t>
                      </a:r>
                      <a:r>
                        <a:rPr lang="en-US" sz="1400" dirty="0"/>
                        <a:t>Commitment Met </a:t>
                      </a:r>
                    </a:p>
                    <a:p>
                      <a:r>
                        <a:rPr lang="en-US" sz="1400" b="1" dirty="0"/>
                        <a:t>Regional Plan:</a:t>
                      </a:r>
                      <a:r>
                        <a:rPr lang="en-US" sz="1400" b="0" dirty="0"/>
                        <a:t> On Track</a:t>
                      </a:r>
                      <a:endParaRPr lang="en-US" sz="1400" b="1" dirty="0"/>
                    </a:p>
                  </a:txBody>
                  <a:tcPr>
                    <a:solidFill>
                      <a:srgbClr val="00B050"/>
                    </a:solidFill>
                  </a:tcPr>
                </a:tc>
                <a:tc>
                  <a:txBody>
                    <a:bodyPr/>
                    <a:lstStyle/>
                    <a:p>
                      <a:r>
                        <a:rPr lang="en-US" sz="1400" dirty="0"/>
                        <a:t>April 2024</a:t>
                      </a:r>
                    </a:p>
                  </a:txBody>
                  <a:tcPr/>
                </a:tc>
                <a:extLst>
                  <a:ext uri="{0D108BD9-81ED-4DB2-BD59-A6C34878D82A}">
                    <a16:rowId xmlns:a16="http://schemas.microsoft.com/office/drawing/2014/main" val="3414459320"/>
                  </a:ext>
                </a:extLst>
              </a:tr>
              <a:tr h="1096039">
                <a:tc>
                  <a:txBody>
                    <a:bodyPr/>
                    <a:lstStyle/>
                    <a:p>
                      <a:r>
                        <a:rPr lang="en-US" sz="1600" b="1" dirty="0"/>
                        <a:t>Performance Indicators </a:t>
                      </a:r>
                    </a:p>
                  </a:txBody>
                  <a:tcPr/>
                </a:tc>
                <a:tc>
                  <a:txBody>
                    <a:bodyPr/>
                    <a:lstStyle/>
                    <a:p>
                      <a:pPr marL="285750" lvl="0" indent="-285750">
                        <a:buFont typeface="Arial" panose="020B0604020202020204" pitchFamily="34" charset="0"/>
                        <a:buChar char="•"/>
                      </a:pPr>
                      <a:r>
                        <a:rPr lang="en-US" sz="1400" dirty="0"/>
                        <a:t>19 new indicators in place </a:t>
                      </a:r>
                    </a:p>
                    <a:p>
                      <a:pPr marL="285750" lvl="0" indent="-285750">
                        <a:buFont typeface="Arial" panose="020B0604020202020204" pitchFamily="34" charset="0"/>
                        <a:buChar char="•"/>
                      </a:pPr>
                      <a:r>
                        <a:rPr lang="en-US" sz="1400" dirty="0"/>
                        <a:t>All indicators linked to the United Nations Sustainable Development goals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Review and publication of select indicator results scheduled for Fall 2025</a:t>
                      </a:r>
                    </a:p>
                    <a:p>
                      <a:pPr lvl="0"/>
                      <a:endParaRPr lang="en-US" sz="1400" dirty="0"/>
                    </a:p>
                  </a:txBody>
                  <a:tcPr/>
                </a:tc>
                <a:tc>
                  <a:txBody>
                    <a:bodyPr/>
                    <a:lstStyle/>
                    <a:p>
                      <a:r>
                        <a:rPr lang="en-US" sz="1400" b="1" dirty="0"/>
                        <a:t>On Track</a:t>
                      </a:r>
                    </a:p>
                  </a:txBody>
                  <a:tcPr>
                    <a:solidFill>
                      <a:srgbClr val="00B050"/>
                    </a:solidFill>
                  </a:tcPr>
                </a:tc>
                <a:tc>
                  <a:txBody>
                    <a:bodyPr/>
                    <a:lstStyle/>
                    <a:p>
                      <a:r>
                        <a:rPr lang="en-US" sz="1400" dirty="0"/>
                        <a:t>Fall 2025</a:t>
                      </a:r>
                    </a:p>
                  </a:txBody>
                  <a:tcPr/>
                </a:tc>
                <a:extLst>
                  <a:ext uri="{0D108BD9-81ED-4DB2-BD59-A6C34878D82A}">
                    <a16:rowId xmlns:a16="http://schemas.microsoft.com/office/drawing/2014/main" val="1833362007"/>
                  </a:ext>
                </a:extLst>
              </a:tr>
              <a:tr h="1725633">
                <a:tc>
                  <a:txBody>
                    <a:bodyPr/>
                    <a:lstStyle/>
                    <a:p>
                      <a:r>
                        <a:rPr lang="en-US" sz="1600" b="1" dirty="0"/>
                        <a:t>Comparable and Culturally Appropriate EM Services </a:t>
                      </a:r>
                    </a:p>
                  </a:txBody>
                  <a:tcPr/>
                </a:tc>
                <a:tc>
                  <a:txBody>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ISC defined comparable services, developed Interim Service Standards and After-Action reports which are publicly available and shared with emergency management service delivery partners across all regions.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dirty="0"/>
                    </a:p>
                  </a:txBody>
                  <a:tcPr/>
                </a:tc>
                <a:tc>
                  <a:txBody>
                    <a:bodyPr/>
                    <a:lstStyle/>
                    <a:p>
                      <a:r>
                        <a:rPr lang="en-US" sz="1400" b="1" dirty="0"/>
                        <a:t>MRAP Commitment Considered Met</a:t>
                      </a:r>
                    </a:p>
                  </a:txBody>
                  <a:tcPr>
                    <a:solidFill>
                      <a:srgbClr val="00B050"/>
                    </a:solidFill>
                  </a:tcPr>
                </a:tc>
                <a:tc>
                  <a:txBody>
                    <a:bodyPr/>
                    <a:lstStyle/>
                    <a:p>
                      <a:r>
                        <a:rPr lang="en-US" sz="1400" dirty="0"/>
                        <a:t>April 2024</a:t>
                      </a:r>
                    </a:p>
                  </a:txBody>
                  <a:tcPr/>
                </a:tc>
                <a:extLst>
                  <a:ext uri="{0D108BD9-81ED-4DB2-BD59-A6C34878D82A}">
                    <a16:rowId xmlns:a16="http://schemas.microsoft.com/office/drawing/2014/main" val="3385618526"/>
                  </a:ext>
                </a:extLst>
              </a:tr>
            </a:tbl>
          </a:graphicData>
        </a:graphic>
      </p:graphicFrame>
    </p:spTree>
    <p:extLst>
      <p:ext uri="{BB962C8B-B14F-4D97-AF65-F5344CB8AC3E}">
        <p14:creationId xmlns:p14="http://schemas.microsoft.com/office/powerpoint/2010/main" val="395696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1E3CB89-AB7B-9ECF-F90D-5E19B0F6FA90}"/>
              </a:ext>
            </a:extLst>
          </p:cNvPr>
          <p:cNvSpPr>
            <a:spLocks noGrp="1"/>
          </p:cNvSpPr>
          <p:nvPr>
            <p:ph type="title"/>
          </p:nvPr>
        </p:nvSpPr>
        <p:spPr>
          <a:xfrm>
            <a:off x="508000" y="549564"/>
            <a:ext cx="10464800" cy="304800"/>
          </a:xfrm>
        </p:spPr>
        <p:txBody>
          <a:bodyPr/>
          <a:lstStyle/>
          <a:p>
            <a:r>
              <a:rPr lang="en-US" dirty="0">
                <a:solidFill>
                  <a:schemeClr val="accent1">
                    <a:lumMod val="50000"/>
                  </a:schemeClr>
                </a:solidFill>
              </a:rPr>
              <a:t>UNDRR Disaster Risk Drivers</a:t>
            </a:r>
          </a:p>
        </p:txBody>
      </p:sp>
      <p:pic>
        <p:nvPicPr>
          <p:cNvPr id="5" name="Content Placeholder 4">
            <a:extLst>
              <a:ext uri="{FF2B5EF4-FFF2-40B4-BE49-F238E27FC236}">
                <a16:creationId xmlns:a16="http://schemas.microsoft.com/office/drawing/2014/main" id="{29E83EE1-8890-1889-1006-089DB7E3D718}"/>
              </a:ext>
            </a:extLst>
          </p:cNvPr>
          <p:cNvPicPr>
            <a:picLocks noGrp="1" noChangeAspect="1"/>
          </p:cNvPicPr>
          <p:nvPr>
            <p:ph idx="1"/>
          </p:nvPr>
        </p:nvPicPr>
        <p:blipFill>
          <a:blip r:embed="rId3"/>
          <a:stretch>
            <a:fillRect/>
          </a:stretch>
        </p:blipFill>
        <p:spPr bwMode="auto">
          <a:xfrm>
            <a:off x="3491948" y="1018635"/>
            <a:ext cx="4472609" cy="5504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541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D063-163D-9E71-097B-2783E0154D5C}"/>
              </a:ext>
            </a:extLst>
          </p:cNvPr>
          <p:cNvSpPr>
            <a:spLocks noGrp="1"/>
          </p:cNvSpPr>
          <p:nvPr>
            <p:ph type="title"/>
          </p:nvPr>
        </p:nvSpPr>
        <p:spPr>
          <a:xfrm>
            <a:off x="490538" y="381000"/>
            <a:ext cx="11130722" cy="304800"/>
          </a:xfrm>
        </p:spPr>
        <p:txBody>
          <a:bodyPr/>
          <a:lstStyle/>
          <a:p>
            <a:r>
              <a:rPr lang="en-US" sz="2800" dirty="0">
                <a:solidFill>
                  <a:schemeClr val="accent1">
                    <a:lumMod val="50000"/>
                  </a:schemeClr>
                </a:solidFill>
              </a:rPr>
              <a:t>Multilateral Emergency Management Agreement Progress in SK</a:t>
            </a:r>
          </a:p>
        </p:txBody>
      </p:sp>
      <p:graphicFrame>
        <p:nvGraphicFramePr>
          <p:cNvPr id="4" name="Content Placeholder 3">
            <a:extLst>
              <a:ext uri="{FF2B5EF4-FFF2-40B4-BE49-F238E27FC236}">
                <a16:creationId xmlns:a16="http://schemas.microsoft.com/office/drawing/2014/main" id="{823AE013-4C8A-DB39-D13A-CF5D35B41901}"/>
              </a:ext>
            </a:extLst>
          </p:cNvPr>
          <p:cNvGraphicFramePr>
            <a:graphicFrameLocks noGrp="1"/>
          </p:cNvGraphicFramePr>
          <p:nvPr>
            <p:ph idx="1"/>
            <p:extLst>
              <p:ext uri="{D42A27DB-BD31-4B8C-83A1-F6EECF244321}">
                <p14:modId xmlns:p14="http://schemas.microsoft.com/office/powerpoint/2010/main" val="4104824404"/>
              </p:ext>
            </p:extLst>
          </p:nvPr>
        </p:nvGraphicFramePr>
        <p:xfrm>
          <a:off x="490538" y="1308100"/>
          <a:ext cx="10482262" cy="486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0316956"/>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932F760-2627-40E1-B41C-2CF56DDD3BD1}" vid="{FF39FF32-4B4B-4C01-9DF2-55DD6FB09C6B}"/>
    </a:ext>
  </a:extLst>
</a:theme>
</file>

<file path=ppt/theme/theme2.xml><?xml version="1.0" encoding="utf-8"?>
<a:theme xmlns:a="http://schemas.openxmlformats.org/drawingml/2006/main" name="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9D3740962DA49B761F23FA6D8B583" ma:contentTypeVersion="3" ma:contentTypeDescription="Create a new document." ma:contentTypeScope="" ma:versionID="1387682fa3ac0d55b3525794193d9dec">
  <xsd:schema xmlns:xsd="http://www.w3.org/2001/XMLSchema" xmlns:xs="http://www.w3.org/2001/XMLSchema" xmlns:p="http://schemas.microsoft.com/office/2006/metadata/properties" xmlns:ns2="a904c57e-df29-4b2f-9a4d-f2cdc9751ea6" targetNamespace="http://schemas.microsoft.com/office/2006/metadata/properties" ma:root="true" ma:fieldsID="8e39fd2f67025f1b1b6676232f31eb49" ns2:_="">
    <xsd:import namespace="a904c57e-df29-4b2f-9a4d-f2cdc9751ea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4c57e-df29-4b2f-9a4d-f2cdc9751e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D3C657-B552-4C2E-8E7F-7563AC9B3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4c57e-df29-4b2f-9a4d-f2cdc9751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E994D8-6C5C-4D31-955C-396A9D61B8C1}">
  <ds:schemaRefs>
    <ds:schemaRef ds:uri="http://schemas.microsoft.com/sharepoint/v3/contenttype/forms"/>
  </ds:schemaRefs>
</ds:datastoreItem>
</file>

<file path=customXml/itemProps3.xml><?xml version="1.0" encoding="utf-8"?>
<ds:datastoreItem xmlns:ds="http://schemas.openxmlformats.org/officeDocument/2006/customXml" ds:itemID="{60107726-B32F-4630-95D2-C73B1056C80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3729</TotalTime>
  <Words>1284</Words>
  <Application>Microsoft Office PowerPoint</Application>
  <PresentationFormat>Widescreen</PresentationFormat>
  <Paragraphs>121</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Times New Roman</vt:lpstr>
      <vt:lpstr>Verdana</vt:lpstr>
      <vt:lpstr>Wingdings</vt:lpstr>
      <vt:lpstr>Theme1</vt:lpstr>
      <vt:lpstr>Standard_white</vt:lpstr>
      <vt:lpstr>PowerPoint Presentation</vt:lpstr>
      <vt:lpstr>PowerPoint Presentation</vt:lpstr>
      <vt:lpstr>2025-2026 Wildfire Season in Saskatchewan</vt:lpstr>
      <vt:lpstr>PowerPoint Presentation</vt:lpstr>
      <vt:lpstr>Overview: Scope and findings of the OAG 2022 Audit</vt:lpstr>
      <vt:lpstr>OAG Report: ISC Response Updates</vt:lpstr>
      <vt:lpstr>OAG Report: ISC Response Update (con’t)</vt:lpstr>
      <vt:lpstr>UNDRR Disaster Risk Drivers</vt:lpstr>
      <vt:lpstr>Multilateral Emergency Management Agreement Progress in SK</vt:lpstr>
      <vt:lpstr>ANNEX 1: AG’s 2022 Recommendations (1-4)</vt:lpstr>
      <vt:lpstr>ANNEX 2: AG’s 2022 Recommendations (5-8)</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Strickland, Emma</dc:creator>
  <cp:lastModifiedBy>Ring, Michelle</cp:lastModifiedBy>
  <cp:revision>71</cp:revision>
  <dcterms:created xsi:type="dcterms:W3CDTF">2023-09-28T13:13:31Z</dcterms:created>
  <dcterms:modified xsi:type="dcterms:W3CDTF">2025-10-29T17:36:01Z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0x0101007499D3740962DA49B761F23FA6D8B583</vt:lpwstr>
  </property>
</Properties>
</file>