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80" r:id="rId4"/>
    <p:sldId id="257" r:id="rId5"/>
    <p:sldId id="258" r:id="rId6"/>
    <p:sldId id="259" r:id="rId7"/>
    <p:sldId id="263" r:id="rId8"/>
    <p:sldId id="260" r:id="rId9"/>
    <p:sldId id="261" r:id="rId10"/>
    <p:sldId id="262" r:id="rId11"/>
    <p:sldId id="269" r:id="rId12"/>
    <p:sldId id="270" r:id="rId13"/>
    <p:sldId id="271" r:id="rId14"/>
    <p:sldId id="273" r:id="rId15"/>
    <p:sldId id="274" r:id="rId16"/>
    <p:sldId id="275" r:id="rId17"/>
    <p:sldId id="276" r:id="rId18"/>
    <p:sldId id="278" r:id="rId19"/>
    <p:sldId id="277" r:id="rId20"/>
    <p:sldId id="281" r:id="rId21"/>
    <p:sldId id="267" r:id="rId22"/>
    <p:sldId id="265" r:id="rId23"/>
    <p:sldId id="266" r:id="rId24"/>
    <p:sldId id="26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9178" autoAdjust="0"/>
  </p:normalViewPr>
  <p:slideViewPr>
    <p:cSldViewPr snapToGrid="0" snapToObjects="1">
      <p:cViewPr varScale="1">
        <p:scale>
          <a:sx n="113" d="100"/>
          <a:sy n="113" d="100"/>
        </p:scale>
        <p:origin x="218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43CAA-C851-4F09-95B5-02C0D5DAEDB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036E619-59F3-4805-B1B5-B5EE80FACF96}">
      <dgm:prSet/>
      <dgm:spPr/>
      <dgm:t>
        <a:bodyPr/>
        <a:lstStyle/>
        <a:p>
          <a:pPr>
            <a:defRPr cap="all"/>
          </a:pPr>
          <a:r>
            <a:rPr lang="en-US"/>
            <a:t>Open to anyone passionate about promoting safety.</a:t>
          </a:r>
        </a:p>
      </dgm:t>
    </dgm:pt>
    <dgm:pt modelId="{8BB48181-BAF0-48B3-834A-4D9C49F608EB}" type="parTrans" cxnId="{8EF61569-6FFE-48C6-BFEF-CB24C3B05D16}">
      <dgm:prSet/>
      <dgm:spPr/>
      <dgm:t>
        <a:bodyPr/>
        <a:lstStyle/>
        <a:p>
          <a:endParaRPr lang="en-US"/>
        </a:p>
      </dgm:t>
    </dgm:pt>
    <dgm:pt modelId="{EB0BB9DD-6FC2-4505-91CC-19484B440CB6}" type="sibTrans" cxnId="{8EF61569-6FFE-48C6-BFEF-CB24C3B05D16}">
      <dgm:prSet/>
      <dgm:spPr/>
      <dgm:t>
        <a:bodyPr/>
        <a:lstStyle/>
        <a:p>
          <a:endParaRPr lang="en-US"/>
        </a:p>
      </dgm:t>
    </dgm:pt>
    <dgm:pt modelId="{5CAE1C36-38F1-42CB-A35B-F177FF8235D8}">
      <dgm:prSet/>
      <dgm:spPr/>
      <dgm:t>
        <a:bodyPr/>
        <a:lstStyle/>
        <a:p>
          <a:pPr>
            <a:defRPr cap="all"/>
          </a:pPr>
          <a:r>
            <a:rPr lang="en-US"/>
            <a:t>Ambassadors host presentations, events, and online awareness.</a:t>
          </a:r>
        </a:p>
      </dgm:t>
    </dgm:pt>
    <dgm:pt modelId="{30F8DD4E-7DBF-4B0D-92E6-E571A532360A}" type="parTrans" cxnId="{59E79C5A-2000-4C57-9FA2-B2CF343210A7}">
      <dgm:prSet/>
      <dgm:spPr/>
      <dgm:t>
        <a:bodyPr/>
        <a:lstStyle/>
        <a:p>
          <a:endParaRPr lang="en-US"/>
        </a:p>
      </dgm:t>
    </dgm:pt>
    <dgm:pt modelId="{300ABEE2-6FC0-4B0F-91A2-774472C24CDB}" type="sibTrans" cxnId="{59E79C5A-2000-4C57-9FA2-B2CF343210A7}">
      <dgm:prSet/>
      <dgm:spPr/>
      <dgm:t>
        <a:bodyPr/>
        <a:lstStyle/>
        <a:p>
          <a:endParaRPr lang="en-US"/>
        </a:p>
      </dgm:t>
    </dgm:pt>
    <dgm:pt modelId="{950ABBC3-B62C-473E-88FE-9C85C1C119BF}">
      <dgm:prSet/>
      <dgm:spPr/>
      <dgm:t>
        <a:bodyPr/>
        <a:lstStyle/>
        <a:p>
          <a:pPr>
            <a:defRPr cap="all"/>
          </a:pPr>
          <a:r>
            <a:rPr lang="en-US"/>
            <a:t>Free online training provided by Operation Lifesaver.</a:t>
          </a:r>
        </a:p>
      </dgm:t>
    </dgm:pt>
    <dgm:pt modelId="{36E457F2-23C9-4A63-9F6B-BDA4119DC210}" type="parTrans" cxnId="{D31921A8-51A7-44EF-82D7-C639FD358EAD}">
      <dgm:prSet/>
      <dgm:spPr/>
      <dgm:t>
        <a:bodyPr/>
        <a:lstStyle/>
        <a:p>
          <a:endParaRPr lang="en-US"/>
        </a:p>
      </dgm:t>
    </dgm:pt>
    <dgm:pt modelId="{0ABA68F8-A0B9-4D0B-A5AB-5478031FBE66}" type="sibTrans" cxnId="{D31921A8-51A7-44EF-82D7-C639FD358EAD}">
      <dgm:prSet/>
      <dgm:spPr/>
      <dgm:t>
        <a:bodyPr/>
        <a:lstStyle/>
        <a:p>
          <a:endParaRPr lang="en-US"/>
        </a:p>
      </dgm:t>
    </dgm:pt>
    <dgm:pt modelId="{F8CBB04B-3ABD-4E62-95E7-BE5FB9541EFC}">
      <dgm:prSet/>
      <dgm:spPr/>
      <dgm:t>
        <a:bodyPr/>
        <a:lstStyle/>
        <a:p>
          <a:pPr>
            <a:defRPr cap="all"/>
          </a:pPr>
          <a:r>
            <a:rPr lang="en-US"/>
            <a:t>Recognition and support for community leadership.</a:t>
          </a:r>
        </a:p>
      </dgm:t>
    </dgm:pt>
    <dgm:pt modelId="{0A9BD27F-8DA1-4D96-90C9-0F571F11CDA7}" type="parTrans" cxnId="{1658DF24-7E2F-4506-B549-DCC7F287303A}">
      <dgm:prSet/>
      <dgm:spPr/>
      <dgm:t>
        <a:bodyPr/>
        <a:lstStyle/>
        <a:p>
          <a:endParaRPr lang="en-US"/>
        </a:p>
      </dgm:t>
    </dgm:pt>
    <dgm:pt modelId="{00AFC1CD-9B70-479E-A507-DF646D629F15}" type="sibTrans" cxnId="{1658DF24-7E2F-4506-B549-DCC7F287303A}">
      <dgm:prSet/>
      <dgm:spPr/>
      <dgm:t>
        <a:bodyPr/>
        <a:lstStyle/>
        <a:p>
          <a:endParaRPr lang="en-US"/>
        </a:p>
      </dgm:t>
    </dgm:pt>
    <dgm:pt modelId="{30949530-8250-4B57-B6AD-F961B22FC518}" type="pres">
      <dgm:prSet presAssocID="{CF543CAA-C851-4F09-95B5-02C0D5DAEDB8}" presName="root" presStyleCnt="0">
        <dgm:presLayoutVars>
          <dgm:dir/>
          <dgm:resizeHandles val="exact"/>
        </dgm:presLayoutVars>
      </dgm:prSet>
      <dgm:spPr/>
    </dgm:pt>
    <dgm:pt modelId="{138A9F7E-C83C-4584-AD9F-F2A4A5DDF25C}" type="pres">
      <dgm:prSet presAssocID="{9036E619-59F3-4805-B1B5-B5EE80FACF96}" presName="compNode" presStyleCnt="0"/>
      <dgm:spPr/>
    </dgm:pt>
    <dgm:pt modelId="{C4E7B303-A819-447A-97E8-082BB0CF9C7E}" type="pres">
      <dgm:prSet presAssocID="{9036E619-59F3-4805-B1B5-B5EE80FACF96}" presName="iconBgRect" presStyleLbl="bgShp" presStyleIdx="0" presStyleCnt="4"/>
      <dgm:spPr/>
    </dgm:pt>
    <dgm:pt modelId="{8D139E6D-1CEC-4C6E-BCBA-D9F76C393B3A}" type="pres">
      <dgm:prSet presAssocID="{9036E619-59F3-4805-B1B5-B5EE80FACF9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81241AB6-6FEB-4B6E-A12D-B0CF58D23C5F}" type="pres">
      <dgm:prSet presAssocID="{9036E619-59F3-4805-B1B5-B5EE80FACF96}" presName="spaceRect" presStyleCnt="0"/>
      <dgm:spPr/>
    </dgm:pt>
    <dgm:pt modelId="{FD7021A7-6693-4863-ADEB-95979CD792F4}" type="pres">
      <dgm:prSet presAssocID="{9036E619-59F3-4805-B1B5-B5EE80FACF96}" presName="textRect" presStyleLbl="revTx" presStyleIdx="0" presStyleCnt="4">
        <dgm:presLayoutVars>
          <dgm:chMax val="1"/>
          <dgm:chPref val="1"/>
        </dgm:presLayoutVars>
      </dgm:prSet>
      <dgm:spPr/>
    </dgm:pt>
    <dgm:pt modelId="{81BD7B23-FB16-45A3-A1E6-F19338C9918F}" type="pres">
      <dgm:prSet presAssocID="{EB0BB9DD-6FC2-4505-91CC-19484B440CB6}" presName="sibTrans" presStyleCnt="0"/>
      <dgm:spPr/>
    </dgm:pt>
    <dgm:pt modelId="{EBF42B73-9CE2-4F75-A0F3-B70ED18998A7}" type="pres">
      <dgm:prSet presAssocID="{5CAE1C36-38F1-42CB-A35B-F177FF8235D8}" presName="compNode" presStyleCnt="0"/>
      <dgm:spPr/>
    </dgm:pt>
    <dgm:pt modelId="{924F2939-A0E7-435A-810D-DD9E5FBB7C87}" type="pres">
      <dgm:prSet presAssocID="{5CAE1C36-38F1-42CB-A35B-F177FF8235D8}" presName="iconBgRect" presStyleLbl="bgShp" presStyleIdx="1" presStyleCnt="4"/>
      <dgm:spPr/>
    </dgm:pt>
    <dgm:pt modelId="{723FA232-8210-435C-B671-B2FB796D6AE5}" type="pres">
      <dgm:prSet presAssocID="{5CAE1C36-38F1-42CB-A35B-F177FF8235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4DFE44B7-C802-485A-8762-F108027F7E58}" type="pres">
      <dgm:prSet presAssocID="{5CAE1C36-38F1-42CB-A35B-F177FF8235D8}" presName="spaceRect" presStyleCnt="0"/>
      <dgm:spPr/>
    </dgm:pt>
    <dgm:pt modelId="{CA26385F-7D74-4270-B33B-0C1975E5F357}" type="pres">
      <dgm:prSet presAssocID="{5CAE1C36-38F1-42CB-A35B-F177FF8235D8}" presName="textRect" presStyleLbl="revTx" presStyleIdx="1" presStyleCnt="4">
        <dgm:presLayoutVars>
          <dgm:chMax val="1"/>
          <dgm:chPref val="1"/>
        </dgm:presLayoutVars>
      </dgm:prSet>
      <dgm:spPr/>
    </dgm:pt>
    <dgm:pt modelId="{E762B184-2992-4F01-9E92-1B32DAC2818B}" type="pres">
      <dgm:prSet presAssocID="{300ABEE2-6FC0-4B0F-91A2-774472C24CDB}" presName="sibTrans" presStyleCnt="0"/>
      <dgm:spPr/>
    </dgm:pt>
    <dgm:pt modelId="{383F054D-541D-4E03-8377-A6715642D2CB}" type="pres">
      <dgm:prSet presAssocID="{950ABBC3-B62C-473E-88FE-9C85C1C119BF}" presName="compNode" presStyleCnt="0"/>
      <dgm:spPr/>
    </dgm:pt>
    <dgm:pt modelId="{6F70A3B0-68D2-4A43-BC8E-D14D81341769}" type="pres">
      <dgm:prSet presAssocID="{950ABBC3-B62C-473E-88FE-9C85C1C119BF}" presName="iconBgRect" presStyleLbl="bgShp" presStyleIdx="2" presStyleCnt="4"/>
      <dgm:spPr/>
    </dgm:pt>
    <dgm:pt modelId="{2EA0BA56-D56D-44AE-9D9A-D8F34AC8BB93}" type="pres">
      <dgm:prSet presAssocID="{950ABBC3-B62C-473E-88FE-9C85C1C119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EF3A8C51-F0B7-41DC-9BA3-A86F71E0D819}" type="pres">
      <dgm:prSet presAssocID="{950ABBC3-B62C-473E-88FE-9C85C1C119BF}" presName="spaceRect" presStyleCnt="0"/>
      <dgm:spPr/>
    </dgm:pt>
    <dgm:pt modelId="{099EB322-3891-4F88-AAC5-E940C9DCB05F}" type="pres">
      <dgm:prSet presAssocID="{950ABBC3-B62C-473E-88FE-9C85C1C119BF}" presName="textRect" presStyleLbl="revTx" presStyleIdx="2" presStyleCnt="4">
        <dgm:presLayoutVars>
          <dgm:chMax val="1"/>
          <dgm:chPref val="1"/>
        </dgm:presLayoutVars>
      </dgm:prSet>
      <dgm:spPr/>
    </dgm:pt>
    <dgm:pt modelId="{B0AC2B56-3EEF-4305-B612-5E6DAF5F8806}" type="pres">
      <dgm:prSet presAssocID="{0ABA68F8-A0B9-4D0B-A5AB-5478031FBE66}" presName="sibTrans" presStyleCnt="0"/>
      <dgm:spPr/>
    </dgm:pt>
    <dgm:pt modelId="{DDA8E72B-180C-46E7-9534-BABF5A1ED44C}" type="pres">
      <dgm:prSet presAssocID="{F8CBB04B-3ABD-4E62-95E7-BE5FB9541EFC}" presName="compNode" presStyleCnt="0"/>
      <dgm:spPr/>
    </dgm:pt>
    <dgm:pt modelId="{33FF0AE8-09B2-44FD-B8C6-87A421D11794}" type="pres">
      <dgm:prSet presAssocID="{F8CBB04B-3ABD-4E62-95E7-BE5FB9541EFC}" presName="iconBgRect" presStyleLbl="bgShp" presStyleIdx="3" presStyleCnt="4"/>
      <dgm:spPr/>
    </dgm:pt>
    <dgm:pt modelId="{D98C960E-C80D-4683-B50C-1B19E39A19A6}" type="pres">
      <dgm:prSet presAssocID="{F8CBB04B-3ABD-4E62-95E7-BE5FB9541E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B7589A00-A6BE-4149-9C6B-3193FCC48F4F}" type="pres">
      <dgm:prSet presAssocID="{F8CBB04B-3ABD-4E62-95E7-BE5FB9541EFC}" presName="spaceRect" presStyleCnt="0"/>
      <dgm:spPr/>
    </dgm:pt>
    <dgm:pt modelId="{4023060F-7B0C-404F-8477-575DB8B3A2BA}" type="pres">
      <dgm:prSet presAssocID="{F8CBB04B-3ABD-4E62-95E7-BE5FB9541EFC}" presName="textRect" presStyleLbl="revTx" presStyleIdx="3" presStyleCnt="4">
        <dgm:presLayoutVars>
          <dgm:chMax val="1"/>
          <dgm:chPref val="1"/>
        </dgm:presLayoutVars>
      </dgm:prSet>
      <dgm:spPr/>
    </dgm:pt>
  </dgm:ptLst>
  <dgm:cxnLst>
    <dgm:cxn modelId="{1658DF24-7E2F-4506-B549-DCC7F287303A}" srcId="{CF543CAA-C851-4F09-95B5-02C0D5DAEDB8}" destId="{F8CBB04B-3ABD-4E62-95E7-BE5FB9541EFC}" srcOrd="3" destOrd="0" parTransId="{0A9BD27F-8DA1-4D96-90C9-0F571F11CDA7}" sibTransId="{00AFC1CD-9B70-479E-A507-DF646D629F15}"/>
    <dgm:cxn modelId="{4C515850-309D-4DED-91D8-AAF3A8593258}" type="presOf" srcId="{5CAE1C36-38F1-42CB-A35B-F177FF8235D8}" destId="{CA26385F-7D74-4270-B33B-0C1975E5F357}" srcOrd="0" destOrd="0" presId="urn:microsoft.com/office/officeart/2018/5/layout/IconCircleLabelList"/>
    <dgm:cxn modelId="{59E79C5A-2000-4C57-9FA2-B2CF343210A7}" srcId="{CF543CAA-C851-4F09-95B5-02C0D5DAEDB8}" destId="{5CAE1C36-38F1-42CB-A35B-F177FF8235D8}" srcOrd="1" destOrd="0" parTransId="{30F8DD4E-7DBF-4B0D-92E6-E571A532360A}" sibTransId="{300ABEE2-6FC0-4B0F-91A2-774472C24CDB}"/>
    <dgm:cxn modelId="{8EF61569-6FFE-48C6-BFEF-CB24C3B05D16}" srcId="{CF543CAA-C851-4F09-95B5-02C0D5DAEDB8}" destId="{9036E619-59F3-4805-B1B5-B5EE80FACF96}" srcOrd="0" destOrd="0" parTransId="{8BB48181-BAF0-48B3-834A-4D9C49F608EB}" sibTransId="{EB0BB9DD-6FC2-4505-91CC-19484B440CB6}"/>
    <dgm:cxn modelId="{5C6E8F87-72F6-4A35-AAFC-D301AE341D09}" type="presOf" srcId="{9036E619-59F3-4805-B1B5-B5EE80FACF96}" destId="{FD7021A7-6693-4863-ADEB-95979CD792F4}" srcOrd="0" destOrd="0" presId="urn:microsoft.com/office/officeart/2018/5/layout/IconCircleLabelList"/>
    <dgm:cxn modelId="{D31921A8-51A7-44EF-82D7-C639FD358EAD}" srcId="{CF543CAA-C851-4F09-95B5-02C0D5DAEDB8}" destId="{950ABBC3-B62C-473E-88FE-9C85C1C119BF}" srcOrd="2" destOrd="0" parTransId="{36E457F2-23C9-4A63-9F6B-BDA4119DC210}" sibTransId="{0ABA68F8-A0B9-4D0B-A5AB-5478031FBE66}"/>
    <dgm:cxn modelId="{8BE21DCB-207E-4BDA-AC19-408AC6B23B28}" type="presOf" srcId="{CF543CAA-C851-4F09-95B5-02C0D5DAEDB8}" destId="{30949530-8250-4B57-B6AD-F961B22FC518}" srcOrd="0" destOrd="0" presId="urn:microsoft.com/office/officeart/2018/5/layout/IconCircleLabelList"/>
    <dgm:cxn modelId="{566BC0E8-B6C0-4AC2-A88E-6BE552425FF1}" type="presOf" srcId="{F8CBB04B-3ABD-4E62-95E7-BE5FB9541EFC}" destId="{4023060F-7B0C-404F-8477-575DB8B3A2BA}" srcOrd="0" destOrd="0" presId="urn:microsoft.com/office/officeart/2018/5/layout/IconCircleLabelList"/>
    <dgm:cxn modelId="{76A7E6F4-4587-4272-B3D9-9B41A73F5AF7}" type="presOf" srcId="{950ABBC3-B62C-473E-88FE-9C85C1C119BF}" destId="{099EB322-3891-4F88-AAC5-E940C9DCB05F}" srcOrd="0" destOrd="0" presId="urn:microsoft.com/office/officeart/2018/5/layout/IconCircleLabelList"/>
    <dgm:cxn modelId="{8BA5C345-38A0-40CD-A231-1DE9BD216BD1}" type="presParOf" srcId="{30949530-8250-4B57-B6AD-F961B22FC518}" destId="{138A9F7E-C83C-4584-AD9F-F2A4A5DDF25C}" srcOrd="0" destOrd="0" presId="urn:microsoft.com/office/officeart/2018/5/layout/IconCircleLabelList"/>
    <dgm:cxn modelId="{62BAACCB-9F1A-4AE7-959A-88CAA66B6B06}" type="presParOf" srcId="{138A9F7E-C83C-4584-AD9F-F2A4A5DDF25C}" destId="{C4E7B303-A819-447A-97E8-082BB0CF9C7E}" srcOrd="0" destOrd="0" presId="urn:microsoft.com/office/officeart/2018/5/layout/IconCircleLabelList"/>
    <dgm:cxn modelId="{D662CEDA-E5C7-473B-A10C-294E58BDE65D}" type="presParOf" srcId="{138A9F7E-C83C-4584-AD9F-F2A4A5DDF25C}" destId="{8D139E6D-1CEC-4C6E-BCBA-D9F76C393B3A}" srcOrd="1" destOrd="0" presId="urn:microsoft.com/office/officeart/2018/5/layout/IconCircleLabelList"/>
    <dgm:cxn modelId="{D596CF1A-9236-4990-9598-1624EEA4E99D}" type="presParOf" srcId="{138A9F7E-C83C-4584-AD9F-F2A4A5DDF25C}" destId="{81241AB6-6FEB-4B6E-A12D-B0CF58D23C5F}" srcOrd="2" destOrd="0" presId="urn:microsoft.com/office/officeart/2018/5/layout/IconCircleLabelList"/>
    <dgm:cxn modelId="{1A02E879-4FD7-404C-B414-CBDFB310B46C}" type="presParOf" srcId="{138A9F7E-C83C-4584-AD9F-F2A4A5DDF25C}" destId="{FD7021A7-6693-4863-ADEB-95979CD792F4}" srcOrd="3" destOrd="0" presId="urn:microsoft.com/office/officeart/2018/5/layout/IconCircleLabelList"/>
    <dgm:cxn modelId="{DF3EDB92-2853-40C9-B239-A7A8202452F6}" type="presParOf" srcId="{30949530-8250-4B57-B6AD-F961B22FC518}" destId="{81BD7B23-FB16-45A3-A1E6-F19338C9918F}" srcOrd="1" destOrd="0" presId="urn:microsoft.com/office/officeart/2018/5/layout/IconCircleLabelList"/>
    <dgm:cxn modelId="{8A9D28C4-485E-444F-96BD-A6D65CB2218F}" type="presParOf" srcId="{30949530-8250-4B57-B6AD-F961B22FC518}" destId="{EBF42B73-9CE2-4F75-A0F3-B70ED18998A7}" srcOrd="2" destOrd="0" presId="urn:microsoft.com/office/officeart/2018/5/layout/IconCircleLabelList"/>
    <dgm:cxn modelId="{6F495F82-CC2B-43FB-B0AD-CAD2566F6F79}" type="presParOf" srcId="{EBF42B73-9CE2-4F75-A0F3-B70ED18998A7}" destId="{924F2939-A0E7-435A-810D-DD9E5FBB7C87}" srcOrd="0" destOrd="0" presId="urn:microsoft.com/office/officeart/2018/5/layout/IconCircleLabelList"/>
    <dgm:cxn modelId="{69E211B7-4ABB-48DE-AF86-49AB12DAB1CE}" type="presParOf" srcId="{EBF42B73-9CE2-4F75-A0F3-B70ED18998A7}" destId="{723FA232-8210-435C-B671-B2FB796D6AE5}" srcOrd="1" destOrd="0" presId="urn:microsoft.com/office/officeart/2018/5/layout/IconCircleLabelList"/>
    <dgm:cxn modelId="{B4420D82-A2A5-4D71-92FB-EE1740006A8F}" type="presParOf" srcId="{EBF42B73-9CE2-4F75-A0F3-B70ED18998A7}" destId="{4DFE44B7-C802-485A-8762-F108027F7E58}" srcOrd="2" destOrd="0" presId="urn:microsoft.com/office/officeart/2018/5/layout/IconCircleLabelList"/>
    <dgm:cxn modelId="{5C6926FD-3883-4739-BD3C-B8F684BA80B2}" type="presParOf" srcId="{EBF42B73-9CE2-4F75-A0F3-B70ED18998A7}" destId="{CA26385F-7D74-4270-B33B-0C1975E5F357}" srcOrd="3" destOrd="0" presId="urn:microsoft.com/office/officeart/2018/5/layout/IconCircleLabelList"/>
    <dgm:cxn modelId="{3650B29E-BCB1-471D-92D2-B4CB37820377}" type="presParOf" srcId="{30949530-8250-4B57-B6AD-F961B22FC518}" destId="{E762B184-2992-4F01-9E92-1B32DAC2818B}" srcOrd="3" destOrd="0" presId="urn:microsoft.com/office/officeart/2018/5/layout/IconCircleLabelList"/>
    <dgm:cxn modelId="{5E558A95-9842-4CAF-BFEF-C2DCDE765F31}" type="presParOf" srcId="{30949530-8250-4B57-B6AD-F961B22FC518}" destId="{383F054D-541D-4E03-8377-A6715642D2CB}" srcOrd="4" destOrd="0" presId="urn:microsoft.com/office/officeart/2018/5/layout/IconCircleLabelList"/>
    <dgm:cxn modelId="{01942295-5FB9-4A1B-9918-8919D94C2773}" type="presParOf" srcId="{383F054D-541D-4E03-8377-A6715642D2CB}" destId="{6F70A3B0-68D2-4A43-BC8E-D14D81341769}" srcOrd="0" destOrd="0" presId="urn:microsoft.com/office/officeart/2018/5/layout/IconCircleLabelList"/>
    <dgm:cxn modelId="{71B83A4A-0C58-4B43-A097-FF8D0D7342CB}" type="presParOf" srcId="{383F054D-541D-4E03-8377-A6715642D2CB}" destId="{2EA0BA56-D56D-44AE-9D9A-D8F34AC8BB93}" srcOrd="1" destOrd="0" presId="urn:microsoft.com/office/officeart/2018/5/layout/IconCircleLabelList"/>
    <dgm:cxn modelId="{78C17099-C3C4-4C36-B329-F78E2E5D4BFE}" type="presParOf" srcId="{383F054D-541D-4E03-8377-A6715642D2CB}" destId="{EF3A8C51-F0B7-41DC-9BA3-A86F71E0D819}" srcOrd="2" destOrd="0" presId="urn:microsoft.com/office/officeart/2018/5/layout/IconCircleLabelList"/>
    <dgm:cxn modelId="{B193E713-C3CC-4F3F-9FDA-F32F4E7333A3}" type="presParOf" srcId="{383F054D-541D-4E03-8377-A6715642D2CB}" destId="{099EB322-3891-4F88-AAC5-E940C9DCB05F}" srcOrd="3" destOrd="0" presId="urn:microsoft.com/office/officeart/2018/5/layout/IconCircleLabelList"/>
    <dgm:cxn modelId="{0D905D3E-D726-41C1-A7FE-A7DB44258115}" type="presParOf" srcId="{30949530-8250-4B57-B6AD-F961B22FC518}" destId="{B0AC2B56-3EEF-4305-B612-5E6DAF5F8806}" srcOrd="5" destOrd="0" presId="urn:microsoft.com/office/officeart/2018/5/layout/IconCircleLabelList"/>
    <dgm:cxn modelId="{1DAED848-1B32-4B5F-8DEE-79E63CD5F3DA}" type="presParOf" srcId="{30949530-8250-4B57-B6AD-F961B22FC518}" destId="{DDA8E72B-180C-46E7-9534-BABF5A1ED44C}" srcOrd="6" destOrd="0" presId="urn:microsoft.com/office/officeart/2018/5/layout/IconCircleLabelList"/>
    <dgm:cxn modelId="{965F0C38-A463-4ECF-8CB1-6ECB5392151B}" type="presParOf" srcId="{DDA8E72B-180C-46E7-9534-BABF5A1ED44C}" destId="{33FF0AE8-09B2-44FD-B8C6-87A421D11794}" srcOrd="0" destOrd="0" presId="urn:microsoft.com/office/officeart/2018/5/layout/IconCircleLabelList"/>
    <dgm:cxn modelId="{A1D70770-C9FE-4891-BEFF-9E1E334C8C05}" type="presParOf" srcId="{DDA8E72B-180C-46E7-9534-BABF5A1ED44C}" destId="{D98C960E-C80D-4683-B50C-1B19E39A19A6}" srcOrd="1" destOrd="0" presId="urn:microsoft.com/office/officeart/2018/5/layout/IconCircleLabelList"/>
    <dgm:cxn modelId="{2D75394D-2FD2-49DF-98EE-7994BEB17F7E}" type="presParOf" srcId="{DDA8E72B-180C-46E7-9534-BABF5A1ED44C}" destId="{B7589A00-A6BE-4149-9C6B-3193FCC48F4F}" srcOrd="2" destOrd="0" presId="urn:microsoft.com/office/officeart/2018/5/layout/IconCircleLabelList"/>
    <dgm:cxn modelId="{C6F3B265-6208-401B-BBAB-FA5113EB82B0}" type="presParOf" srcId="{DDA8E72B-180C-46E7-9534-BABF5A1ED44C}" destId="{4023060F-7B0C-404F-8477-575DB8B3A2B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7B303-A819-447A-97E8-082BB0CF9C7E}">
      <dsp:nvSpPr>
        <dsp:cNvPr id="0" name=""/>
        <dsp:cNvSpPr/>
      </dsp:nvSpPr>
      <dsp:spPr>
        <a:xfrm>
          <a:off x="341781" y="1130473"/>
          <a:ext cx="1062615" cy="10626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39E6D-1CEC-4C6E-BCBA-D9F76C393B3A}">
      <dsp:nvSpPr>
        <dsp:cNvPr id="0" name=""/>
        <dsp:cNvSpPr/>
      </dsp:nvSpPr>
      <dsp:spPr>
        <a:xfrm>
          <a:off x="568240" y="1356932"/>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7021A7-6693-4863-ADEB-95979CD792F4}">
      <dsp:nvSpPr>
        <dsp:cNvPr id="0" name=""/>
        <dsp:cNvSpPr/>
      </dsp:nvSpPr>
      <dsp:spPr>
        <a:xfrm>
          <a:off x="2092"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Open to anyone passionate about promoting safety.</a:t>
          </a:r>
        </a:p>
      </dsp:txBody>
      <dsp:txXfrm>
        <a:off x="2092" y="2524067"/>
        <a:ext cx="1741992" cy="696796"/>
      </dsp:txXfrm>
    </dsp:sp>
    <dsp:sp modelId="{924F2939-A0E7-435A-810D-DD9E5FBB7C87}">
      <dsp:nvSpPr>
        <dsp:cNvPr id="0" name=""/>
        <dsp:cNvSpPr/>
      </dsp:nvSpPr>
      <dsp:spPr>
        <a:xfrm>
          <a:off x="2388621" y="1130473"/>
          <a:ext cx="1062615" cy="10626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FA232-8210-435C-B671-B2FB796D6AE5}">
      <dsp:nvSpPr>
        <dsp:cNvPr id="0" name=""/>
        <dsp:cNvSpPr/>
      </dsp:nvSpPr>
      <dsp:spPr>
        <a:xfrm>
          <a:off x="2615080" y="1356932"/>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26385F-7D74-4270-B33B-0C1975E5F357}">
      <dsp:nvSpPr>
        <dsp:cNvPr id="0" name=""/>
        <dsp:cNvSpPr/>
      </dsp:nvSpPr>
      <dsp:spPr>
        <a:xfrm>
          <a:off x="2048933"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Ambassadors host presentations, events, and online awareness.</a:t>
          </a:r>
        </a:p>
      </dsp:txBody>
      <dsp:txXfrm>
        <a:off x="2048933" y="2524067"/>
        <a:ext cx="1741992" cy="696796"/>
      </dsp:txXfrm>
    </dsp:sp>
    <dsp:sp modelId="{6F70A3B0-68D2-4A43-BC8E-D14D81341769}">
      <dsp:nvSpPr>
        <dsp:cNvPr id="0" name=""/>
        <dsp:cNvSpPr/>
      </dsp:nvSpPr>
      <dsp:spPr>
        <a:xfrm>
          <a:off x="4435462" y="1130473"/>
          <a:ext cx="1062615" cy="10626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0BA56-D56D-44AE-9D9A-D8F34AC8BB93}">
      <dsp:nvSpPr>
        <dsp:cNvPr id="0" name=""/>
        <dsp:cNvSpPr/>
      </dsp:nvSpPr>
      <dsp:spPr>
        <a:xfrm>
          <a:off x="4661921" y="1356932"/>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9EB322-3891-4F88-AAC5-E940C9DCB05F}">
      <dsp:nvSpPr>
        <dsp:cNvPr id="0" name=""/>
        <dsp:cNvSpPr/>
      </dsp:nvSpPr>
      <dsp:spPr>
        <a:xfrm>
          <a:off x="4095774"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Free online training provided by Operation Lifesaver.</a:t>
          </a:r>
        </a:p>
      </dsp:txBody>
      <dsp:txXfrm>
        <a:off x="4095774" y="2524067"/>
        <a:ext cx="1741992" cy="696796"/>
      </dsp:txXfrm>
    </dsp:sp>
    <dsp:sp modelId="{33FF0AE8-09B2-44FD-B8C6-87A421D11794}">
      <dsp:nvSpPr>
        <dsp:cNvPr id="0" name=""/>
        <dsp:cNvSpPr/>
      </dsp:nvSpPr>
      <dsp:spPr>
        <a:xfrm>
          <a:off x="6482303" y="1130473"/>
          <a:ext cx="1062615" cy="10626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C960E-C80D-4683-B50C-1B19E39A19A6}">
      <dsp:nvSpPr>
        <dsp:cNvPr id="0" name=""/>
        <dsp:cNvSpPr/>
      </dsp:nvSpPr>
      <dsp:spPr>
        <a:xfrm>
          <a:off x="6708762" y="1356932"/>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23060F-7B0C-404F-8477-575DB8B3A2BA}">
      <dsp:nvSpPr>
        <dsp:cNvPr id="0" name=""/>
        <dsp:cNvSpPr/>
      </dsp:nvSpPr>
      <dsp:spPr>
        <a:xfrm>
          <a:off x="6142615"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Recognition and support for community leadership.</a:t>
          </a:r>
        </a:p>
      </dsp:txBody>
      <dsp:txXfrm>
        <a:off x="6142615" y="2524067"/>
        <a:ext cx="1741992" cy="69679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7" name="Rectangle 5136">
            <a:extLst>
              <a:ext uri="{FF2B5EF4-FFF2-40B4-BE49-F238E27FC236}">
                <a16:creationId xmlns:a16="http://schemas.microsoft.com/office/drawing/2014/main" id="{E32EEBD4-2EE2-4943-A13A-027C8021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2599" y="753626"/>
            <a:ext cx="4089401" cy="3004145"/>
          </a:xfrm>
        </p:spPr>
        <p:txBody>
          <a:bodyPr>
            <a:normAutofit/>
          </a:bodyPr>
          <a:lstStyle/>
          <a:p>
            <a:pPr>
              <a:lnSpc>
                <a:spcPct val="90000"/>
              </a:lnSpc>
            </a:pPr>
            <a:r>
              <a:rPr lang="en-US" sz="3700"/>
              <a:t>2025 Saskatchewan First Nation Emergency Mangement Forum</a:t>
            </a:r>
          </a:p>
        </p:txBody>
      </p:sp>
      <p:sp>
        <p:nvSpPr>
          <p:cNvPr id="3" name="Subtitle 2"/>
          <p:cNvSpPr>
            <a:spLocks noGrp="1"/>
          </p:cNvSpPr>
          <p:nvPr>
            <p:ph type="subTitle" idx="1"/>
          </p:nvPr>
        </p:nvSpPr>
        <p:spPr>
          <a:xfrm>
            <a:off x="482598" y="3849845"/>
            <a:ext cx="4089402" cy="2189214"/>
          </a:xfrm>
        </p:spPr>
        <p:txBody>
          <a:bodyPr>
            <a:normAutofit/>
          </a:bodyPr>
          <a:lstStyle/>
          <a:p>
            <a:r>
              <a:rPr lang="en-CA"/>
              <a:t>Peter Dobrowolski – Operation Lifesaver Canada</a:t>
            </a:r>
          </a:p>
        </p:txBody>
      </p:sp>
      <p:sp>
        <p:nvSpPr>
          <p:cNvPr id="5139" name="Freeform: Shape 5138">
            <a:extLst>
              <a:ext uri="{FF2B5EF4-FFF2-40B4-BE49-F238E27FC236}">
                <a16:creationId xmlns:a16="http://schemas.microsoft.com/office/drawing/2014/main" id="{8F22F920-02D7-497A-892A-5A1799A6E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3568" y="0"/>
            <a:ext cx="1259369" cy="925847"/>
          </a:xfrm>
          <a:custGeom>
            <a:avLst/>
            <a:gdLst>
              <a:gd name="connsiteX0" fmla="*/ 0 w 1679159"/>
              <a:gd name="connsiteY0" fmla="*/ 0 h 925847"/>
              <a:gd name="connsiteX1" fmla="*/ 123825 w 1679159"/>
              <a:gd name="connsiteY1" fmla="*/ 0 h 925847"/>
              <a:gd name="connsiteX2" fmla="*/ 123825 w 1679159"/>
              <a:gd name="connsiteY2" fmla="*/ 756588 h 925847"/>
              <a:gd name="connsiteX3" fmla="*/ 1431852 w 1679159"/>
              <a:gd name="connsiteY3" fmla="*/ 0 h 925847"/>
              <a:gd name="connsiteX4" fmla="*/ 1679159 w 1679159"/>
              <a:gd name="connsiteY4" fmla="*/ 0 h 925847"/>
              <a:gd name="connsiteX5" fmla="*/ 92869 w 1679159"/>
              <a:gd name="connsiteY5" fmla="*/ 917560 h 925847"/>
              <a:gd name="connsiteX6" fmla="*/ 61913 w 1679159"/>
              <a:gd name="connsiteY6" fmla="*/ 925847 h 925847"/>
              <a:gd name="connsiteX7" fmla="*/ 0 w 1679159"/>
              <a:gd name="connsiteY7" fmla="*/ 863935 h 92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9159" h="925847">
                <a:moveTo>
                  <a:pt x="0" y="0"/>
                </a:moveTo>
                <a:lnTo>
                  <a:pt x="123825" y="0"/>
                </a:lnTo>
                <a:lnTo>
                  <a:pt x="123825" y="756588"/>
                </a:lnTo>
                <a:lnTo>
                  <a:pt x="1431852" y="0"/>
                </a:lnTo>
                <a:lnTo>
                  <a:pt x="1679159" y="0"/>
                </a:lnTo>
                <a:lnTo>
                  <a:pt x="92869" y="917560"/>
                </a:lnTo>
                <a:cubicBezTo>
                  <a:pt x="83458" y="922999"/>
                  <a:pt x="72780" y="925857"/>
                  <a:pt x="61913" y="925847"/>
                </a:cubicBezTo>
                <a:cubicBezTo>
                  <a:pt x="27719" y="925847"/>
                  <a:pt x="0" y="898129"/>
                  <a:pt x="0" y="863935"/>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5146" name="Oval 5145">
            <a:extLst>
              <a:ext uri="{FF2B5EF4-FFF2-40B4-BE49-F238E27FC236}">
                <a16:creationId xmlns:a16="http://schemas.microsoft.com/office/drawing/2014/main" id="{21BA6915-E6D0-4619-9A50-B788D0048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761" y="400837"/>
            <a:ext cx="267755" cy="35700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logo of a buffalo&#10;&#10;AI-generated content may be incorrect.">
            <a:extLst>
              <a:ext uri="{FF2B5EF4-FFF2-40B4-BE49-F238E27FC236}">
                <a16:creationId xmlns:a16="http://schemas.microsoft.com/office/drawing/2014/main" id="{A47009E0-1398-3577-138B-766A256A66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3567" y="1188245"/>
            <a:ext cx="1816949" cy="2177761"/>
          </a:xfrm>
          <a:custGeom>
            <a:avLst/>
            <a:gdLst/>
            <a:ahLst/>
            <a:cxnLst/>
            <a:rect l="l" t="t" r="r" b="b"/>
            <a:pathLst>
              <a:path w="2498961" h="2498961">
                <a:moveTo>
                  <a:pt x="65723" y="0"/>
                </a:moveTo>
                <a:lnTo>
                  <a:pt x="2433238" y="0"/>
                </a:lnTo>
                <a:cubicBezTo>
                  <a:pt x="2469536" y="0"/>
                  <a:pt x="2498961" y="29425"/>
                  <a:pt x="2498961" y="65723"/>
                </a:cubicBezTo>
                <a:lnTo>
                  <a:pt x="2498961" y="2433238"/>
                </a:lnTo>
                <a:cubicBezTo>
                  <a:pt x="2498961" y="2469536"/>
                  <a:pt x="2469536" y="2498961"/>
                  <a:pt x="2433238" y="2498961"/>
                </a:cubicBezTo>
                <a:lnTo>
                  <a:pt x="65723" y="2498961"/>
                </a:lnTo>
                <a:cubicBezTo>
                  <a:pt x="29425" y="2498961"/>
                  <a:pt x="0" y="2469536"/>
                  <a:pt x="0" y="2433238"/>
                </a:cubicBezTo>
                <a:lnTo>
                  <a:pt x="0" y="65723"/>
                </a:lnTo>
                <a:cubicBezTo>
                  <a:pt x="0" y="29425"/>
                  <a:pt x="29425" y="0"/>
                  <a:pt x="6572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red and grey cross with a red x&#10;&#10;AI-generated content may be incorrect.">
            <a:extLst>
              <a:ext uri="{FF2B5EF4-FFF2-40B4-BE49-F238E27FC236}">
                <a16:creationId xmlns:a16="http://schemas.microsoft.com/office/drawing/2014/main" id="{C7655A69-B52A-EFF4-260C-AB48384F1986}"/>
              </a:ext>
            </a:extLst>
          </p:cNvPr>
          <p:cNvPicPr>
            <a:picLocks noChangeAspect="1"/>
          </p:cNvPicPr>
          <p:nvPr/>
        </p:nvPicPr>
        <p:blipFill>
          <a:blip r:embed="rId3"/>
          <a:srcRect t="382" r="-3" b="-3"/>
          <a:stretch>
            <a:fillRect/>
          </a:stretch>
        </p:blipFill>
        <p:spPr>
          <a:xfrm>
            <a:off x="7207208" y="228079"/>
            <a:ext cx="1772345" cy="2445212"/>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5" name="Picture 4" descr="A logo with a black background&#10;&#10;AI-generated content may be incorrect.">
            <a:extLst>
              <a:ext uri="{FF2B5EF4-FFF2-40B4-BE49-F238E27FC236}">
                <a16:creationId xmlns:a16="http://schemas.microsoft.com/office/drawing/2014/main" id="{7DA7EAE9-EE32-AF1C-BE4F-0CD6F1FF93D9}"/>
              </a:ext>
            </a:extLst>
          </p:cNvPr>
          <p:cNvPicPr>
            <a:picLocks noChangeAspect="1"/>
          </p:cNvPicPr>
          <p:nvPr/>
        </p:nvPicPr>
        <p:blipFill>
          <a:blip r:embed="rId4"/>
          <a:srcRect l="10304" r="-5" b="-5"/>
          <a:stretch>
            <a:fillRect/>
          </a:stretch>
        </p:blipFill>
        <p:spPr>
          <a:xfrm>
            <a:off x="5073567" y="3796410"/>
            <a:ext cx="1769311" cy="2441033"/>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6" name="Picture 5" descr="A blue logo on a black background&#10;&#10;AI-generated content may be incorrect.">
            <a:extLst>
              <a:ext uri="{FF2B5EF4-FFF2-40B4-BE49-F238E27FC236}">
                <a16:creationId xmlns:a16="http://schemas.microsoft.com/office/drawing/2014/main" id="{BA5964C6-920C-8255-8FA3-BFEADA16459C}"/>
              </a:ext>
            </a:extLst>
          </p:cNvPr>
          <p:cNvPicPr>
            <a:picLocks noChangeAspect="1"/>
          </p:cNvPicPr>
          <p:nvPr/>
        </p:nvPicPr>
        <p:blipFill>
          <a:blip r:embed="rId5"/>
          <a:srcRect l="17937" r="12843"/>
          <a:stretch>
            <a:fillRect/>
          </a:stretch>
        </p:blipFill>
        <p:spPr>
          <a:xfrm>
            <a:off x="7207208" y="3019852"/>
            <a:ext cx="1755939" cy="2422598"/>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5147" name="Freeform: Shape 5146">
            <a:extLst>
              <a:ext uri="{FF2B5EF4-FFF2-40B4-BE49-F238E27FC236}">
                <a16:creationId xmlns:a16="http://schemas.microsoft.com/office/drawing/2014/main" id="{4DDF45CC-3E53-4361-852F-16750ABA7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27" y="6356350"/>
            <a:ext cx="908891"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5" name="Freeform: Shape 5144">
            <a:extLst>
              <a:ext uri="{FF2B5EF4-FFF2-40B4-BE49-F238E27FC236}">
                <a16:creationId xmlns:a16="http://schemas.microsoft.com/office/drawing/2014/main" id="{025B8C08-2FE2-4EE7-8826-38541619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7481485" y="5853103"/>
            <a:ext cx="1321324" cy="1112151"/>
          </a:xfrm>
          <a:custGeom>
            <a:avLst/>
            <a:gdLst>
              <a:gd name="connsiteX0" fmla="*/ 1585229 w 1761765"/>
              <a:gd name="connsiteY0" fmla="*/ 764759 h 1112151"/>
              <a:gd name="connsiteX1" fmla="*/ 1623024 w 1761765"/>
              <a:gd name="connsiteY1" fmla="*/ 792810 h 1112151"/>
              <a:gd name="connsiteX2" fmla="*/ 1711735 w 1761765"/>
              <a:gd name="connsiteY2" fmla="*/ 970132 h 1112151"/>
              <a:gd name="connsiteX3" fmla="*/ 1761765 w 1761765"/>
              <a:gd name="connsiteY3" fmla="*/ 1112151 h 1112151"/>
              <a:gd name="connsiteX4" fmla="*/ 1621544 w 1761765"/>
              <a:gd name="connsiteY4" fmla="*/ 1095575 h 1112151"/>
              <a:gd name="connsiteX5" fmla="*/ 1594821 w 1761765"/>
              <a:gd name="connsiteY5" fmla="*/ 1019711 h 1112151"/>
              <a:gd name="connsiteX6" fmla="*/ 1513200 w 1761765"/>
              <a:gd name="connsiteY6" fmla="*/ 856627 h 1112151"/>
              <a:gd name="connsiteX7" fmla="*/ 1538499 w 1761765"/>
              <a:gd name="connsiteY7" fmla="*/ 770415 h 1112151"/>
              <a:gd name="connsiteX8" fmla="*/ 1585229 w 1761765"/>
              <a:gd name="connsiteY8" fmla="*/ 764759 h 1112151"/>
              <a:gd name="connsiteX9" fmla="*/ 933455 w 1761765"/>
              <a:gd name="connsiteY9" fmla="*/ 161308 h 1112151"/>
              <a:gd name="connsiteX10" fmla="*/ 957797 w 1761765"/>
              <a:gd name="connsiteY10" fmla="*/ 167970 h 1112151"/>
              <a:gd name="connsiteX11" fmla="*/ 1286982 w 1761765"/>
              <a:gd name="connsiteY11" fmla="*/ 387616 h 1112151"/>
              <a:gd name="connsiteX12" fmla="*/ 1293725 w 1761765"/>
              <a:gd name="connsiteY12" fmla="*/ 477075 h 1112151"/>
              <a:gd name="connsiteX13" fmla="*/ 1245453 w 1761765"/>
              <a:gd name="connsiteY13" fmla="*/ 499154 h 1112151"/>
              <a:gd name="connsiteX14" fmla="*/ 1245167 w 1761765"/>
              <a:gd name="connsiteY14" fmla="*/ 499154 h 1112151"/>
              <a:gd name="connsiteX15" fmla="*/ 1203638 w 1761765"/>
              <a:gd name="connsiteY15" fmla="*/ 484104 h 1112151"/>
              <a:gd name="connsiteX16" fmla="*/ 900647 w 1761765"/>
              <a:gd name="connsiteY16" fmla="*/ 281508 h 1112151"/>
              <a:gd name="connsiteX17" fmla="*/ 872454 w 1761765"/>
              <a:gd name="connsiteY17" fmla="*/ 196164 h 1112151"/>
              <a:gd name="connsiteX18" fmla="*/ 933455 w 1761765"/>
              <a:gd name="connsiteY18" fmla="*/ 161308 h 1112151"/>
              <a:gd name="connsiteX19" fmla="*/ 454020 w 1761765"/>
              <a:gd name="connsiteY19" fmla="*/ 13474 h 1112151"/>
              <a:gd name="connsiteX20" fmla="*/ 477919 w 1761765"/>
              <a:gd name="connsiteY20" fmla="*/ 21437 h 1112151"/>
              <a:gd name="connsiteX21" fmla="*/ 509236 w 1761765"/>
              <a:gd name="connsiteY21" fmla="*/ 84182 h 1112151"/>
              <a:gd name="connsiteX22" fmla="*/ 445829 w 1761765"/>
              <a:gd name="connsiteY22" fmla="*/ 139871 h 1112151"/>
              <a:gd name="connsiteX23" fmla="*/ 437447 w 1761765"/>
              <a:gd name="connsiteY23" fmla="*/ 139395 h 1112151"/>
              <a:gd name="connsiteX24" fmla="*/ 73211 w 1761765"/>
              <a:gd name="connsiteY24" fmla="*/ 137204 h 1112151"/>
              <a:gd name="connsiteX25" fmla="*/ 749 w 1761765"/>
              <a:gd name="connsiteY25" fmla="*/ 84082 h 1112151"/>
              <a:gd name="connsiteX26" fmla="*/ 53871 w 1761765"/>
              <a:gd name="connsiteY26" fmla="*/ 11621 h 1112151"/>
              <a:gd name="connsiteX27" fmla="*/ 58352 w 1761765"/>
              <a:gd name="connsiteY27" fmla="*/ 11093 h 1112151"/>
              <a:gd name="connsiteX28" fmla="*/ 454020 w 1761765"/>
              <a:gd name="connsiteY28" fmla="*/ 13474 h 111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61765" h="1112151">
                <a:moveTo>
                  <a:pt x="1585229" y="764759"/>
                </a:moveTo>
                <a:cubicBezTo>
                  <a:pt x="1600438" y="768789"/>
                  <a:pt x="1614156" y="778436"/>
                  <a:pt x="1623024" y="792810"/>
                </a:cubicBezTo>
                <a:cubicBezTo>
                  <a:pt x="1656300" y="850065"/>
                  <a:pt x="1685920" y="909291"/>
                  <a:pt x="1711735" y="970132"/>
                </a:cubicBezTo>
                <a:lnTo>
                  <a:pt x="1761765" y="1112151"/>
                </a:lnTo>
                <a:lnTo>
                  <a:pt x="1621544" y="1095575"/>
                </a:lnTo>
                <a:lnTo>
                  <a:pt x="1594821" y="1019711"/>
                </a:lnTo>
                <a:cubicBezTo>
                  <a:pt x="1571072" y="963752"/>
                  <a:pt x="1543819" y="909282"/>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5"/>
                  <a:pt x="949959"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40080"/>
            <a:ext cx="3614166" cy="1481328"/>
          </a:xfrm>
        </p:spPr>
        <p:txBody>
          <a:bodyPr anchor="b">
            <a:normAutofit/>
          </a:bodyPr>
          <a:lstStyle/>
          <a:p>
            <a:pPr>
              <a:lnSpc>
                <a:spcPct val="90000"/>
              </a:lnSpc>
            </a:pPr>
            <a:r>
              <a:rPr lang="en-CA" sz="4000"/>
              <a:t>Supporting First Responders</a:t>
            </a:r>
          </a:p>
        </p:txBody>
      </p:sp>
      <p:sp>
        <p:nvSpPr>
          <p:cNvPr id="6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4C2D6B73-C33E-A6ED-8C96-3378B5A4CC59}"/>
              </a:ext>
            </a:extLst>
          </p:cNvPr>
          <p:cNvSpPr>
            <a:spLocks noGrp="1"/>
          </p:cNvSpPr>
          <p:nvPr>
            <p:ph idx="1"/>
          </p:nvPr>
        </p:nvSpPr>
        <p:spPr>
          <a:xfrm>
            <a:off x="473202" y="2660904"/>
            <a:ext cx="3614166" cy="3547872"/>
          </a:xfrm>
        </p:spPr>
        <p:txBody>
          <a:bodyPr anchor="t">
            <a:normAutofit fontScale="92500" lnSpcReduction="10000"/>
          </a:bodyPr>
          <a:lstStyle/>
          <a:p>
            <a:pPr>
              <a:lnSpc>
                <a:spcPct val="90000"/>
              </a:lnSpc>
            </a:pPr>
            <a:r>
              <a:rPr lang="en-US" sz="1400" b="1" dirty="0"/>
              <a:t>Rail Safety Tips for Emergency Responders It takes teamwork to deal with any incident on railway tracks and property. Emergency responders play an essential role on the front line.</a:t>
            </a:r>
          </a:p>
          <a:p>
            <a:pPr>
              <a:lnSpc>
                <a:spcPct val="90000"/>
              </a:lnSpc>
            </a:pPr>
            <a:r>
              <a:rPr lang="en-US" sz="1400" b="1" dirty="0"/>
              <a:t>COMMUNICATE WITH THE RAILWAYS Make sure you notify all relevant railway companies before approaching any incident near their tracks or property. Share the exact location of the incident (such as the milepost, road name and town) with the railway. Railway companies post their emergency numbers and crossing locations on a blue sign under the crossbuck or near the crossing this information may also be displayed on a nearby signal house. Ensure all rail traffic is stopped in the area. When the incident response is complete and personnel have been cleared, inform the railway company so they can resume operations. </a:t>
            </a:r>
            <a:endParaRPr lang="en-CA" sz="1400" b="1" dirty="0"/>
          </a:p>
        </p:txBody>
      </p:sp>
      <p:pic>
        <p:nvPicPr>
          <p:cNvPr id="9" name="Picture 8" descr="A logo of a bird&#10;&#10;AI-generated content may be incorrect.">
            <a:extLst>
              <a:ext uri="{FF2B5EF4-FFF2-40B4-BE49-F238E27FC236}">
                <a16:creationId xmlns:a16="http://schemas.microsoft.com/office/drawing/2014/main" id="{79706818-0472-5008-4C70-ADA37E2386FD}"/>
              </a:ext>
            </a:extLst>
          </p:cNvPr>
          <p:cNvPicPr>
            <a:picLocks noChangeAspect="1"/>
          </p:cNvPicPr>
          <p:nvPr/>
        </p:nvPicPr>
        <p:blipFill>
          <a:blip r:embed="rId2"/>
          <a:stretch>
            <a:fillRect/>
          </a:stretch>
        </p:blipFill>
        <p:spPr>
          <a:xfrm>
            <a:off x="4574286" y="1909018"/>
            <a:ext cx="4094226" cy="30399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25852-A610-FD2B-EF84-3DC132C13635}"/>
              </a:ext>
            </a:extLst>
          </p:cNvPr>
          <p:cNvSpPr>
            <a:spLocks noGrp="1"/>
          </p:cNvSpPr>
          <p:nvPr>
            <p:ph type="title"/>
          </p:nvPr>
        </p:nvSpPr>
        <p:spPr>
          <a:xfrm>
            <a:off x="473202" y="640080"/>
            <a:ext cx="3614166" cy="1481328"/>
          </a:xfrm>
        </p:spPr>
        <p:txBody>
          <a:bodyPr anchor="b">
            <a:normAutofit/>
          </a:bodyPr>
          <a:lstStyle/>
          <a:p>
            <a:pPr>
              <a:lnSpc>
                <a:spcPct val="90000"/>
              </a:lnSpc>
            </a:pPr>
            <a:r>
              <a:rPr lang="en-CA" sz="4000"/>
              <a:t>Supporting First Responders</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CBDB58-1D44-B273-6453-AE79B9E44395}"/>
              </a:ext>
            </a:extLst>
          </p:cNvPr>
          <p:cNvSpPr>
            <a:spLocks noGrp="1"/>
          </p:cNvSpPr>
          <p:nvPr>
            <p:ph idx="1"/>
          </p:nvPr>
        </p:nvSpPr>
        <p:spPr>
          <a:xfrm>
            <a:off x="473202" y="2660904"/>
            <a:ext cx="3614166" cy="3547872"/>
          </a:xfrm>
        </p:spPr>
        <p:txBody>
          <a:bodyPr anchor="t">
            <a:normAutofit/>
          </a:bodyPr>
          <a:lstStyle/>
          <a:p>
            <a:pPr>
              <a:lnSpc>
                <a:spcPct val="90000"/>
              </a:lnSpc>
            </a:pPr>
            <a:r>
              <a:rPr lang="en-US" sz="1600" b="1" dirty="0"/>
              <a:t>PROCEED WITH CAUTION Park all emergency vehicles no closer than 5 </a:t>
            </a:r>
            <a:r>
              <a:rPr lang="en-US" sz="1600" b="1" dirty="0" err="1"/>
              <a:t>metres</a:t>
            </a:r>
            <a:r>
              <a:rPr lang="en-US" sz="1600" b="1" dirty="0"/>
              <a:t> from the nearest rail. Don’t walk directly on the tracks to get to the incident or go between or underneath railway cars. Stay alert, look in both directions and listen for trains before approaching or crossing tracks – </a:t>
            </a:r>
            <a:r>
              <a:rPr lang="en-US" sz="1600" b="1" dirty="0" err="1"/>
              <a:t>evenafter</a:t>
            </a:r>
            <a:r>
              <a:rPr lang="en-US" sz="1600" b="1" dirty="0"/>
              <a:t> you’ve contacted the railway company to stop rail traffic. </a:t>
            </a:r>
          </a:p>
          <a:p>
            <a:pPr>
              <a:lnSpc>
                <a:spcPct val="90000"/>
              </a:lnSpc>
            </a:pPr>
            <a:r>
              <a:rPr lang="en-US" sz="1600" b="1" dirty="0"/>
              <a:t>ENSURE YOU’RE VISIBLE After you have notified the railway and confirm all rail traffic is stopped.</a:t>
            </a:r>
          </a:p>
          <a:p>
            <a:pPr>
              <a:lnSpc>
                <a:spcPct val="90000"/>
              </a:lnSpc>
            </a:pPr>
            <a:endParaRPr lang="en-CA" sz="1600" dirty="0"/>
          </a:p>
        </p:txBody>
      </p:sp>
      <p:pic>
        <p:nvPicPr>
          <p:cNvPr id="4" name="Picture 3">
            <a:extLst>
              <a:ext uri="{FF2B5EF4-FFF2-40B4-BE49-F238E27FC236}">
                <a16:creationId xmlns:a16="http://schemas.microsoft.com/office/drawing/2014/main" id="{5579CA8B-B402-7B80-5E97-94B44846989A}"/>
              </a:ext>
            </a:extLst>
          </p:cNvPr>
          <p:cNvPicPr>
            <a:picLocks noChangeAspect="1"/>
          </p:cNvPicPr>
          <p:nvPr/>
        </p:nvPicPr>
        <p:blipFill>
          <a:blip r:embed="rId2"/>
          <a:stretch>
            <a:fillRect/>
          </a:stretch>
        </p:blipFill>
        <p:spPr>
          <a:xfrm>
            <a:off x="4574286" y="1909018"/>
            <a:ext cx="4094226" cy="3039963"/>
          </a:xfrm>
          <a:prstGeom prst="rect">
            <a:avLst/>
          </a:prstGeom>
        </p:spPr>
      </p:pic>
    </p:spTree>
    <p:extLst>
      <p:ext uri="{BB962C8B-B14F-4D97-AF65-F5344CB8AC3E}">
        <p14:creationId xmlns:p14="http://schemas.microsoft.com/office/powerpoint/2010/main" val="3139138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42F83-5F35-0E62-9A97-A8B523E0E69B}"/>
              </a:ext>
            </a:extLst>
          </p:cNvPr>
          <p:cNvSpPr>
            <a:spLocks noGrp="1"/>
          </p:cNvSpPr>
          <p:nvPr>
            <p:ph type="title"/>
          </p:nvPr>
        </p:nvSpPr>
        <p:spPr>
          <a:xfrm>
            <a:off x="473202" y="640080"/>
            <a:ext cx="3614166" cy="1481328"/>
          </a:xfrm>
        </p:spPr>
        <p:txBody>
          <a:bodyPr anchor="b">
            <a:normAutofit/>
          </a:bodyPr>
          <a:lstStyle/>
          <a:p>
            <a:pPr>
              <a:lnSpc>
                <a:spcPct val="90000"/>
              </a:lnSpc>
            </a:pPr>
            <a:r>
              <a:rPr lang="en-CA" sz="4000"/>
              <a:t>Supporting First Responders</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F06795-C82E-AC95-1312-8EFEBB804FF6}"/>
              </a:ext>
            </a:extLst>
          </p:cNvPr>
          <p:cNvSpPr>
            <a:spLocks noGrp="1"/>
          </p:cNvSpPr>
          <p:nvPr>
            <p:ph idx="1"/>
          </p:nvPr>
        </p:nvSpPr>
        <p:spPr>
          <a:xfrm>
            <a:off x="473202" y="2660904"/>
            <a:ext cx="3614166" cy="3547872"/>
          </a:xfrm>
        </p:spPr>
        <p:txBody>
          <a:bodyPr anchor="t">
            <a:normAutofit/>
          </a:bodyPr>
          <a:lstStyle/>
          <a:p>
            <a:pPr>
              <a:lnSpc>
                <a:spcPct val="90000"/>
              </a:lnSpc>
            </a:pPr>
            <a:r>
              <a:rPr lang="en-CA" sz="1600" b="1" dirty="0"/>
              <a:t>CONTACT THE TRAIN CREW </a:t>
            </a:r>
            <a:r>
              <a:rPr lang="en-US" sz="1600" b="1" dirty="0"/>
              <a:t>Try to contact the train crew to determine their situation but be aware that they may be suffering from injury or shock.</a:t>
            </a:r>
          </a:p>
          <a:p>
            <a:pPr>
              <a:lnSpc>
                <a:spcPct val="90000"/>
              </a:lnSpc>
            </a:pPr>
            <a:r>
              <a:rPr lang="en-US" sz="1600" b="1" dirty="0"/>
              <a:t>PLAN AHEAD Know which railway companies operate in your area and work with them to produce an effective emergency response  procedure. Make sure you know the appropriate protocol for handling railway incidents. Have emergency numbers for all railways and emergency dispatchers.</a:t>
            </a:r>
            <a:endParaRPr lang="en-CA" sz="1600" b="1" dirty="0"/>
          </a:p>
        </p:txBody>
      </p:sp>
      <p:pic>
        <p:nvPicPr>
          <p:cNvPr id="4" name="Picture 3">
            <a:extLst>
              <a:ext uri="{FF2B5EF4-FFF2-40B4-BE49-F238E27FC236}">
                <a16:creationId xmlns:a16="http://schemas.microsoft.com/office/drawing/2014/main" id="{E6307F53-C9D6-C946-48F2-38A57A394239}"/>
              </a:ext>
            </a:extLst>
          </p:cNvPr>
          <p:cNvPicPr>
            <a:picLocks noChangeAspect="1"/>
          </p:cNvPicPr>
          <p:nvPr/>
        </p:nvPicPr>
        <p:blipFill>
          <a:blip r:embed="rId2"/>
          <a:stretch>
            <a:fillRect/>
          </a:stretch>
        </p:blipFill>
        <p:spPr>
          <a:xfrm>
            <a:off x="4574286" y="1909018"/>
            <a:ext cx="4094226" cy="3039963"/>
          </a:xfrm>
          <a:prstGeom prst="rect">
            <a:avLst/>
          </a:prstGeom>
        </p:spPr>
      </p:pic>
    </p:spTree>
    <p:extLst>
      <p:ext uri="{BB962C8B-B14F-4D97-AF65-F5344CB8AC3E}">
        <p14:creationId xmlns:p14="http://schemas.microsoft.com/office/powerpoint/2010/main" val="158805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ail Safety | City of Hamilton">
            <a:extLst>
              <a:ext uri="{FF2B5EF4-FFF2-40B4-BE49-F238E27FC236}">
                <a16:creationId xmlns:a16="http://schemas.microsoft.com/office/drawing/2014/main" id="{E49F7D4D-8E64-6F62-8986-BB2B2881A6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6284" y="457200"/>
            <a:ext cx="4591431"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1BCB5-C10D-064F-155B-85409F3498BF}"/>
              </a:ext>
            </a:extLst>
          </p:cNvPr>
          <p:cNvSpPr>
            <a:spLocks noGrp="1"/>
          </p:cNvSpPr>
          <p:nvPr>
            <p:ph type="title"/>
          </p:nvPr>
        </p:nvSpPr>
        <p:spPr>
          <a:xfrm>
            <a:off x="473202" y="640080"/>
            <a:ext cx="3614166" cy="1481328"/>
          </a:xfrm>
        </p:spPr>
        <p:txBody>
          <a:bodyPr anchor="b">
            <a:normAutofit/>
          </a:bodyPr>
          <a:lstStyle/>
          <a:p>
            <a:r>
              <a:rPr lang="en-CA" sz="4700"/>
              <a:t>Crossbuck</a:t>
            </a:r>
          </a:p>
        </p:txBody>
      </p:sp>
      <p:sp>
        <p:nvSpPr>
          <p:cNvPr id="616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Content Placeholder 6149">
            <a:extLst>
              <a:ext uri="{FF2B5EF4-FFF2-40B4-BE49-F238E27FC236}">
                <a16:creationId xmlns:a16="http://schemas.microsoft.com/office/drawing/2014/main" id="{836F5C08-F454-22A3-37CF-8B36C60354EC}"/>
              </a:ext>
            </a:extLst>
          </p:cNvPr>
          <p:cNvSpPr>
            <a:spLocks noGrp="1"/>
          </p:cNvSpPr>
          <p:nvPr>
            <p:ph idx="1"/>
          </p:nvPr>
        </p:nvSpPr>
        <p:spPr>
          <a:xfrm>
            <a:off x="473202" y="2660904"/>
            <a:ext cx="3614166" cy="3547872"/>
          </a:xfrm>
        </p:spPr>
        <p:txBody>
          <a:bodyPr anchor="t">
            <a:normAutofit/>
          </a:bodyPr>
          <a:lstStyle/>
          <a:p>
            <a:r>
              <a:rPr lang="en-US" sz="1900" dirty="0"/>
              <a:t>YEILD if a train is approaching.</a:t>
            </a:r>
          </a:p>
          <a:p>
            <a:r>
              <a:rPr lang="en-US" sz="1900" dirty="0"/>
              <a:t>Trains always have the right-of-way</a:t>
            </a:r>
          </a:p>
        </p:txBody>
      </p:sp>
      <p:pic>
        <p:nvPicPr>
          <p:cNvPr id="6146" name="Picture 2" descr="Stop sign country road intersection hi-res stock photography and images ...">
            <a:extLst>
              <a:ext uri="{FF2B5EF4-FFF2-40B4-BE49-F238E27FC236}">
                <a16:creationId xmlns:a16="http://schemas.microsoft.com/office/drawing/2014/main" id="{44444499-D2AB-4BF1-F865-9658B66AD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13729"/>
          <a:stretch>
            <a:fillRect/>
          </a:stretch>
        </p:blipFill>
        <p:spPr bwMode="auto">
          <a:xfrm>
            <a:off x="4609073" y="640080"/>
            <a:ext cx="4024651"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79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1" name="Rectangle 719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A5C71-03D3-12F3-EDD7-C0AD84494C60}"/>
              </a:ext>
            </a:extLst>
          </p:cNvPr>
          <p:cNvSpPr>
            <a:spLocks noGrp="1"/>
          </p:cNvSpPr>
          <p:nvPr>
            <p:ph type="title"/>
          </p:nvPr>
        </p:nvSpPr>
        <p:spPr>
          <a:xfrm>
            <a:off x="480060" y="325369"/>
            <a:ext cx="3276451" cy="1956841"/>
          </a:xfrm>
        </p:spPr>
        <p:txBody>
          <a:bodyPr anchor="b">
            <a:normAutofit/>
          </a:bodyPr>
          <a:lstStyle/>
          <a:p>
            <a:r>
              <a:rPr lang="en-CA" sz="4700"/>
              <a:t>MULTIPLE TRACKS</a:t>
            </a:r>
          </a:p>
        </p:txBody>
      </p:sp>
      <p:sp>
        <p:nvSpPr>
          <p:cNvPr id="719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Content Placeholder 7173">
            <a:extLst>
              <a:ext uri="{FF2B5EF4-FFF2-40B4-BE49-F238E27FC236}">
                <a16:creationId xmlns:a16="http://schemas.microsoft.com/office/drawing/2014/main" id="{44FCFD4C-20F3-441C-CB6B-DF45ABC425B9}"/>
              </a:ext>
            </a:extLst>
          </p:cNvPr>
          <p:cNvSpPr>
            <a:spLocks noGrp="1"/>
          </p:cNvSpPr>
          <p:nvPr>
            <p:ph idx="1"/>
          </p:nvPr>
        </p:nvSpPr>
        <p:spPr>
          <a:xfrm>
            <a:off x="480060" y="2872899"/>
            <a:ext cx="3182691" cy="3320668"/>
          </a:xfrm>
        </p:spPr>
        <p:txBody>
          <a:bodyPr>
            <a:normAutofit/>
          </a:bodyPr>
          <a:lstStyle/>
          <a:p>
            <a:r>
              <a:rPr lang="en-US" sz="1900"/>
              <a:t>Multiple tracks are present.</a:t>
            </a:r>
          </a:p>
          <a:p>
            <a:r>
              <a:rPr lang="en-US" sz="1900"/>
              <a:t>Multiple tracks may mean multiple trains. Wait until you can see clearly down all tracks in both directions before proceeding.</a:t>
            </a:r>
            <a:endParaRPr lang="en-US" sz="1900" dirty="0"/>
          </a:p>
        </p:txBody>
      </p:sp>
      <p:pic>
        <p:nvPicPr>
          <p:cNvPr id="4" name="Picture 3">
            <a:extLst>
              <a:ext uri="{FF2B5EF4-FFF2-40B4-BE49-F238E27FC236}">
                <a16:creationId xmlns:a16="http://schemas.microsoft.com/office/drawing/2014/main" id="{1E7C0679-9DE0-0BF8-3883-9DC190D33A3E}"/>
              </a:ext>
            </a:extLst>
          </p:cNvPr>
          <p:cNvPicPr>
            <a:picLocks noChangeAspect="1"/>
          </p:cNvPicPr>
          <p:nvPr/>
        </p:nvPicPr>
        <p:blipFill>
          <a:blip r:embed="rId2"/>
          <a:srcRect l="38279" r="2293" b="2"/>
          <a:stretch>
            <a:fillRect/>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9308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59F0-06A8-A551-8E76-2A786377B05A}"/>
              </a:ext>
            </a:extLst>
          </p:cNvPr>
          <p:cNvSpPr>
            <a:spLocks noGrp="1"/>
          </p:cNvSpPr>
          <p:nvPr>
            <p:ph type="title"/>
          </p:nvPr>
        </p:nvSpPr>
        <p:spPr/>
        <p:txBody>
          <a:bodyPr>
            <a:normAutofit fontScale="90000"/>
          </a:bodyPr>
          <a:lstStyle/>
          <a:p>
            <a:r>
              <a:rPr lang="en-CA" dirty="0"/>
              <a:t>EMERGENCY NOTIFICATION SIGN(ENS)</a:t>
            </a:r>
          </a:p>
        </p:txBody>
      </p:sp>
      <p:sp>
        <p:nvSpPr>
          <p:cNvPr id="3" name="Content Placeholder 2">
            <a:extLst>
              <a:ext uri="{FF2B5EF4-FFF2-40B4-BE49-F238E27FC236}">
                <a16:creationId xmlns:a16="http://schemas.microsoft.com/office/drawing/2014/main" id="{BC596C45-FD06-1034-4F93-B524DC6F3C6E}"/>
              </a:ext>
            </a:extLst>
          </p:cNvPr>
          <p:cNvSpPr>
            <a:spLocks noGrp="1"/>
          </p:cNvSpPr>
          <p:nvPr>
            <p:ph idx="1"/>
          </p:nvPr>
        </p:nvSpPr>
        <p:spPr/>
        <p:txBody>
          <a:bodyPr/>
          <a:lstStyle/>
          <a:p>
            <a:endParaRPr lang="en-CA" dirty="0"/>
          </a:p>
        </p:txBody>
      </p:sp>
      <p:pic>
        <p:nvPicPr>
          <p:cNvPr id="4" name="Picture 3">
            <a:extLst>
              <a:ext uri="{FF2B5EF4-FFF2-40B4-BE49-F238E27FC236}">
                <a16:creationId xmlns:a16="http://schemas.microsoft.com/office/drawing/2014/main" id="{D103BCA1-D934-67DD-2B23-050361B13EBD}"/>
              </a:ext>
            </a:extLst>
          </p:cNvPr>
          <p:cNvPicPr>
            <a:picLocks noChangeAspect="1"/>
          </p:cNvPicPr>
          <p:nvPr/>
        </p:nvPicPr>
        <p:blipFill>
          <a:blip r:embed="rId2"/>
          <a:srcRect b="7522"/>
          <a:stretch>
            <a:fillRect/>
          </a:stretch>
        </p:blipFill>
        <p:spPr>
          <a:xfrm>
            <a:off x="0" y="0"/>
            <a:ext cx="9144000" cy="6342185"/>
          </a:xfrm>
          <a:prstGeom prst="rect">
            <a:avLst/>
          </a:prstGeom>
        </p:spPr>
      </p:pic>
    </p:spTree>
    <p:extLst>
      <p:ext uri="{BB962C8B-B14F-4D97-AF65-F5344CB8AC3E}">
        <p14:creationId xmlns:p14="http://schemas.microsoft.com/office/powerpoint/2010/main" val="56291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443D-EB03-74D7-C5EC-D63042DAECA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583BB83-7E44-57E0-2A3B-C7954B6B43A9}"/>
              </a:ext>
            </a:extLst>
          </p:cNvPr>
          <p:cNvSpPr>
            <a:spLocks noGrp="1"/>
          </p:cNvSpPr>
          <p:nvPr>
            <p:ph idx="1"/>
          </p:nvPr>
        </p:nvSpPr>
        <p:spPr/>
        <p:txBody>
          <a:bodyPr/>
          <a:lstStyle/>
          <a:p>
            <a:endParaRPr lang="en-CA" dirty="0"/>
          </a:p>
        </p:txBody>
      </p:sp>
      <p:pic>
        <p:nvPicPr>
          <p:cNvPr id="4" name="Picture 3">
            <a:extLst>
              <a:ext uri="{FF2B5EF4-FFF2-40B4-BE49-F238E27FC236}">
                <a16:creationId xmlns:a16="http://schemas.microsoft.com/office/drawing/2014/main" id="{49F96AC9-C5FD-EDFB-CA7C-10DDF2836C4B}"/>
              </a:ext>
            </a:extLst>
          </p:cNvPr>
          <p:cNvPicPr>
            <a:picLocks noChangeAspect="1"/>
          </p:cNvPicPr>
          <p:nvPr/>
        </p:nvPicPr>
        <p:blipFill>
          <a:blip r:embed="rId2"/>
          <a:srcRect t="-330" b="6322"/>
          <a:stretch>
            <a:fillRect/>
          </a:stretch>
        </p:blipFill>
        <p:spPr>
          <a:xfrm>
            <a:off x="1" y="-11723"/>
            <a:ext cx="9143999" cy="6436806"/>
          </a:xfrm>
          <a:prstGeom prst="rect">
            <a:avLst/>
          </a:prstGeom>
        </p:spPr>
      </p:pic>
    </p:spTree>
    <p:extLst>
      <p:ext uri="{BB962C8B-B14F-4D97-AF65-F5344CB8AC3E}">
        <p14:creationId xmlns:p14="http://schemas.microsoft.com/office/powerpoint/2010/main" val="343674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E8D57-2098-1677-2770-AE69B5D6B13F}"/>
              </a:ext>
            </a:extLst>
          </p:cNvPr>
          <p:cNvSpPr>
            <a:spLocks noGrp="1"/>
          </p:cNvSpPr>
          <p:nvPr>
            <p:ph type="title"/>
          </p:nvPr>
        </p:nvSpPr>
        <p:spPr>
          <a:xfrm>
            <a:off x="429369" y="238539"/>
            <a:ext cx="8263890" cy="1434415"/>
          </a:xfrm>
        </p:spPr>
        <p:txBody>
          <a:bodyPr anchor="b">
            <a:normAutofit/>
          </a:bodyPr>
          <a:lstStyle/>
          <a:p>
            <a:pPr>
              <a:lnSpc>
                <a:spcPct val="90000"/>
              </a:lnSpc>
            </a:pPr>
            <a:r>
              <a:rPr lang="en-US" sz="4700"/>
              <a:t>Education the Cornerstone of Prevention</a:t>
            </a:r>
            <a:endParaRPr lang="en-CA" sz="4700"/>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B32160-1D2A-5E30-D4AA-E63D97D4C72A}"/>
              </a:ext>
            </a:extLst>
          </p:cNvPr>
          <p:cNvSpPr>
            <a:spLocks noGrp="1"/>
          </p:cNvSpPr>
          <p:nvPr>
            <p:ph idx="1"/>
          </p:nvPr>
        </p:nvSpPr>
        <p:spPr>
          <a:xfrm>
            <a:off x="429369" y="2071316"/>
            <a:ext cx="5035164" cy="4119172"/>
          </a:xfrm>
        </p:spPr>
        <p:txBody>
          <a:bodyPr anchor="t">
            <a:normAutofit/>
          </a:bodyPr>
          <a:lstStyle/>
          <a:p>
            <a:pPr>
              <a:lnSpc>
                <a:spcPct val="90000"/>
              </a:lnSpc>
            </a:pPr>
            <a:r>
              <a:rPr lang="en-US" sz="1600" b="1" dirty="0"/>
              <a:t>Partnerships with the Proximity Initiative inform land use planning and development near rail corridors, reducing risks and resolving potential conflicts proactively.</a:t>
            </a:r>
          </a:p>
          <a:p>
            <a:pPr>
              <a:lnSpc>
                <a:spcPct val="90000"/>
              </a:lnSpc>
            </a:pPr>
            <a:r>
              <a:rPr lang="en-US" sz="1600" b="1" dirty="0"/>
              <a:t>The Operation Lifesaver Canada “Look. Listen. Live.” program empowers Canadians to make safe choices around railways. This award-winning campaign uses videos, social media, and other tools to remind people of three simple actions: look, listen, and live.</a:t>
            </a:r>
          </a:p>
          <a:p>
            <a:pPr>
              <a:lnSpc>
                <a:spcPct val="90000"/>
              </a:lnSpc>
            </a:pPr>
            <a:r>
              <a:rPr lang="en-US" sz="1600" b="1" dirty="0"/>
              <a:t>Education and outreach activities are tailored to each participant to resonate locally. Grassroots efforts are amplified through partnerships with schools, workplaces, and community organizations, ensuring rail-safe messages reach and resonate with audiences.</a:t>
            </a:r>
          </a:p>
          <a:p>
            <a:pPr>
              <a:lnSpc>
                <a:spcPct val="90000"/>
              </a:lnSpc>
            </a:pPr>
            <a:endParaRPr lang="en-CA" sz="1600" dirty="0"/>
          </a:p>
        </p:txBody>
      </p:sp>
      <p:pic>
        <p:nvPicPr>
          <p:cNvPr id="5" name="Picture 4">
            <a:extLst>
              <a:ext uri="{FF2B5EF4-FFF2-40B4-BE49-F238E27FC236}">
                <a16:creationId xmlns:a16="http://schemas.microsoft.com/office/drawing/2014/main" id="{DD13DB5D-BABC-513A-E8F7-97DC4F0B6CB5}"/>
              </a:ext>
            </a:extLst>
          </p:cNvPr>
          <p:cNvPicPr>
            <a:picLocks noChangeAspect="1"/>
          </p:cNvPicPr>
          <p:nvPr/>
        </p:nvPicPr>
        <p:blipFill>
          <a:blip r:embed="rId2"/>
          <a:srcRect l="1999" r="49839" b="2"/>
          <a:stretch>
            <a:fillRect/>
          </a:stretch>
        </p:blipFill>
        <p:spPr>
          <a:xfrm>
            <a:off x="5756743" y="2093976"/>
            <a:ext cx="2955798" cy="4096512"/>
          </a:xfrm>
          <a:prstGeom prst="rect">
            <a:avLst/>
          </a:prstGeom>
        </p:spPr>
      </p:pic>
      <p:sp>
        <p:nvSpPr>
          <p:cNvPr id="4" name="AutoShape 2">
            <a:extLst>
              <a:ext uri="{FF2B5EF4-FFF2-40B4-BE49-F238E27FC236}">
                <a16:creationId xmlns:a16="http://schemas.microsoft.com/office/drawing/2014/main" id="{DA623353-038D-3A1D-FF38-D94001A8CFE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42420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BBE0B-79AC-FBBF-F3D2-D5477DD93426}"/>
              </a:ext>
            </a:extLst>
          </p:cNvPr>
          <p:cNvSpPr>
            <a:spLocks noGrp="1"/>
          </p:cNvSpPr>
          <p:nvPr>
            <p:ph type="title"/>
          </p:nvPr>
        </p:nvSpPr>
        <p:spPr>
          <a:xfrm>
            <a:off x="429369" y="238539"/>
            <a:ext cx="8263890" cy="1434415"/>
          </a:xfrm>
        </p:spPr>
        <p:txBody>
          <a:bodyPr anchor="b">
            <a:normAutofit/>
          </a:bodyPr>
          <a:lstStyle/>
          <a:p>
            <a:pPr>
              <a:lnSpc>
                <a:spcPct val="90000"/>
              </a:lnSpc>
            </a:pPr>
            <a:r>
              <a:rPr lang="en-CA" sz="4700"/>
              <a:t>Take Charge Of Safety In Your Community</a:t>
            </a:r>
          </a:p>
        </p:txBody>
      </p:sp>
      <p:sp>
        <p:nvSpPr>
          <p:cNvPr id="820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C9685-98B2-34FB-20CD-1B3CD1D8AEE2}"/>
              </a:ext>
            </a:extLst>
          </p:cNvPr>
          <p:cNvSpPr>
            <a:spLocks noGrp="1"/>
          </p:cNvSpPr>
          <p:nvPr>
            <p:ph idx="1"/>
          </p:nvPr>
        </p:nvSpPr>
        <p:spPr>
          <a:xfrm>
            <a:off x="429369" y="1911493"/>
            <a:ext cx="5035164" cy="4119172"/>
          </a:xfrm>
        </p:spPr>
        <p:txBody>
          <a:bodyPr anchor="t">
            <a:normAutofit lnSpcReduction="10000"/>
          </a:bodyPr>
          <a:lstStyle/>
          <a:p>
            <a:pPr>
              <a:buNone/>
            </a:pPr>
            <a:r>
              <a:rPr lang="en-US" sz="1900" b="1" i="0" dirty="0">
                <a:effectLst/>
                <a:latin typeface="Avenir Next Medium"/>
              </a:rPr>
              <a:t>Achieving zero rail-related incidents, deaths, and injuries requires collective action. Local leaders can join this life-saving mission to:</a:t>
            </a:r>
          </a:p>
          <a:p>
            <a:pPr>
              <a:buFont typeface="Arial" panose="020B0604020202020204" pitchFamily="34" charset="0"/>
              <a:buChar char="•"/>
            </a:pPr>
            <a:r>
              <a:rPr lang="en-US" sz="1900" b="1" i="0" dirty="0">
                <a:effectLst/>
                <a:latin typeface="Avenir Next Medium"/>
              </a:rPr>
              <a:t>identify and address high-risk areas</a:t>
            </a:r>
          </a:p>
          <a:p>
            <a:pPr>
              <a:buFont typeface="Arial" panose="020B0604020202020204" pitchFamily="34" charset="0"/>
              <a:buChar char="•"/>
            </a:pPr>
            <a:r>
              <a:rPr lang="en-US" sz="1900" b="1" i="0" dirty="0">
                <a:effectLst/>
                <a:latin typeface="Avenir Next Medium"/>
              </a:rPr>
              <a:t>educate residents about rail safety</a:t>
            </a:r>
          </a:p>
          <a:p>
            <a:pPr>
              <a:buFont typeface="Arial" panose="020B0604020202020204" pitchFamily="34" charset="0"/>
              <a:buChar char="•"/>
            </a:pPr>
            <a:r>
              <a:rPr lang="en-US" sz="1900" b="1" i="0" dirty="0">
                <a:effectLst/>
                <a:latin typeface="Avenir Next Medium"/>
              </a:rPr>
              <a:t>implement preventative measures</a:t>
            </a:r>
          </a:p>
          <a:p>
            <a:pPr>
              <a:buNone/>
            </a:pPr>
            <a:r>
              <a:rPr lang="en-US" sz="1900" b="1" i="0" dirty="0">
                <a:effectLst/>
                <a:latin typeface="Avenir Next Medium"/>
              </a:rPr>
              <a:t>Working together, we can create a future free of devastating railway incidents. Every life matters, and every tragedy is one too many.</a:t>
            </a:r>
          </a:p>
          <a:p>
            <a:pPr>
              <a:buNone/>
            </a:pPr>
            <a:r>
              <a:rPr lang="en-US" sz="1900" b="1" i="0" dirty="0">
                <a:effectLst/>
                <a:latin typeface="Avenir Next Medium"/>
              </a:rPr>
              <a:t>Let’s build safer communities, one crossing, one conversation, one action, and one life at a time. Let’s get to zero, together.</a:t>
            </a:r>
          </a:p>
          <a:p>
            <a:endParaRPr lang="en-CA" sz="1900" dirty="0"/>
          </a:p>
        </p:txBody>
      </p:sp>
      <p:pic>
        <p:nvPicPr>
          <p:cNvPr id="8194" name="Picture 2" descr="a teepee with the sun setting in the background">
            <a:extLst>
              <a:ext uri="{FF2B5EF4-FFF2-40B4-BE49-F238E27FC236}">
                <a16:creationId xmlns:a16="http://schemas.microsoft.com/office/drawing/2014/main" id="{01C5B2FE-32A5-6116-B7F3-1F71B4030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90" r="-4" b="-4"/>
          <a:stretch>
            <a:fillRect/>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sX0" fmla="*/ 0 w 7886700"/>
              <a:gd name="csY0" fmla="*/ 0 h 5416094"/>
              <a:gd name="csX1" fmla="*/ 578358 w 7886700"/>
              <a:gd name="csY1" fmla="*/ 0 h 5416094"/>
              <a:gd name="csX2" fmla="*/ 998982 w 7886700"/>
              <a:gd name="csY2" fmla="*/ 0 h 5416094"/>
              <a:gd name="csX3" fmla="*/ 1813941 w 7886700"/>
              <a:gd name="csY3" fmla="*/ 0 h 5416094"/>
              <a:gd name="csX4" fmla="*/ 2392299 w 7886700"/>
              <a:gd name="csY4" fmla="*/ 0 h 5416094"/>
              <a:gd name="csX5" fmla="*/ 2970657 w 7886700"/>
              <a:gd name="csY5" fmla="*/ 0 h 5416094"/>
              <a:gd name="csX6" fmla="*/ 3785616 w 7886700"/>
              <a:gd name="csY6" fmla="*/ 0 h 5416094"/>
              <a:gd name="csX7" fmla="*/ 4285107 w 7886700"/>
              <a:gd name="csY7" fmla="*/ 0 h 5416094"/>
              <a:gd name="csX8" fmla="*/ 5100066 w 7886700"/>
              <a:gd name="csY8" fmla="*/ 0 h 5416094"/>
              <a:gd name="csX9" fmla="*/ 5915025 w 7886700"/>
              <a:gd name="csY9" fmla="*/ 0 h 5416094"/>
              <a:gd name="csX10" fmla="*/ 6572250 w 7886700"/>
              <a:gd name="csY10" fmla="*/ 0 h 5416094"/>
              <a:gd name="csX11" fmla="*/ 7886700 w 7886700"/>
              <a:gd name="csY11" fmla="*/ 0 h 5416094"/>
              <a:gd name="csX12" fmla="*/ 7886700 w 7886700"/>
              <a:gd name="csY12" fmla="*/ 622851 h 5416094"/>
              <a:gd name="csX13" fmla="*/ 7886700 w 7886700"/>
              <a:gd name="csY13" fmla="*/ 1137380 h 5416094"/>
              <a:gd name="csX14" fmla="*/ 7886700 w 7886700"/>
              <a:gd name="csY14" fmla="*/ 1814391 h 5416094"/>
              <a:gd name="csX15" fmla="*/ 7886700 w 7886700"/>
              <a:gd name="csY15" fmla="*/ 2491403 h 5416094"/>
              <a:gd name="csX16" fmla="*/ 7886700 w 7886700"/>
              <a:gd name="csY16" fmla="*/ 3168415 h 5416094"/>
              <a:gd name="csX17" fmla="*/ 7886700 w 7886700"/>
              <a:gd name="csY17" fmla="*/ 3899588 h 5416094"/>
              <a:gd name="csX18" fmla="*/ 7886700 w 7886700"/>
              <a:gd name="csY18" fmla="*/ 4630760 h 5416094"/>
              <a:gd name="csX19" fmla="*/ 7886700 w 7886700"/>
              <a:gd name="csY19" fmla="*/ 5416094 h 5416094"/>
              <a:gd name="csX20" fmla="*/ 7466076 w 7886700"/>
              <a:gd name="csY20" fmla="*/ 5416094 h 5416094"/>
              <a:gd name="csX21" fmla="*/ 6651117 w 7886700"/>
              <a:gd name="csY21" fmla="*/ 5416094 h 5416094"/>
              <a:gd name="csX22" fmla="*/ 5993892 w 7886700"/>
              <a:gd name="csY22" fmla="*/ 5416094 h 5416094"/>
              <a:gd name="csX23" fmla="*/ 5494401 w 7886700"/>
              <a:gd name="csY23" fmla="*/ 5416094 h 5416094"/>
              <a:gd name="csX24" fmla="*/ 4837176 w 7886700"/>
              <a:gd name="csY24" fmla="*/ 5416094 h 5416094"/>
              <a:gd name="csX25" fmla="*/ 4416552 w 7886700"/>
              <a:gd name="csY25" fmla="*/ 5416094 h 5416094"/>
              <a:gd name="csX26" fmla="*/ 3995928 w 7886700"/>
              <a:gd name="csY26" fmla="*/ 5416094 h 5416094"/>
              <a:gd name="csX27" fmla="*/ 3338703 w 7886700"/>
              <a:gd name="csY27" fmla="*/ 5416094 h 5416094"/>
              <a:gd name="csX28" fmla="*/ 2839212 w 7886700"/>
              <a:gd name="csY28" fmla="*/ 5416094 h 5416094"/>
              <a:gd name="csX29" fmla="*/ 2103120 w 7886700"/>
              <a:gd name="csY29" fmla="*/ 5416094 h 5416094"/>
              <a:gd name="csX30" fmla="*/ 1603629 w 7886700"/>
              <a:gd name="csY30" fmla="*/ 5416094 h 5416094"/>
              <a:gd name="csX31" fmla="*/ 867537 w 7886700"/>
              <a:gd name="csY31" fmla="*/ 5416094 h 5416094"/>
              <a:gd name="csX32" fmla="*/ 0 w 7886700"/>
              <a:gd name="csY32" fmla="*/ 5416094 h 5416094"/>
              <a:gd name="csX33" fmla="*/ 0 w 7886700"/>
              <a:gd name="csY33" fmla="*/ 4684921 h 5416094"/>
              <a:gd name="csX34" fmla="*/ 0 w 7886700"/>
              <a:gd name="csY34" fmla="*/ 3953749 h 5416094"/>
              <a:gd name="csX35" fmla="*/ 0 w 7886700"/>
              <a:gd name="csY35" fmla="*/ 3168415 h 5416094"/>
              <a:gd name="csX36" fmla="*/ 0 w 7886700"/>
              <a:gd name="csY36" fmla="*/ 2545564 h 5416094"/>
              <a:gd name="csX37" fmla="*/ 0 w 7886700"/>
              <a:gd name="csY37" fmla="*/ 1760231 h 5416094"/>
              <a:gd name="csX38" fmla="*/ 0 w 7886700"/>
              <a:gd name="csY38" fmla="*/ 1191541 h 5416094"/>
              <a:gd name="csX39" fmla="*/ 0 w 7886700"/>
              <a:gd name="csY39" fmla="*/ 677012 h 5416094"/>
              <a:gd name="csX40" fmla="*/ 0 w 7886700"/>
              <a:gd name="csY4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A84FA4-C210-6615-267B-82F7F4042814}"/>
              </a:ext>
            </a:extLst>
          </p:cNvPr>
          <p:cNvSpPr txBox="1"/>
          <p:nvPr/>
        </p:nvSpPr>
        <p:spPr>
          <a:xfrm>
            <a:off x="4097867" y="3127022"/>
            <a:ext cx="1875000" cy="369332"/>
          </a:xfrm>
          <a:prstGeom prst="rect">
            <a:avLst/>
          </a:prstGeom>
          <a:noFill/>
        </p:spPr>
        <p:txBody>
          <a:bodyPr wrap="none" rtlCol="0">
            <a:spAutoFit/>
          </a:bodyPr>
          <a:lstStyle/>
          <a:p>
            <a:r>
              <a:rPr lang="en-US" dirty="0"/>
              <a:t>Video Unavailable</a:t>
            </a:r>
          </a:p>
        </p:txBody>
      </p:sp>
    </p:spTree>
    <p:extLst>
      <p:ext uri="{BB962C8B-B14F-4D97-AF65-F5344CB8AC3E}">
        <p14:creationId xmlns:p14="http://schemas.microsoft.com/office/powerpoint/2010/main" val="373213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A9BA45-1AD1-F54B-0717-5D8ADE9D6A2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C41D7754-E583-3E79-2697-C2572C08DB2D}"/>
              </a:ext>
            </a:extLst>
          </p:cNvPr>
          <p:cNvSpPr txBox="1"/>
          <p:nvPr/>
        </p:nvSpPr>
        <p:spPr>
          <a:xfrm>
            <a:off x="2286000" y="3247156"/>
            <a:ext cx="4572000" cy="369332"/>
          </a:xfrm>
          <a:prstGeom prst="rect">
            <a:avLst/>
          </a:prstGeom>
          <a:noFill/>
        </p:spPr>
        <p:txBody>
          <a:bodyPr wrap="square">
            <a:spAutoFit/>
          </a:bodyPr>
          <a:lstStyle/>
          <a:p>
            <a:r>
              <a:rPr lang="en-US" dirty="0"/>
              <a:t>Video Unavailable</a:t>
            </a:r>
          </a:p>
        </p:txBody>
      </p:sp>
    </p:spTree>
    <p:extLst>
      <p:ext uri="{BB962C8B-B14F-4D97-AF65-F5344CB8AC3E}">
        <p14:creationId xmlns:p14="http://schemas.microsoft.com/office/powerpoint/2010/main" val="75134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Summary and Call to Action</a:t>
            </a: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sX0" fmla="*/ 0 w 8140446"/>
              <a:gd name="csY0" fmla="*/ 0 h 18288"/>
              <a:gd name="csX1" fmla="*/ 434157 w 8140446"/>
              <a:gd name="csY1" fmla="*/ 0 h 18288"/>
              <a:gd name="csX2" fmla="*/ 1193932 w 8140446"/>
              <a:gd name="csY2" fmla="*/ 0 h 18288"/>
              <a:gd name="csX3" fmla="*/ 1628089 w 8140446"/>
              <a:gd name="csY3" fmla="*/ 0 h 18288"/>
              <a:gd name="csX4" fmla="*/ 2225055 w 8140446"/>
              <a:gd name="csY4" fmla="*/ 0 h 18288"/>
              <a:gd name="csX5" fmla="*/ 3066235 w 8140446"/>
              <a:gd name="csY5" fmla="*/ 0 h 18288"/>
              <a:gd name="csX6" fmla="*/ 3744605 w 8140446"/>
              <a:gd name="csY6" fmla="*/ 0 h 18288"/>
              <a:gd name="csX7" fmla="*/ 4504380 w 8140446"/>
              <a:gd name="csY7" fmla="*/ 0 h 18288"/>
              <a:gd name="csX8" fmla="*/ 5101346 w 8140446"/>
              <a:gd name="csY8" fmla="*/ 0 h 18288"/>
              <a:gd name="csX9" fmla="*/ 5779717 w 8140446"/>
              <a:gd name="csY9" fmla="*/ 0 h 18288"/>
              <a:gd name="csX10" fmla="*/ 6620896 w 8140446"/>
              <a:gd name="csY10" fmla="*/ 0 h 18288"/>
              <a:gd name="csX11" fmla="*/ 7136458 w 8140446"/>
              <a:gd name="csY11" fmla="*/ 0 h 18288"/>
              <a:gd name="csX12" fmla="*/ 8140446 w 8140446"/>
              <a:gd name="csY12" fmla="*/ 0 h 18288"/>
              <a:gd name="csX13" fmla="*/ 8140446 w 8140446"/>
              <a:gd name="csY13" fmla="*/ 18288 h 18288"/>
              <a:gd name="csX14" fmla="*/ 7543480 w 8140446"/>
              <a:gd name="csY14" fmla="*/ 18288 h 18288"/>
              <a:gd name="csX15" fmla="*/ 7109323 w 8140446"/>
              <a:gd name="csY15" fmla="*/ 18288 h 18288"/>
              <a:gd name="csX16" fmla="*/ 6430952 w 8140446"/>
              <a:gd name="csY16" fmla="*/ 18288 h 18288"/>
              <a:gd name="csX17" fmla="*/ 5915391 w 8140446"/>
              <a:gd name="csY17" fmla="*/ 18288 h 18288"/>
              <a:gd name="csX18" fmla="*/ 5237020 w 8140446"/>
              <a:gd name="csY18" fmla="*/ 18288 h 18288"/>
              <a:gd name="csX19" fmla="*/ 4558650 w 8140446"/>
              <a:gd name="csY19" fmla="*/ 18288 h 18288"/>
              <a:gd name="csX20" fmla="*/ 3880279 w 8140446"/>
              <a:gd name="csY20" fmla="*/ 18288 h 18288"/>
              <a:gd name="csX21" fmla="*/ 3201909 w 8140446"/>
              <a:gd name="csY21" fmla="*/ 18288 h 18288"/>
              <a:gd name="csX22" fmla="*/ 2604943 w 8140446"/>
              <a:gd name="csY22" fmla="*/ 18288 h 18288"/>
              <a:gd name="csX23" fmla="*/ 1845168 w 8140446"/>
              <a:gd name="csY23" fmla="*/ 18288 h 18288"/>
              <a:gd name="csX24" fmla="*/ 1166797 w 8140446"/>
              <a:gd name="csY24" fmla="*/ 18288 h 18288"/>
              <a:gd name="csX25" fmla="*/ 0 w 8140446"/>
              <a:gd name="csY25" fmla="*/ 18288 h 18288"/>
              <a:gd name="csX26" fmla="*/ 0 w 8140446"/>
              <a:gd name="csY2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endParaRPr lang="en-US" sz="1900"/>
          </a:p>
          <a:p>
            <a:r>
              <a:rPr lang="en-US" sz="1900"/>
              <a:t>Together, we can make railways and communities safer.</a:t>
            </a:r>
          </a:p>
          <a:p>
            <a:r>
              <a:rPr lang="en-US" sz="1900"/>
              <a:t>Partnerships between Indigenous leaders, responders, and educators matter.</a:t>
            </a:r>
          </a:p>
          <a:p>
            <a:r>
              <a:rPr lang="en-US" sz="1900"/>
              <a:t>Encourage everyone to spread the message: 'Look. Listen. Live.'</a:t>
            </a:r>
          </a:p>
          <a:p>
            <a:r>
              <a:rPr lang="en-US" sz="1900"/>
              <a:t>Join Operation Lifesaver as a Rail Safety Ambassador today!</a:t>
            </a:r>
          </a:p>
        </p:txBody>
      </p:sp>
      <p:sp>
        <p:nvSpPr>
          <p:cNvPr id="6" name="AutoShape 4">
            <a:extLst>
              <a:ext uri="{FF2B5EF4-FFF2-40B4-BE49-F238E27FC236}">
                <a16:creationId xmlns:a16="http://schemas.microsoft.com/office/drawing/2014/main" id="{1443273D-B4BD-423F-5A67-4D6B10A13C2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a:extLst>
              <a:ext uri="{FF2B5EF4-FFF2-40B4-BE49-F238E27FC236}">
                <a16:creationId xmlns:a16="http://schemas.microsoft.com/office/drawing/2014/main" id="{C4799677-473B-87BA-7191-1BB2FC1B620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4">
            <a:extLst>
              <a:ext uri="{FF2B5EF4-FFF2-40B4-BE49-F238E27FC236}">
                <a16:creationId xmlns:a16="http://schemas.microsoft.com/office/drawing/2014/main" id="{3EFF121E-1622-4470-FC53-A7A44E3DBA6B}"/>
              </a:ext>
            </a:extLst>
          </p:cNvPr>
          <p:cNvSpPr>
            <a:spLocks noChangeAspect="1" noChangeArrowheads="1"/>
          </p:cNvSpPr>
          <p:nvPr/>
        </p:nvSpPr>
        <p:spPr bwMode="auto">
          <a:xfrm>
            <a:off x="4571999" y="248623"/>
            <a:ext cx="3485177" cy="34851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6">
            <a:extLst>
              <a:ext uri="{FF2B5EF4-FFF2-40B4-BE49-F238E27FC236}">
                <a16:creationId xmlns:a16="http://schemas.microsoft.com/office/drawing/2014/main" id="{8DC824CF-2D46-48F8-2EDB-F6C8292DF409}"/>
              </a:ext>
            </a:extLst>
          </p:cNvPr>
          <p:cNvSpPr>
            <a:spLocks noChangeAspect="1" noChangeArrowheads="1"/>
          </p:cNvSpPr>
          <p:nvPr/>
        </p:nvSpPr>
        <p:spPr bwMode="auto">
          <a:xfrm>
            <a:off x="4724399" y="401023"/>
            <a:ext cx="3485177" cy="34851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AutoShape 8">
            <a:extLst>
              <a:ext uri="{FF2B5EF4-FFF2-40B4-BE49-F238E27FC236}">
                <a16:creationId xmlns:a16="http://schemas.microsoft.com/office/drawing/2014/main" id="{81CF8819-8135-A3FB-38DE-1CC06BD60A85}"/>
              </a:ext>
            </a:extLst>
          </p:cNvPr>
          <p:cNvSpPr>
            <a:spLocks noChangeAspect="1" noChangeArrowheads="1"/>
          </p:cNvSpPr>
          <p:nvPr/>
        </p:nvSpPr>
        <p:spPr bwMode="auto">
          <a:xfrm>
            <a:off x="6275759" y="3581400"/>
            <a:ext cx="1933816" cy="19338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AutoShape 10">
            <a:extLst>
              <a:ext uri="{FF2B5EF4-FFF2-40B4-BE49-F238E27FC236}">
                <a16:creationId xmlns:a16="http://schemas.microsoft.com/office/drawing/2014/main" id="{B7285387-26AD-407A-BCAB-88E365126B82}"/>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AutoShape 12">
            <a:extLst>
              <a:ext uri="{FF2B5EF4-FFF2-40B4-BE49-F238E27FC236}">
                <a16:creationId xmlns:a16="http://schemas.microsoft.com/office/drawing/2014/main" id="{0E7EE406-5066-80E2-B289-3E41E4EF051A}"/>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AutoShape 14">
            <a:extLst>
              <a:ext uri="{FF2B5EF4-FFF2-40B4-BE49-F238E27FC236}">
                <a16:creationId xmlns:a16="http://schemas.microsoft.com/office/drawing/2014/main" id="{781AC6F7-CF7A-B757-D28D-5ABDFC85B1C1}"/>
              </a:ext>
            </a:extLst>
          </p:cNvPr>
          <p:cNvSpPr>
            <a:spLocks noChangeAspect="1" noChangeArrowheads="1"/>
          </p:cNvSpPr>
          <p:nvPr/>
        </p:nvSpPr>
        <p:spPr bwMode="auto">
          <a:xfrm>
            <a:off x="5029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6" name="Picture 15">
            <a:extLst>
              <a:ext uri="{FF2B5EF4-FFF2-40B4-BE49-F238E27FC236}">
                <a16:creationId xmlns:a16="http://schemas.microsoft.com/office/drawing/2014/main" id="{6E77828D-1839-1F98-1FC3-60EC52321174}"/>
              </a:ext>
            </a:extLst>
          </p:cNvPr>
          <p:cNvPicPr>
            <a:picLocks noChangeAspect="1"/>
          </p:cNvPicPr>
          <p:nvPr/>
        </p:nvPicPr>
        <p:blipFill>
          <a:blip r:embed="rId2"/>
          <a:stretch>
            <a:fillRect/>
          </a:stretch>
        </p:blipFill>
        <p:spPr>
          <a:xfrm>
            <a:off x="763360" y="4407872"/>
            <a:ext cx="2405751" cy="1581150"/>
          </a:xfrm>
          <a:prstGeom prst="rect">
            <a:avLst/>
          </a:prstGeom>
        </p:spPr>
      </p:pic>
      <p:pic>
        <p:nvPicPr>
          <p:cNvPr id="2064" name="Picture 16">
            <a:extLst>
              <a:ext uri="{FF2B5EF4-FFF2-40B4-BE49-F238E27FC236}">
                <a16:creationId xmlns:a16="http://schemas.microsoft.com/office/drawing/2014/main" id="{9E1AB191-8AA8-CE54-EA4D-1D7C4211D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821" y="4191000"/>
            <a:ext cx="1582722" cy="19903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962BFB0-187E-F58C-1B7C-09582130F347}"/>
              </a:ext>
            </a:extLst>
          </p:cNvPr>
          <p:cNvPicPr>
            <a:picLocks noChangeAspect="1"/>
          </p:cNvPicPr>
          <p:nvPr/>
        </p:nvPicPr>
        <p:blipFill>
          <a:blip r:embed="rId4"/>
          <a:stretch>
            <a:fillRect/>
          </a:stretch>
        </p:blipFill>
        <p:spPr>
          <a:xfrm>
            <a:off x="6150653" y="4098926"/>
            <a:ext cx="2805777" cy="2151550"/>
          </a:xfrm>
          <a:prstGeom prst="rect">
            <a:avLst/>
          </a:prstGeom>
        </p:spPr>
      </p:pic>
      <p:pic>
        <p:nvPicPr>
          <p:cNvPr id="2066" name="Picture 18">
            <a:extLst>
              <a:ext uri="{FF2B5EF4-FFF2-40B4-BE49-F238E27FC236}">
                <a16:creationId xmlns:a16="http://schemas.microsoft.com/office/drawing/2014/main" id="{5FACC4A4-5075-F1B0-F7E3-A9D4DC9C8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167" y="4381309"/>
            <a:ext cx="1343025"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0F1D25-2217-A3B0-87FE-888E93B0EA4C}"/>
              </a:ext>
            </a:extLst>
          </p:cNvPr>
          <p:cNvPicPr>
            <a:picLocks noChangeAspect="1"/>
          </p:cNvPicPr>
          <p:nvPr/>
        </p:nvPicPr>
        <p:blipFill>
          <a:blip r:embed="rId2">
            <a:duotone>
              <a:schemeClr val="bg2">
                <a:shade val="45000"/>
                <a:satMod val="135000"/>
              </a:schemeClr>
              <a:prstClr val="white"/>
            </a:duotone>
          </a:blip>
          <a:srcRect r="25000"/>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Becoming a Rail Safety Ambassador</a:t>
            </a:r>
            <a:endParaRPr lang="en-CA"/>
          </a:p>
        </p:txBody>
      </p:sp>
      <p:graphicFrame>
        <p:nvGraphicFramePr>
          <p:cNvPr id="5" name="Content Placeholder 2">
            <a:extLst>
              <a:ext uri="{FF2B5EF4-FFF2-40B4-BE49-F238E27FC236}">
                <a16:creationId xmlns:a16="http://schemas.microsoft.com/office/drawing/2014/main" id="{6BFE0B0B-FE16-E819-1B1F-99ECC9CDEA7C}"/>
              </a:ext>
            </a:extLst>
          </p:cNvPr>
          <p:cNvGraphicFramePr>
            <a:graphicFrameLocks noGrp="1"/>
          </p:cNvGraphicFramePr>
          <p:nvPr>
            <p:ph idx="1"/>
            <p:extLst>
              <p:ext uri="{D42A27DB-BD31-4B8C-83A1-F6EECF244321}">
                <p14:modId xmlns:p14="http://schemas.microsoft.com/office/powerpoint/2010/main" val="122090274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CA" sz="3100"/>
              <a:t>How to Join</a:t>
            </a:r>
          </a:p>
        </p:txBody>
      </p:sp>
      <p:pic>
        <p:nvPicPr>
          <p:cNvPr id="4" name="Picture 3">
            <a:extLst>
              <a:ext uri="{FF2B5EF4-FFF2-40B4-BE49-F238E27FC236}">
                <a16:creationId xmlns:a16="http://schemas.microsoft.com/office/drawing/2014/main" id="{16A5D62C-8218-8371-B962-49B4B3048FA8}"/>
              </a:ext>
            </a:extLst>
          </p:cNvPr>
          <p:cNvPicPr>
            <a:picLocks noChangeAspect="1"/>
          </p:cNvPicPr>
          <p:nvPr/>
        </p:nvPicPr>
        <p:blipFill>
          <a:blip r:embed="rId2"/>
          <a:srcRect t="3475" b="5334"/>
          <a:stretch>
            <a:fill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anchor="ctr">
            <a:normAutofit/>
          </a:bodyPr>
          <a:lstStyle/>
          <a:p>
            <a:endParaRPr lang="en-US" sz="1600"/>
          </a:p>
          <a:p>
            <a:r>
              <a:rPr lang="en-US" sz="1600"/>
              <a:t>Visit www.operationlifesaver.ca.</a:t>
            </a:r>
          </a:p>
          <a:p>
            <a:r>
              <a:rPr lang="en-US" sz="1600"/>
              <a:t>Click on 'Rail Safety Ambassadors.'</a:t>
            </a:r>
          </a:p>
          <a:p>
            <a:r>
              <a:rPr lang="en-US" sz="1600"/>
              <a:t>Complete short online registration and training modules.</a:t>
            </a:r>
          </a:p>
          <a:p>
            <a:r>
              <a:rPr lang="en-US" sz="1600"/>
              <a:t>Start promoting rail safety in your community.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202" y="457200"/>
            <a:ext cx="3257550" cy="1929384"/>
          </a:xfrm>
        </p:spPr>
        <p:txBody>
          <a:bodyPr anchor="ctr">
            <a:normAutofit/>
          </a:bodyPr>
          <a:lstStyle/>
          <a:p>
            <a:r>
              <a:rPr lang="en-CA" sz="4200"/>
              <a:t>Questions / Discussion</a:t>
            </a:r>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59251" y="1415034"/>
            <a:ext cx="1554480" cy="13716"/>
          </a:xfrm>
          <a:custGeom>
            <a:avLst/>
            <a:gdLst>
              <a:gd name="csX0" fmla="*/ 0 w 1554480"/>
              <a:gd name="csY0" fmla="*/ 0 h 13716"/>
              <a:gd name="csX1" fmla="*/ 549250 w 1554480"/>
              <a:gd name="csY1" fmla="*/ 0 h 13716"/>
              <a:gd name="csX2" fmla="*/ 1082954 w 1554480"/>
              <a:gd name="csY2" fmla="*/ 0 h 13716"/>
              <a:gd name="csX3" fmla="*/ 1554480 w 1554480"/>
              <a:gd name="csY3" fmla="*/ 0 h 13716"/>
              <a:gd name="csX4" fmla="*/ 1554480 w 1554480"/>
              <a:gd name="csY4" fmla="*/ 13716 h 13716"/>
              <a:gd name="csX5" fmla="*/ 1067410 w 1554480"/>
              <a:gd name="csY5" fmla="*/ 13716 h 13716"/>
              <a:gd name="csX6" fmla="*/ 549250 w 1554480"/>
              <a:gd name="csY6" fmla="*/ 13716 h 13716"/>
              <a:gd name="csX7" fmla="*/ 0 w 1554480"/>
              <a:gd name="csY7" fmla="*/ 13716 h 13716"/>
              <a:gd name="csX8" fmla="*/ 0 w 1554480"/>
              <a:gd name="csY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155947" y="457200"/>
            <a:ext cx="4505706" cy="1929384"/>
          </a:xfrm>
        </p:spPr>
        <p:txBody>
          <a:bodyPr anchor="ctr">
            <a:normAutofit/>
          </a:bodyPr>
          <a:lstStyle/>
          <a:p>
            <a:pPr>
              <a:lnSpc>
                <a:spcPct val="90000"/>
              </a:lnSpc>
            </a:pPr>
            <a:endParaRPr lang="en-US" sz="1800"/>
          </a:p>
          <a:p>
            <a:pPr>
              <a:lnSpc>
                <a:spcPct val="90000"/>
              </a:lnSpc>
            </a:pPr>
            <a:r>
              <a:rPr lang="en-US" sz="1800"/>
              <a:t>Thank you for your time and commitment to community safety.</a:t>
            </a:r>
          </a:p>
          <a:p>
            <a:pPr>
              <a:lnSpc>
                <a:spcPct val="90000"/>
              </a:lnSpc>
            </a:pPr>
            <a:r>
              <a:rPr lang="en-US" sz="1800"/>
              <a:t>Learn more at: www.operationlifesaver.ca</a:t>
            </a:r>
          </a:p>
          <a:p>
            <a:pPr>
              <a:lnSpc>
                <a:spcPct val="90000"/>
              </a:lnSpc>
            </a:pPr>
            <a:r>
              <a:rPr lang="en-US" sz="1800"/>
              <a:t>Follow on social media: @oplifesaver</a:t>
            </a:r>
          </a:p>
          <a:p>
            <a:pPr>
              <a:lnSpc>
                <a:spcPct val="90000"/>
              </a:lnSpc>
            </a:pPr>
            <a:r>
              <a:rPr lang="en-US" sz="1800"/>
              <a:t>Together, we can prevent rail tragedies.</a:t>
            </a:r>
          </a:p>
        </p:txBody>
      </p:sp>
      <p:pic>
        <p:nvPicPr>
          <p:cNvPr id="4" name="Picture 3">
            <a:extLst>
              <a:ext uri="{FF2B5EF4-FFF2-40B4-BE49-F238E27FC236}">
                <a16:creationId xmlns:a16="http://schemas.microsoft.com/office/drawing/2014/main" id="{51741774-854C-4820-50B7-71A80777482B}"/>
              </a:ext>
            </a:extLst>
          </p:cNvPr>
          <p:cNvPicPr>
            <a:picLocks noChangeAspect="1"/>
          </p:cNvPicPr>
          <p:nvPr/>
        </p:nvPicPr>
        <p:blipFill>
          <a:blip r:embed="rId2"/>
          <a:stretch>
            <a:fillRect/>
          </a:stretch>
        </p:blipFill>
        <p:spPr>
          <a:xfrm>
            <a:off x="560832" y="2569464"/>
            <a:ext cx="3678936" cy="3678936"/>
          </a:xfrm>
          <a:prstGeom prst="rect">
            <a:avLst/>
          </a:prstGeom>
        </p:spPr>
      </p:pic>
      <p:pic>
        <p:nvPicPr>
          <p:cNvPr id="5" name="Picture 4">
            <a:extLst>
              <a:ext uri="{FF2B5EF4-FFF2-40B4-BE49-F238E27FC236}">
                <a16:creationId xmlns:a16="http://schemas.microsoft.com/office/drawing/2014/main" id="{5E6C7190-24BE-955C-604B-5130B504DF9F}"/>
              </a:ext>
            </a:extLst>
          </p:cNvPr>
          <p:cNvPicPr>
            <a:picLocks noChangeAspect="1"/>
          </p:cNvPicPr>
          <p:nvPr/>
        </p:nvPicPr>
        <p:blipFill>
          <a:blip r:embed="rId3"/>
          <a:stretch>
            <a:fillRect/>
          </a:stretch>
        </p:blipFill>
        <p:spPr>
          <a:xfrm>
            <a:off x="4690872" y="2885672"/>
            <a:ext cx="4101084" cy="30465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29F890-A23F-A4A7-20EF-0A87BA19C9A6}"/>
              </a:ext>
            </a:extLst>
          </p:cNvPr>
          <p:cNvSpPr>
            <a:spLocks noGrp="1"/>
          </p:cNvSpPr>
          <p:nvPr>
            <p:ph type="title"/>
          </p:nvPr>
        </p:nvSpPr>
        <p:spPr>
          <a:xfrm>
            <a:off x="429369" y="238539"/>
            <a:ext cx="8263890" cy="1434415"/>
          </a:xfrm>
        </p:spPr>
        <p:txBody>
          <a:bodyPr anchor="b">
            <a:normAutofit/>
          </a:bodyPr>
          <a:lstStyle/>
          <a:p>
            <a:pPr>
              <a:lnSpc>
                <a:spcPct val="90000"/>
              </a:lnSpc>
            </a:pPr>
            <a:r>
              <a:rPr lang="en-US" sz="4700"/>
              <a:t>Numbers Don’t Lie: Urgent Action Needed</a:t>
            </a:r>
            <a:endParaRPr lang="en-CA" sz="47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B9A05B-81DC-1A4B-2257-B349AC1587F2}"/>
              </a:ext>
            </a:extLst>
          </p:cNvPr>
          <p:cNvSpPr>
            <a:spLocks noGrp="1"/>
          </p:cNvSpPr>
          <p:nvPr>
            <p:ph idx="1"/>
          </p:nvPr>
        </p:nvSpPr>
        <p:spPr>
          <a:xfrm>
            <a:off x="429369" y="2071316"/>
            <a:ext cx="5035164" cy="4119172"/>
          </a:xfrm>
        </p:spPr>
        <p:txBody>
          <a:bodyPr anchor="t">
            <a:normAutofit lnSpcReduction="10000"/>
          </a:bodyPr>
          <a:lstStyle/>
          <a:p>
            <a:pPr>
              <a:lnSpc>
                <a:spcPct val="90000"/>
              </a:lnSpc>
            </a:pPr>
            <a:r>
              <a:rPr lang="en-US" sz="1900" b="1" dirty="0"/>
              <a:t>Every year, more than 100 Canadians face life-altering injuries or fatalities due to railway incidents. These incidents impact individuals, their loved ones, first responders, railroaders, and communities. And each incident is preventable, making even one too many.</a:t>
            </a:r>
          </a:p>
          <a:p>
            <a:pPr>
              <a:lnSpc>
                <a:spcPct val="90000"/>
              </a:lnSpc>
            </a:pPr>
            <a:r>
              <a:rPr lang="en-US" sz="1900" b="1" dirty="0"/>
              <a:t>Railway incidents represent real people and losses. In 2024, Canada recorded 901 rail accidents, including 167 crossing incidents and 94 trespassing incidents, resulting in 70 fatalities and 67 serious injuries.</a:t>
            </a:r>
          </a:p>
          <a:p>
            <a:pPr>
              <a:lnSpc>
                <a:spcPct val="90000"/>
              </a:lnSpc>
            </a:pPr>
            <a:r>
              <a:rPr lang="en-US" sz="1900" b="1" dirty="0"/>
              <a:t>These figures highlight the need for collaboration with municipalities and community leaders to achieve zero incidents</a:t>
            </a:r>
            <a:r>
              <a:rPr lang="en-US" sz="1900" dirty="0"/>
              <a:t>.</a:t>
            </a:r>
          </a:p>
          <a:p>
            <a:pPr>
              <a:lnSpc>
                <a:spcPct val="90000"/>
              </a:lnSpc>
            </a:pPr>
            <a:endParaRPr lang="en-US" sz="1900" dirty="0"/>
          </a:p>
          <a:p>
            <a:pPr>
              <a:lnSpc>
                <a:spcPct val="90000"/>
              </a:lnSpc>
            </a:pPr>
            <a:endParaRPr lang="en-CA" sz="1900" dirty="0"/>
          </a:p>
        </p:txBody>
      </p:sp>
      <p:pic>
        <p:nvPicPr>
          <p:cNvPr id="4" name="Picture 3">
            <a:extLst>
              <a:ext uri="{FF2B5EF4-FFF2-40B4-BE49-F238E27FC236}">
                <a16:creationId xmlns:a16="http://schemas.microsoft.com/office/drawing/2014/main" id="{C3F8D179-05B1-7B6D-8B4B-2C1D22DA21D3}"/>
              </a:ext>
            </a:extLst>
          </p:cNvPr>
          <p:cNvPicPr>
            <a:picLocks noChangeAspect="1"/>
          </p:cNvPicPr>
          <p:nvPr/>
        </p:nvPicPr>
        <p:blipFill>
          <a:blip r:embed="rId2"/>
          <a:srcRect l="1055" r="35334" b="-3"/>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170741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40080"/>
            <a:ext cx="3614166" cy="1481328"/>
          </a:xfrm>
        </p:spPr>
        <p:txBody>
          <a:bodyPr anchor="b">
            <a:normAutofit/>
          </a:bodyPr>
          <a:lstStyle/>
          <a:p>
            <a:pPr>
              <a:lnSpc>
                <a:spcPct val="90000"/>
              </a:lnSpc>
            </a:pPr>
            <a:r>
              <a:rPr lang="en-CA" sz="3600"/>
              <a:t>About Operation Lifesaver</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202" y="2660904"/>
            <a:ext cx="3614166" cy="3547872"/>
          </a:xfrm>
        </p:spPr>
        <p:txBody>
          <a:bodyPr anchor="t">
            <a:normAutofit/>
          </a:bodyPr>
          <a:lstStyle/>
          <a:p>
            <a:endParaRPr lang="en-US" sz="1900" dirty="0"/>
          </a:p>
          <a:p>
            <a:r>
              <a:rPr lang="en-US" sz="1900" b="1" dirty="0"/>
              <a:t>Founded in 1981 as a national public rail-safety program.</a:t>
            </a:r>
          </a:p>
          <a:p>
            <a:r>
              <a:rPr lang="en-US" sz="1900" b="1" dirty="0"/>
              <a:t>Partnership between rail industry and government.</a:t>
            </a:r>
          </a:p>
          <a:p>
            <a:r>
              <a:rPr lang="en-US" sz="1900" b="1" dirty="0"/>
              <a:t>Mission: Prevent deaths and injuries around railway tracks and trains.</a:t>
            </a:r>
          </a:p>
          <a:p>
            <a:r>
              <a:rPr lang="en-US" sz="1900" b="1" dirty="0"/>
              <a:t>Programs delivered across Canada by coordinators and volunteers.</a:t>
            </a:r>
          </a:p>
        </p:txBody>
      </p:sp>
      <p:pic>
        <p:nvPicPr>
          <p:cNvPr id="4" name="Picture 3">
            <a:extLst>
              <a:ext uri="{FF2B5EF4-FFF2-40B4-BE49-F238E27FC236}">
                <a16:creationId xmlns:a16="http://schemas.microsoft.com/office/drawing/2014/main" id="{6654E512-3575-1439-97C9-EB99DB478495}"/>
              </a:ext>
            </a:extLst>
          </p:cNvPr>
          <p:cNvPicPr>
            <a:picLocks noChangeAspect="1"/>
          </p:cNvPicPr>
          <p:nvPr/>
        </p:nvPicPr>
        <p:blipFill>
          <a:blip r:embed="rId2"/>
          <a:stretch>
            <a:fillRect/>
          </a:stretch>
        </p:blipFill>
        <p:spPr>
          <a:xfrm>
            <a:off x="4607647" y="640080"/>
            <a:ext cx="4027503" cy="55778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40080"/>
            <a:ext cx="3614166" cy="1481328"/>
          </a:xfrm>
        </p:spPr>
        <p:txBody>
          <a:bodyPr anchor="b">
            <a:normAutofit/>
          </a:bodyPr>
          <a:lstStyle/>
          <a:p>
            <a:r>
              <a:rPr lang="en-CA" sz="4300"/>
              <a:t>Why Rail Safety Matters</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202" y="2660904"/>
            <a:ext cx="3614166" cy="3547872"/>
          </a:xfrm>
        </p:spPr>
        <p:txBody>
          <a:bodyPr anchor="t">
            <a:normAutofit fontScale="92500" lnSpcReduction="10000"/>
          </a:bodyPr>
          <a:lstStyle/>
          <a:p>
            <a:endParaRPr lang="en-US" sz="1900" dirty="0"/>
          </a:p>
          <a:p>
            <a:pPr algn="l">
              <a:spcAft>
                <a:spcPts val="863"/>
              </a:spcAft>
              <a:buFont typeface="Arial" panose="020B0604020202020204" pitchFamily="34" charset="0"/>
              <a:buChar char="•"/>
            </a:pPr>
            <a:r>
              <a:rPr lang="en-US" sz="1600" b="1" i="0" dirty="0">
                <a:solidFill>
                  <a:srgbClr val="333333"/>
                </a:solidFill>
                <a:effectLst/>
                <a:latin typeface="Noto Sans" panose="020B0502040504020204" pitchFamily="34" charset="0"/>
              </a:rPr>
              <a:t>There are about 14,000 public and 9,000 private grade crossings along more than 40,000 </a:t>
            </a:r>
            <a:r>
              <a:rPr lang="en-US" sz="1600" b="1" i="0" dirty="0" err="1">
                <a:solidFill>
                  <a:srgbClr val="333333"/>
                </a:solidFill>
                <a:effectLst/>
                <a:latin typeface="Noto Sans" panose="020B0502040504020204" pitchFamily="34" charset="0"/>
              </a:rPr>
              <a:t>kilometres</a:t>
            </a:r>
            <a:r>
              <a:rPr lang="en-US" sz="1600" b="1" i="0" dirty="0">
                <a:solidFill>
                  <a:srgbClr val="333333"/>
                </a:solidFill>
                <a:effectLst/>
                <a:latin typeface="Noto Sans" panose="020B0502040504020204" pitchFamily="34" charset="0"/>
              </a:rPr>
              <a:t> of federally regulated railway tracks in Canada.</a:t>
            </a:r>
            <a:endParaRPr lang="en-US" sz="2800" b="1" dirty="0"/>
          </a:p>
          <a:p>
            <a:r>
              <a:rPr lang="en-US" sz="1800" b="1" dirty="0"/>
              <a:t>Trains can take up to 2 km to stop.</a:t>
            </a:r>
          </a:p>
          <a:p>
            <a:r>
              <a:rPr lang="en-US" sz="1800" b="1" dirty="0"/>
              <a:t>Incidents affect families, communities, and railway workers.</a:t>
            </a:r>
          </a:p>
          <a:p>
            <a:r>
              <a:rPr lang="en-US" sz="1800" b="1" dirty="0"/>
              <a:t>Many Indigenous and rural communities are located near rail corridors.</a:t>
            </a:r>
          </a:p>
        </p:txBody>
      </p:sp>
      <p:pic>
        <p:nvPicPr>
          <p:cNvPr id="4" name="Picture 3">
            <a:extLst>
              <a:ext uri="{FF2B5EF4-FFF2-40B4-BE49-F238E27FC236}">
                <a16:creationId xmlns:a16="http://schemas.microsoft.com/office/drawing/2014/main" id="{9A494A14-4729-FC05-3764-AAB550F31B8C}"/>
              </a:ext>
            </a:extLst>
          </p:cNvPr>
          <p:cNvPicPr>
            <a:picLocks noChangeAspect="1"/>
          </p:cNvPicPr>
          <p:nvPr/>
        </p:nvPicPr>
        <p:blipFill>
          <a:blip r:embed="rId2"/>
          <a:stretch>
            <a:fillRect/>
          </a:stretch>
        </p:blipFill>
        <p:spPr>
          <a:xfrm>
            <a:off x="4607647" y="640080"/>
            <a:ext cx="4027503" cy="55778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56996"/>
            <a:ext cx="4008556" cy="1670984"/>
          </a:xfrm>
        </p:spPr>
        <p:txBody>
          <a:bodyPr anchor="b">
            <a:normAutofit/>
          </a:bodyPr>
          <a:lstStyle/>
          <a:p>
            <a:r>
              <a:rPr lang="en-CA" sz="3500"/>
              <a:t>Operation Lifesaver’s Approach</a:t>
            </a:r>
          </a:p>
        </p:txBody>
      </p:sp>
      <p:sp>
        <p:nvSpPr>
          <p:cNvPr id="19" name="Content Placeholder 2"/>
          <p:cNvSpPr>
            <a:spLocks noGrp="1"/>
          </p:cNvSpPr>
          <p:nvPr>
            <p:ph idx="1"/>
          </p:nvPr>
        </p:nvSpPr>
        <p:spPr>
          <a:xfrm>
            <a:off x="630936" y="2399719"/>
            <a:ext cx="4008556" cy="3717942"/>
          </a:xfrm>
        </p:spPr>
        <p:txBody>
          <a:bodyPr>
            <a:normAutofit/>
          </a:bodyPr>
          <a:lstStyle/>
          <a:p>
            <a:endParaRPr lang="en-US" sz="1700"/>
          </a:p>
          <a:p>
            <a:r>
              <a:rPr lang="en-US" sz="1700" b="1"/>
              <a:t>Education – School programs and digital campaigns.</a:t>
            </a:r>
          </a:p>
          <a:p>
            <a:r>
              <a:rPr lang="en-US" sz="1700" b="1"/>
              <a:t>Community Engagement – Partnering with local leaders and organizations.</a:t>
            </a:r>
          </a:p>
          <a:p>
            <a:r>
              <a:rPr lang="en-US" sz="1700" b="1"/>
              <a:t>Collaboration – Working with police, fire, EMS, and government agencies.</a:t>
            </a:r>
          </a:p>
          <a:p>
            <a:r>
              <a:rPr lang="en-US" sz="1700" b="1"/>
              <a:t>Respectful Partnerships – Building trust through understanding and respect.</a:t>
            </a:r>
          </a:p>
        </p:txBody>
      </p:sp>
      <p:pic>
        <p:nvPicPr>
          <p:cNvPr id="1028" name="Picture 4" descr="A logo of a buffalo&#10;&#10;AI-generated content may be incorrect.">
            <a:extLst>
              <a:ext uri="{FF2B5EF4-FFF2-40B4-BE49-F238E27FC236}">
                <a16:creationId xmlns:a16="http://schemas.microsoft.com/office/drawing/2014/main" id="{40E631A0-213A-8C9A-F9C2-C6748BBAB0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6883" y="1006983"/>
            <a:ext cx="1951998" cy="23396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logo on a black background&#10;&#10;AI-generated content may be incorrect.">
            <a:extLst>
              <a:ext uri="{FF2B5EF4-FFF2-40B4-BE49-F238E27FC236}">
                <a16:creationId xmlns:a16="http://schemas.microsoft.com/office/drawing/2014/main" id="{4E5CFEC2-87A0-15FA-0392-3D3409EAAEF9}"/>
              </a:ext>
            </a:extLst>
          </p:cNvPr>
          <p:cNvPicPr>
            <a:picLocks noChangeAspect="1"/>
          </p:cNvPicPr>
          <p:nvPr/>
        </p:nvPicPr>
        <p:blipFill>
          <a:blip r:embed="rId3"/>
          <a:stretch>
            <a:fillRect/>
          </a:stretch>
        </p:blipFill>
        <p:spPr>
          <a:xfrm>
            <a:off x="7040573" y="1482455"/>
            <a:ext cx="1951997" cy="1864157"/>
          </a:xfrm>
          <a:prstGeom prst="rect">
            <a:avLst/>
          </a:prstGeom>
        </p:spPr>
      </p:pic>
      <p:pic>
        <p:nvPicPr>
          <p:cNvPr id="4" name="Picture 3" descr="A red and grey cross with a red x&#10;&#10;AI-generated content may be incorrect.">
            <a:extLst>
              <a:ext uri="{FF2B5EF4-FFF2-40B4-BE49-F238E27FC236}">
                <a16:creationId xmlns:a16="http://schemas.microsoft.com/office/drawing/2014/main" id="{2EDBD7D6-358A-8C3F-FCF0-7F1717864363}"/>
              </a:ext>
            </a:extLst>
          </p:cNvPr>
          <p:cNvPicPr>
            <a:picLocks noChangeAspect="1"/>
          </p:cNvPicPr>
          <p:nvPr/>
        </p:nvPicPr>
        <p:blipFill>
          <a:blip r:embed="rId4"/>
          <a:stretch>
            <a:fillRect/>
          </a:stretch>
        </p:blipFill>
        <p:spPr>
          <a:xfrm>
            <a:off x="4976883" y="3518351"/>
            <a:ext cx="1951998" cy="2703394"/>
          </a:xfrm>
          <a:prstGeom prst="rect">
            <a:avLst/>
          </a:prstGeom>
        </p:spPr>
      </p:pic>
      <p:pic>
        <p:nvPicPr>
          <p:cNvPr id="1026" name="Picture 2" descr="A logo with a black background&#10;&#10;AI-generated content may be incorrect.">
            <a:extLst>
              <a:ext uri="{FF2B5EF4-FFF2-40B4-BE49-F238E27FC236}">
                <a16:creationId xmlns:a16="http://schemas.microsoft.com/office/drawing/2014/main" id="{8AD02318-DC2E-2A82-C7CE-0149ECF5D04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40573" y="3509068"/>
            <a:ext cx="1951997" cy="2415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9184"/>
            <a:ext cx="5170932" cy="1783080"/>
          </a:xfrm>
        </p:spPr>
        <p:txBody>
          <a:bodyPr anchor="b">
            <a:normAutofit/>
          </a:bodyPr>
          <a:lstStyle/>
          <a:p>
            <a:r>
              <a:rPr lang="en-CA" sz="4300"/>
              <a:t>Community Programs and Partnerships</a:t>
            </a:r>
          </a:p>
        </p:txBody>
      </p:sp>
      <p:sp>
        <p:nvSpPr>
          <p:cNvPr id="41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sX0" fmla="*/ 0 w 3182691"/>
              <a:gd name="csY0" fmla="*/ 0 h 18288"/>
              <a:gd name="csX1" fmla="*/ 636538 w 3182691"/>
              <a:gd name="csY1" fmla="*/ 0 h 18288"/>
              <a:gd name="csX2" fmla="*/ 1273076 w 3182691"/>
              <a:gd name="csY2" fmla="*/ 0 h 18288"/>
              <a:gd name="csX3" fmla="*/ 1909615 w 3182691"/>
              <a:gd name="csY3" fmla="*/ 0 h 18288"/>
              <a:gd name="csX4" fmla="*/ 2482499 w 3182691"/>
              <a:gd name="csY4" fmla="*/ 0 h 18288"/>
              <a:gd name="csX5" fmla="*/ 3182691 w 3182691"/>
              <a:gd name="csY5" fmla="*/ 0 h 18288"/>
              <a:gd name="csX6" fmla="*/ 3182691 w 3182691"/>
              <a:gd name="csY6" fmla="*/ 18288 h 18288"/>
              <a:gd name="csX7" fmla="*/ 2609807 w 3182691"/>
              <a:gd name="csY7" fmla="*/ 18288 h 18288"/>
              <a:gd name="csX8" fmla="*/ 2068749 w 3182691"/>
              <a:gd name="csY8" fmla="*/ 18288 h 18288"/>
              <a:gd name="csX9" fmla="*/ 1432211 w 3182691"/>
              <a:gd name="csY9" fmla="*/ 18288 h 18288"/>
              <a:gd name="csX10" fmla="*/ 859327 w 3182691"/>
              <a:gd name="csY10" fmla="*/ 18288 h 18288"/>
              <a:gd name="csX11" fmla="*/ 0 w 3182691"/>
              <a:gd name="csY11" fmla="*/ 18288 h 18288"/>
              <a:gd name="csX12" fmla="*/ 0 w 3182691"/>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706624"/>
            <a:ext cx="5170932" cy="3483864"/>
          </a:xfrm>
        </p:spPr>
        <p:txBody>
          <a:bodyPr>
            <a:normAutofit/>
          </a:bodyPr>
          <a:lstStyle/>
          <a:p>
            <a:endParaRPr lang="en-US" sz="1900" dirty="0"/>
          </a:p>
          <a:p>
            <a:r>
              <a:rPr lang="en-US" sz="1900" b="1" dirty="0"/>
              <a:t>Partnering with schools, youth organizations, and safety councils.</a:t>
            </a:r>
          </a:p>
          <a:p>
            <a:r>
              <a:rPr lang="en-US" sz="1900" b="1" dirty="0"/>
              <a:t>Engaging at agricultural fairs, expos, and local events.</a:t>
            </a:r>
          </a:p>
          <a:p>
            <a:r>
              <a:rPr lang="en-US" sz="1900" b="1" dirty="0"/>
              <a:t>Collaboration with the Canadian Red Cross and agricultural safety programs.</a:t>
            </a:r>
          </a:p>
          <a:p>
            <a:r>
              <a:rPr lang="en-US" sz="1900" b="1" dirty="0"/>
              <a:t>Promoting safety through shared community leadership.</a:t>
            </a:r>
          </a:p>
        </p:txBody>
      </p:sp>
      <p:pic>
        <p:nvPicPr>
          <p:cNvPr id="4" name="Picture 3">
            <a:extLst>
              <a:ext uri="{FF2B5EF4-FFF2-40B4-BE49-F238E27FC236}">
                <a16:creationId xmlns:a16="http://schemas.microsoft.com/office/drawing/2014/main" id="{590AA7A1-CF5F-3D3C-BF11-998888782412}"/>
              </a:ext>
            </a:extLst>
          </p:cNvPr>
          <p:cNvPicPr>
            <a:picLocks noChangeAspect="1"/>
          </p:cNvPicPr>
          <p:nvPr/>
        </p:nvPicPr>
        <p:blipFill>
          <a:blip r:embed="rId2"/>
          <a:stretch>
            <a:fillRect/>
          </a:stretch>
        </p:blipFill>
        <p:spPr>
          <a:xfrm>
            <a:off x="5897880" y="471634"/>
            <a:ext cx="3010662" cy="3145066"/>
          </a:xfrm>
          <a:prstGeom prst="rect">
            <a:avLst/>
          </a:prstGeom>
        </p:spPr>
      </p:pic>
      <p:pic>
        <p:nvPicPr>
          <p:cNvPr id="4098" name="Picture 2" descr="Safety | cn.ca">
            <a:extLst>
              <a:ext uri="{FF2B5EF4-FFF2-40B4-BE49-F238E27FC236}">
                <a16:creationId xmlns:a16="http://schemas.microsoft.com/office/drawing/2014/main" id="{C6621883-8875-A863-03CA-7F9A54A751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7880" y="4335676"/>
            <a:ext cx="2996946" cy="16633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39520"/>
            <a:ext cx="2571750" cy="1719072"/>
          </a:xfrm>
        </p:spPr>
        <p:txBody>
          <a:bodyPr anchor="b">
            <a:normAutofit/>
          </a:bodyPr>
          <a:lstStyle/>
          <a:p>
            <a:pPr>
              <a:lnSpc>
                <a:spcPct val="90000"/>
              </a:lnSpc>
            </a:pPr>
            <a:r>
              <a:rPr lang="en-CA" sz="3300"/>
              <a:t>Working with Indigenous Communities</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202" y="2807208"/>
            <a:ext cx="2571750" cy="3410712"/>
          </a:xfrm>
        </p:spPr>
        <p:txBody>
          <a:bodyPr anchor="t">
            <a:normAutofit/>
          </a:bodyPr>
          <a:lstStyle/>
          <a:p>
            <a:pPr>
              <a:lnSpc>
                <a:spcPct val="90000"/>
              </a:lnSpc>
            </a:pPr>
            <a:endParaRPr lang="en-US" sz="1500" dirty="0"/>
          </a:p>
          <a:p>
            <a:pPr>
              <a:lnSpc>
                <a:spcPct val="90000"/>
              </a:lnSpc>
            </a:pPr>
            <a:r>
              <a:rPr lang="en-US" sz="1500" b="1" dirty="0"/>
              <a:t>Many Indigenous communities live close to active railways.</a:t>
            </a:r>
          </a:p>
          <a:p>
            <a:pPr>
              <a:lnSpc>
                <a:spcPct val="90000"/>
              </a:lnSpc>
            </a:pPr>
            <a:r>
              <a:rPr lang="en-US" sz="1500" b="1" dirty="0"/>
              <a:t>OL collaborates respectfully with leaders, elders, and youth.</a:t>
            </a:r>
          </a:p>
          <a:p>
            <a:pPr>
              <a:lnSpc>
                <a:spcPct val="90000"/>
              </a:lnSpc>
            </a:pPr>
            <a:r>
              <a:rPr lang="en-US" sz="1500" b="1" dirty="0"/>
              <a:t>Programs tailored to reflect community traditions and values.</a:t>
            </a:r>
          </a:p>
          <a:p>
            <a:pPr>
              <a:lnSpc>
                <a:spcPct val="90000"/>
              </a:lnSpc>
            </a:pPr>
            <a:r>
              <a:rPr lang="en-US" sz="1500" b="1" dirty="0"/>
              <a:t>Workshops and presentations held in First Nations communities nationwide.</a:t>
            </a:r>
          </a:p>
        </p:txBody>
      </p:sp>
      <p:pic>
        <p:nvPicPr>
          <p:cNvPr id="4" name="Picture 3">
            <a:extLst>
              <a:ext uri="{FF2B5EF4-FFF2-40B4-BE49-F238E27FC236}">
                <a16:creationId xmlns:a16="http://schemas.microsoft.com/office/drawing/2014/main" id="{386F04BE-B3A0-035A-89B2-99756A9F0999}"/>
              </a:ext>
            </a:extLst>
          </p:cNvPr>
          <p:cNvPicPr>
            <a:picLocks noChangeAspect="1"/>
          </p:cNvPicPr>
          <p:nvPr/>
        </p:nvPicPr>
        <p:blipFill>
          <a:blip r:embed="rId2"/>
          <a:stretch>
            <a:fillRect/>
          </a:stretch>
        </p:blipFill>
        <p:spPr>
          <a:xfrm>
            <a:off x="3490722" y="1505821"/>
            <a:ext cx="5177790" cy="38463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202" y="639520"/>
            <a:ext cx="2571750" cy="1719072"/>
          </a:xfrm>
        </p:spPr>
        <p:txBody>
          <a:bodyPr anchor="b">
            <a:normAutofit/>
          </a:bodyPr>
          <a:lstStyle/>
          <a:p>
            <a:pPr>
              <a:lnSpc>
                <a:spcPct val="90000"/>
              </a:lnSpc>
            </a:pPr>
            <a:r>
              <a:rPr lang="en-CA" sz="2900"/>
              <a:t>Sharing Knowledge and Resources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3202" y="2807208"/>
            <a:ext cx="2571750" cy="3410712"/>
          </a:xfrm>
        </p:spPr>
        <p:txBody>
          <a:bodyPr anchor="t">
            <a:normAutofit/>
          </a:bodyPr>
          <a:lstStyle/>
          <a:p>
            <a:pPr>
              <a:lnSpc>
                <a:spcPct val="90000"/>
              </a:lnSpc>
            </a:pPr>
            <a:endParaRPr lang="en-US" sz="1600" dirty="0"/>
          </a:p>
          <a:p>
            <a:pPr>
              <a:lnSpc>
                <a:spcPct val="90000"/>
              </a:lnSpc>
            </a:pPr>
            <a:r>
              <a:rPr lang="en-US" sz="1600" b="1" dirty="0"/>
              <a:t>Culturally relevant educational materials and safety messaging.</a:t>
            </a:r>
          </a:p>
          <a:p>
            <a:pPr>
              <a:lnSpc>
                <a:spcPct val="90000"/>
              </a:lnSpc>
            </a:pPr>
            <a:r>
              <a:rPr lang="en-US" sz="1600" b="1" dirty="0"/>
              <a:t>Support for Treaty Days, Pow Wows, and community events.</a:t>
            </a:r>
          </a:p>
          <a:p>
            <a:pPr>
              <a:lnSpc>
                <a:spcPct val="90000"/>
              </a:lnSpc>
            </a:pPr>
            <a:r>
              <a:rPr lang="en-US" sz="1600" b="1" dirty="0"/>
              <a:t>Educational resources adapted into local languages when possible.</a:t>
            </a:r>
          </a:p>
          <a:p>
            <a:pPr>
              <a:lnSpc>
                <a:spcPct val="90000"/>
              </a:lnSpc>
            </a:pPr>
            <a:r>
              <a:rPr lang="en-US" sz="1600" b="1" dirty="0"/>
              <a:t>Promoting 'Look. Listen. Live.' across all communities.</a:t>
            </a:r>
          </a:p>
        </p:txBody>
      </p:sp>
      <p:pic>
        <p:nvPicPr>
          <p:cNvPr id="4" name="Picture 3">
            <a:extLst>
              <a:ext uri="{FF2B5EF4-FFF2-40B4-BE49-F238E27FC236}">
                <a16:creationId xmlns:a16="http://schemas.microsoft.com/office/drawing/2014/main" id="{A8806BA2-17DC-5D6B-5A0A-4C40AA39B0B8}"/>
              </a:ext>
            </a:extLst>
          </p:cNvPr>
          <p:cNvPicPr>
            <a:picLocks noChangeAspect="1"/>
          </p:cNvPicPr>
          <p:nvPr/>
        </p:nvPicPr>
        <p:blipFill>
          <a:blip r:embed="rId2"/>
          <a:stretch>
            <a:fillRect/>
          </a:stretch>
        </p:blipFill>
        <p:spPr>
          <a:xfrm>
            <a:off x="3490722" y="1505821"/>
            <a:ext cx="5177790" cy="38463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1965</TotalTime>
  <Words>1111</Words>
  <Application>Microsoft Macintosh PowerPoint</Application>
  <PresentationFormat>On-screen Show (4:3)</PresentationFormat>
  <Paragraphs>94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Avenir Next Medium</vt:lpstr>
      <vt:lpstr>Calibri</vt:lpstr>
      <vt:lpstr>Noto Sans</vt:lpstr>
      <vt:lpstr>Office Theme</vt:lpstr>
      <vt:lpstr>2025 Saskatchewan First Nation Emergency Mangement Forum</vt:lpstr>
      <vt:lpstr>PowerPoint Presentation</vt:lpstr>
      <vt:lpstr>Numbers Don’t Lie: Urgent Action Needed</vt:lpstr>
      <vt:lpstr>About Operation Lifesaver</vt:lpstr>
      <vt:lpstr>Why Rail Safety Matters</vt:lpstr>
      <vt:lpstr>Operation Lifesaver’s Approach</vt:lpstr>
      <vt:lpstr>Community Programs and Partnerships</vt:lpstr>
      <vt:lpstr>Working with Indigenous Communities</vt:lpstr>
      <vt:lpstr>Sharing Knowledge and Resources</vt:lpstr>
      <vt:lpstr>Supporting First Responders</vt:lpstr>
      <vt:lpstr>Supporting First Responders</vt:lpstr>
      <vt:lpstr>Supporting First Responders</vt:lpstr>
      <vt:lpstr>PowerPoint Presentation</vt:lpstr>
      <vt:lpstr>Crossbuck</vt:lpstr>
      <vt:lpstr>MULTIPLE TRACKS</vt:lpstr>
      <vt:lpstr>EMERGENCY NOTIFICATION SIGN(ENS)</vt:lpstr>
      <vt:lpstr>PowerPoint Presentation</vt:lpstr>
      <vt:lpstr>Education the Cornerstone of Prevention</vt:lpstr>
      <vt:lpstr>Take Charge Of Safety In Your Community</vt:lpstr>
      <vt:lpstr>PowerPoint Presentation</vt:lpstr>
      <vt:lpstr>Summary and Call to Action</vt:lpstr>
      <vt:lpstr>Becoming a Rail Safety Ambassador</vt:lpstr>
      <vt:lpstr>How to Join</vt:lpstr>
      <vt:lpstr>Questions /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michael Dobrowolski</dc:creator>
  <cp:keywords/>
  <dc:description>generated using python-pptx</dc:description>
  <cp:lastModifiedBy>Michael Dubois</cp:lastModifiedBy>
  <cp:revision>14</cp:revision>
  <dcterms:created xsi:type="dcterms:W3CDTF">2013-01-27T09:14:16Z</dcterms:created>
  <dcterms:modified xsi:type="dcterms:W3CDTF">2026-05-07T16:25:50Z</dcterms:modified>
  <cp:category/>
</cp:coreProperties>
</file>